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3"/>
  </p:notesMasterIdLst>
  <p:sldIdLst>
    <p:sldId id="359" r:id="rId3"/>
    <p:sldId id="360" r:id="rId4"/>
    <p:sldId id="362" r:id="rId5"/>
    <p:sldId id="474" r:id="rId6"/>
    <p:sldId id="361" r:id="rId7"/>
    <p:sldId id="395" r:id="rId8"/>
    <p:sldId id="458" r:id="rId9"/>
    <p:sldId id="475" r:id="rId10"/>
    <p:sldId id="428" r:id="rId11"/>
    <p:sldId id="430" r:id="rId12"/>
    <p:sldId id="457" r:id="rId13"/>
    <p:sldId id="451" r:id="rId14"/>
    <p:sldId id="441" r:id="rId15"/>
    <p:sldId id="407" r:id="rId16"/>
    <p:sldId id="408" r:id="rId17"/>
    <p:sldId id="409" r:id="rId18"/>
    <p:sldId id="454" r:id="rId19"/>
    <p:sldId id="455" r:id="rId20"/>
    <p:sldId id="411" r:id="rId21"/>
    <p:sldId id="452" r:id="rId22"/>
    <p:sldId id="466" r:id="rId23"/>
    <p:sldId id="467" r:id="rId24"/>
    <p:sldId id="468" r:id="rId25"/>
    <p:sldId id="471" r:id="rId26"/>
    <p:sldId id="469" r:id="rId27"/>
    <p:sldId id="470" r:id="rId28"/>
    <p:sldId id="472" r:id="rId29"/>
    <p:sldId id="473" r:id="rId30"/>
    <p:sldId id="416" r:id="rId31"/>
    <p:sldId id="41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84321" autoAdjust="0"/>
  </p:normalViewPr>
  <p:slideViewPr>
    <p:cSldViewPr snapToGrid="0" snapToObjects="1">
      <p:cViewPr varScale="1">
        <p:scale>
          <a:sx n="166" d="100"/>
          <a:sy n="166" d="100"/>
        </p:scale>
        <p:origin x="4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Project Kick-off Meeting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github.com/daphne-eu/daph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18" Type="http://schemas.openxmlformats.org/officeDocument/2006/relationships/image" Target="../media/image45.e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32.png"/><Relationship Id="rId12" Type="http://schemas.openxmlformats.org/officeDocument/2006/relationships/image" Target="../media/image58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jpeg"/><Relationship Id="rId9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72.jpeg"/><Relationship Id="rId3" Type="http://schemas.openxmlformats.org/officeDocument/2006/relationships/image" Target="../media/image13.pn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hyperlink" Target="https://github.com/daphne-eu/daphne" TargetMode="External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19" Type="http://schemas.openxmlformats.org/officeDocument/2006/relationships/image" Target="../media/image73.png"/><Relationship Id="rId4" Type="http://schemas.openxmlformats.org/officeDocument/2006/relationships/image" Target="../media/image14.svg"/><Relationship Id="rId9" Type="http://schemas.openxmlformats.org/officeDocument/2006/relationships/image" Target="../media/image63.jpe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jpeg"/><Relationship Id="rId5" Type="http://schemas.openxmlformats.org/officeDocument/2006/relationships/image" Target="../media/image55.jp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3-24_winter/lde/ProjectTopics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3-24_winter/lde/lde_winter2023-24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3503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Kick-off Meeting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16,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32EE4-0411-2306-E0EC-834453B1D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Individual/Team Project Work</a:t>
            </a:r>
          </a:p>
          <a:p>
            <a:pPr lvl="1"/>
            <a:r>
              <a:rPr lang="en-US" dirty="0"/>
              <a:t>Teams of up to 3 students </a:t>
            </a:r>
            <a:r>
              <a:rPr lang="en-US" b="1" dirty="0">
                <a:solidFill>
                  <a:srgbClr val="7889FB"/>
                </a:solidFill>
              </a:rPr>
              <a:t>strongly encouraged</a:t>
            </a:r>
          </a:p>
          <a:p>
            <a:r>
              <a:rPr lang="en-US" dirty="0"/>
              <a:t>Design/Implementation/Tests/Documentation</a:t>
            </a:r>
          </a:p>
          <a:p>
            <a:pPr lvl="1"/>
            <a:r>
              <a:rPr lang="en-US" dirty="0"/>
              <a:t>Get familiar with the given task/problem</a:t>
            </a:r>
          </a:p>
          <a:p>
            <a:pPr lvl="1"/>
            <a:r>
              <a:rPr lang="en-US" dirty="0"/>
              <a:t>Develop an initial design for discussion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Discuss the design during the office hours</a:t>
            </a:r>
          </a:p>
          <a:p>
            <a:pPr lvl="1"/>
            <a:r>
              <a:rPr lang="en-US" dirty="0"/>
              <a:t>Implement your design, plus tests and docs</a:t>
            </a:r>
          </a:p>
          <a:p>
            <a:pPr lvl="1"/>
            <a:r>
              <a:rPr lang="en-US" dirty="0"/>
              <a:t>Conduct experiments and analyze/visualize results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Summarize the problem and your solution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(design, implementation, experimental results)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 student: </a:t>
            </a:r>
            <a:r>
              <a:rPr lang="en-US" b="1" dirty="0">
                <a:solidFill>
                  <a:schemeClr val="accent1"/>
                </a:solidFill>
              </a:rPr>
              <a:t>10 min talk + 5 min discussion = 15 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2 students: </a:t>
            </a:r>
            <a:r>
              <a:rPr lang="en-US" b="1" dirty="0">
                <a:solidFill>
                  <a:schemeClr val="accent1"/>
                </a:solidFill>
              </a:rPr>
              <a:t>13 min + 7 min = 20 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3 students: </a:t>
            </a:r>
            <a:r>
              <a:rPr lang="en-US" b="1" dirty="0">
                <a:solidFill>
                  <a:schemeClr val="accent1"/>
                </a:solidFill>
              </a:rPr>
              <a:t>16 min + 9 min = 25 min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Audience: engage in the discussion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B63AE-D485-5A50-C6C9-CC837331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Project Deliverables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EAA26-8ED3-C0AC-0D3D-7A52A4CE8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Graded portfolio exam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/tests/doc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#41094 (project-only)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Ungraded </a:t>
            </a:r>
            <a:r>
              <a:rPr lang="en-US" dirty="0">
                <a:solidFill>
                  <a:schemeClr val="tx1"/>
                </a:solidFill>
              </a:rPr>
              <a:t>portfolio exam</a:t>
            </a:r>
          </a:p>
          <a:p>
            <a:pPr lvl="2"/>
            <a:r>
              <a:rPr lang="en-US" dirty="0"/>
              <a:t>85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implementation/tests/documentation</a:t>
            </a:r>
          </a:p>
          <a:p>
            <a:pPr lvl="2"/>
            <a:r>
              <a:rPr lang="en-US" dirty="0"/>
              <a:t>15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r>
              <a:rPr lang="en-US" dirty="0"/>
              <a:t>Academic Honesty / No Plagiarism</a:t>
            </a:r>
            <a:br>
              <a:rPr lang="en-US" dirty="0"/>
            </a:br>
            <a:r>
              <a:rPr lang="en-US" b="0" dirty="0"/>
              <a:t>(incl LLMs like ChatGPT)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Portfolio exam registration: </a:t>
            </a:r>
            <a:r>
              <a:rPr lang="en-US" dirty="0">
                <a:solidFill>
                  <a:srgbClr val="C00000"/>
                </a:solidFill>
              </a:rPr>
              <a:t>Nov 06 – Dec 04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project presentation date</a:t>
            </a:r>
          </a:p>
          <a:p>
            <a:pPr lvl="1"/>
            <a:r>
              <a:rPr lang="en-US" dirty="0"/>
              <a:t>Members of a team register for the same date</a:t>
            </a:r>
            <a:br>
              <a:rPr lang="en-US" dirty="0"/>
            </a:br>
            <a:r>
              <a:rPr lang="en-US" dirty="0"/>
              <a:t>(agree on the date within your team first)</a:t>
            </a:r>
          </a:p>
          <a:p>
            <a:r>
              <a:rPr lang="en-US" dirty="0"/>
              <a:t>Portfolio exam 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05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16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08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19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Missing deadlines/exam without de-registration</a:t>
            </a:r>
          </a:p>
          <a:p>
            <a:pPr lvl="1"/>
            <a:r>
              <a:rPr lang="en-US" dirty="0"/>
              <a:t>Zero points in the respective exam part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4CFB25-12E6-042F-B92A-BEAD5AD2FC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Unique Characteristics</a:t>
            </a:r>
          </a:p>
          <a:p>
            <a:pPr lvl="1"/>
            <a:r>
              <a:rPr lang="en-US" dirty="0"/>
              <a:t>Each student/team gets a different topic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Topics are real open issues in existing systems</a:t>
            </a:r>
          </a:p>
          <a:p>
            <a:pPr lvl="1"/>
            <a:r>
              <a:rPr lang="en-US" dirty="0"/>
              <a:t>Meaningful contributions to open-source systems</a:t>
            </a:r>
          </a:p>
          <a:p>
            <a:pPr lvl="1"/>
            <a:r>
              <a:rPr lang="en-US" dirty="0"/>
              <a:t>Your work will be used by others (impact)</a:t>
            </a:r>
          </a:p>
          <a:p>
            <a:pPr lvl="1"/>
            <a:r>
              <a:rPr lang="en-US" dirty="0"/>
              <a:t>You earn 9 ECTS (~270 h of work)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~6.75 weeks of full-time work</a:t>
            </a:r>
          </a:p>
          <a:p>
            <a:r>
              <a:rPr lang="en-US" dirty="0"/>
              <a:t>Practice Open-source Processes</a:t>
            </a:r>
          </a:p>
          <a:p>
            <a:pPr lvl="1"/>
            <a:r>
              <a:rPr lang="en-US" dirty="0"/>
              <a:t>Breakdown into subtasks</a:t>
            </a:r>
          </a:p>
          <a:p>
            <a:pPr lvl="1"/>
            <a:r>
              <a:rPr lang="en-US" dirty="0"/>
              <a:t>Code/tests/docs</a:t>
            </a:r>
          </a:p>
          <a:p>
            <a:pPr lvl="1"/>
            <a:r>
              <a:rPr lang="en-US" dirty="0"/>
              <a:t>Pull requests</a:t>
            </a:r>
          </a:p>
          <a:p>
            <a:pPr lvl="1"/>
            <a:r>
              <a:rPr lang="en-US" dirty="0"/>
              <a:t>Code review</a:t>
            </a:r>
          </a:p>
          <a:p>
            <a:pPr lvl="1"/>
            <a:r>
              <a:rPr lang="en-US" dirty="0"/>
              <a:t>Incorporate feedback to improve code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8070AE-41BC-CCE8-E127-957B7F0F08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 Characteristics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F4016A-953D-E31A-E72C-43D20D95CD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Remarks on Topic Descriptions</a:t>
            </a:r>
          </a:p>
          <a:p>
            <a:pPr lvl="1"/>
            <a:r>
              <a:rPr lang="en-US" dirty="0"/>
              <a:t>Lots of open topics to work on in the two systems we develop in our group</a:t>
            </a:r>
          </a:p>
          <a:p>
            <a:pPr lvl="1"/>
            <a:r>
              <a:rPr lang="en-US" dirty="0"/>
              <a:t>Initial topic descriptions of varying level of detail</a:t>
            </a:r>
          </a:p>
          <a:p>
            <a:pPr lvl="1"/>
            <a:r>
              <a:rPr lang="en-US" dirty="0"/>
              <a:t>If there is interest in a specific topic, we will provide more detailed descriptions with </a:t>
            </a:r>
            <a:r>
              <a:rPr lang="en-US"/>
              <a:t>some pointers</a:t>
            </a:r>
            <a:br>
              <a:rPr lang="en-US"/>
            </a:br>
            <a:r>
              <a:rPr lang="en-US"/>
              <a:t>(please approach project mentors directly)</a:t>
            </a:r>
            <a:endParaRPr lang="en-US" dirty="0"/>
          </a:p>
          <a:p>
            <a:pPr lvl="1"/>
            <a:r>
              <a:rPr lang="en-US" dirty="0"/>
              <a:t>Open to alternative topic proposals</a:t>
            </a:r>
          </a:p>
        </p:txBody>
      </p:sp>
    </p:spTree>
    <p:extLst>
      <p:ext uri="{BB962C8B-B14F-4D97-AF65-F5344CB8AC3E}">
        <p14:creationId xmlns:p14="http://schemas.microsoft.com/office/powerpoint/2010/main" val="361458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0C8544-3FA1-1678-5EDB-71DE8679A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Projects in the Context of Two Open-source Systems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D3F8-752C-B7FE-A121-856656994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3347938"/>
            <a:ext cx="5545201" cy="2427709"/>
          </a:xfrm>
        </p:spPr>
        <p:txBody>
          <a:bodyPr/>
          <a:lstStyle/>
          <a:p>
            <a:r>
              <a:rPr lang="en-US" dirty="0"/>
              <a:t>DAPHNE EU-project</a:t>
            </a:r>
            <a:br>
              <a:rPr lang="en-US" dirty="0"/>
            </a:br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  <a:p>
            <a:pPr lvl="1"/>
            <a:r>
              <a:rPr lang="en-US" dirty="0"/>
              <a:t>Focus on integrated data analysis pipelines</a:t>
            </a:r>
          </a:p>
          <a:p>
            <a:pPr lvl="1"/>
            <a:r>
              <a:rPr lang="en-US" dirty="0"/>
              <a:t>Project implementation in C++ and Python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F5F702-CF84-CE24-40CD-5EB90D951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3341715"/>
            <a:ext cx="5545201" cy="2427709"/>
          </a:xfrm>
        </p:spPr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br>
              <a:rPr lang="en-US" dirty="0"/>
            </a:br>
            <a:r>
              <a:rPr lang="en-US" dirty="0">
                <a:hlinkClick r:id="rId3"/>
              </a:rPr>
              <a:t>https://github.com/apache/systemds</a:t>
            </a:r>
            <a:endParaRPr lang="en-US" dirty="0"/>
          </a:p>
          <a:p>
            <a:pPr lvl="1"/>
            <a:r>
              <a:rPr lang="en-US" dirty="0"/>
              <a:t>Focus on the end-to-end data science lifecycle</a:t>
            </a:r>
          </a:p>
          <a:p>
            <a:pPr lvl="1"/>
            <a:r>
              <a:rPr lang="en-US" dirty="0"/>
              <a:t>Project implementation in Java, Python, and DML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BF111C-7C2C-5AB2-3E2D-EC841C17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6" y="2075600"/>
            <a:ext cx="3384170" cy="782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8A3024-ADAC-0B80-1B5E-1784EA6EE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764" y="2143172"/>
            <a:ext cx="2381250" cy="647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A0C14C-3D3D-2F1F-5A31-4139F04DB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931" y="2064419"/>
            <a:ext cx="1980908" cy="8052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2B53F8-0C44-9D44-1BA9-AF638DB1E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954" y="2200928"/>
            <a:ext cx="798282" cy="5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F2A13-8B68-0714-1590-B4257892DE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2582402"/>
            <a:ext cx="8724767" cy="717437"/>
          </a:xfrm>
        </p:spPr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A Declarative ML System for the End-to-End Data Science Lifecycle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6DCEE-6D4D-473E-1689-1791BD2F34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EC4043-87E5-D4EB-2FDC-E5B27788B85D}"/>
              </a:ext>
            </a:extLst>
          </p:cNvPr>
          <p:cNvGrpSpPr/>
          <p:nvPr/>
        </p:nvGrpSpPr>
        <p:grpSpPr>
          <a:xfrm>
            <a:off x="551510" y="5084942"/>
            <a:ext cx="2371390" cy="617038"/>
            <a:chOff x="1548914" y="5246611"/>
            <a:chExt cx="2371390" cy="617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FB48C2-2E12-5A7A-CBCB-32BBD43FB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2" r="73979" b="17312"/>
            <a:stretch/>
          </p:blipFill>
          <p:spPr>
            <a:xfrm>
              <a:off x="3385742" y="5279896"/>
              <a:ext cx="534562" cy="5111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660E76-A5A5-6021-5191-3BE973294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14" y="5246611"/>
              <a:ext cx="1517988" cy="61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98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B52B4-CC76-E00F-1C0C-8BED0B9A4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Existing ML Systems</a:t>
            </a:r>
            <a:endParaRPr lang="en-US" b="0" dirty="0"/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Numerical computing</a:t>
            </a:r>
            <a:r>
              <a:rPr lang="en-US" dirty="0"/>
              <a:t> frameworks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ML Algorithm libraries</a:t>
            </a:r>
            <a:r>
              <a:rPr lang="en-US" dirty="0"/>
              <a:t> (local, large-scale)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Linear algebra ML systems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Deep neural network</a:t>
            </a:r>
            <a:r>
              <a:rPr lang="en-US" dirty="0"/>
              <a:t> (DNN) frameworks</a:t>
            </a:r>
          </a:p>
          <a:p>
            <a:pPr lvl="1"/>
            <a:r>
              <a:rPr lang="en-US" b="1" dirty="0"/>
              <a:t>#5 </a:t>
            </a:r>
            <a:r>
              <a:rPr lang="en-US" b="1" dirty="0">
                <a:solidFill>
                  <a:srgbClr val="7889FB"/>
                </a:solidFill>
              </a:rPr>
              <a:t>Model management, and deployment</a:t>
            </a:r>
            <a:endParaRPr lang="en-US" sz="700" dirty="0"/>
          </a:p>
          <a:p>
            <a:r>
              <a:rPr lang="en-US" dirty="0"/>
              <a:t>Exploratory Data-Science Lifecycle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Open-ended problems </a:t>
            </a:r>
            <a:r>
              <a:rPr lang="en-US" dirty="0"/>
              <a:t>w/ underspecified objectives</a:t>
            </a:r>
          </a:p>
          <a:p>
            <a:pPr lvl="1"/>
            <a:r>
              <a:rPr lang="en-US" dirty="0"/>
              <a:t>Hypotheses, data integration, run analytics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value </a:t>
            </a:r>
            <a:r>
              <a:rPr lang="en-US" dirty="0">
                <a:sym typeface="Wingdings" panose="05000000000000000000" pitchFamily="2" charset="2"/>
              </a:rPr>
              <a:t> lack of system infrastructure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Redundancy of manual efforts and computation</a:t>
            </a:r>
            <a:endParaRPr lang="en-US" sz="700" dirty="0"/>
          </a:p>
          <a:p>
            <a:r>
              <a:rPr lang="en-US" dirty="0"/>
              <a:t>Data Preparation 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80% Argument:</a:t>
            </a:r>
            <a:r>
              <a:rPr lang="en-US" dirty="0"/>
              <a:t> 80-90% time for finding, integrating, cleaning data</a:t>
            </a:r>
          </a:p>
          <a:p>
            <a:pPr lvl="1"/>
            <a:r>
              <a:rPr lang="en-US" dirty="0"/>
              <a:t>Diversity of tools </a:t>
            </a:r>
            <a:r>
              <a:rPr lang="en-US" dirty="0">
                <a:sym typeface="Wingdings" panose="05000000000000000000" pitchFamily="2" charset="2"/>
              </a:rPr>
              <a:t> boundary crossing, lack of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4DB09-EF53-5C15-761B-B4AC33B70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CDBA7-FE39-DC5A-E96E-1A6B551C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45" y="1525357"/>
            <a:ext cx="741075" cy="385587"/>
          </a:xfrm>
          <a:prstGeom prst="rect">
            <a:avLst/>
          </a:prstGeom>
        </p:spPr>
      </p:pic>
      <p:pic>
        <p:nvPicPr>
          <p:cNvPr id="3" name="Graphic 87">
            <a:extLst>
              <a:ext uri="{FF2B5EF4-FFF2-40B4-BE49-F238E27FC236}">
                <a16:creationId xmlns:a16="http://schemas.microsoft.com/office/drawing/2014/main" id="{EED3F196-5317-1543-2023-28AE3751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441" y="2018732"/>
            <a:ext cx="1043527" cy="25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DB3C9-D3A8-B3B1-1BF9-40E2F3C3D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286" y="1963584"/>
            <a:ext cx="1087676" cy="31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09A6E-8B3E-9B86-F0B7-4C9C0F268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8" y="2305746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38BD0-8D3E-7BD4-E9E8-7063DD433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56" y="2347022"/>
            <a:ext cx="1027585" cy="213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D72F8-0DB6-EB67-62FD-12654F32F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5" y="1140611"/>
            <a:ext cx="919781" cy="36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06812-D5F8-FFCD-B2F2-D3D05A786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65" y="1308674"/>
            <a:ext cx="491759" cy="381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BFB8F2-049F-26F4-E198-11B7975454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39" y="1607069"/>
            <a:ext cx="447590" cy="335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F918B-C990-9B77-8A17-E158CB5E6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05" y="1622384"/>
            <a:ext cx="771734" cy="279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64658-9553-E588-F69D-D27B67AEF9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570043" y="1118455"/>
            <a:ext cx="548869" cy="395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4F39A3-2598-00D7-C198-A0CF51C009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3" y="2363862"/>
            <a:ext cx="765094" cy="262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828487-BEF2-EDB9-4FBC-88A5AFB04E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77" y="2690463"/>
            <a:ext cx="737545" cy="213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A2EE4D-E287-1471-9A81-7E9A2A2A80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6101" y="2768253"/>
            <a:ext cx="620898" cy="254150"/>
          </a:xfrm>
          <a:prstGeom prst="rect">
            <a:avLst/>
          </a:prstGeom>
        </p:spPr>
      </p:pic>
      <p:pic>
        <p:nvPicPr>
          <p:cNvPr id="17" name="Picture 2" descr="Bildergebnis für dask">
            <a:extLst>
              <a:ext uri="{FF2B5EF4-FFF2-40B4-BE49-F238E27FC236}">
                <a16:creationId xmlns:a16="http://schemas.microsoft.com/office/drawing/2014/main" id="{2DA24675-9EA4-23D4-D009-458BE333C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7764576" y="926811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D06197-B0EF-2704-35A0-C18AC8984E87}"/>
              </a:ext>
            </a:extLst>
          </p:cNvPr>
          <p:cNvSpPr txBox="1"/>
          <p:nvPr/>
        </p:nvSpPr>
        <p:spPr>
          <a:xfrm>
            <a:off x="7246421" y="3407951"/>
            <a:ext cx="230072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“Take these datasets and show value or competitive advantage”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E7E2C7-2B6C-40E5-E5FB-115A8BE4CC48}"/>
              </a:ext>
            </a:extLst>
          </p:cNvPr>
          <p:cNvGrpSpPr/>
          <p:nvPr/>
        </p:nvGrpSpPr>
        <p:grpSpPr>
          <a:xfrm>
            <a:off x="9747150" y="4428287"/>
            <a:ext cx="2010190" cy="1177430"/>
            <a:chOff x="7035487" y="2877160"/>
            <a:chExt cx="2010190" cy="11774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9376ED-19B9-9174-2968-46652125F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425399" y="3283416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F88B759-CCA5-722D-3F8B-5CC1490C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23954" y="3414510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E8C7A6-27F0-D470-272D-E251DF237E5B}"/>
                </a:ext>
              </a:extLst>
            </p:cNvPr>
            <p:cNvSpPr/>
            <p:nvPr/>
          </p:nvSpPr>
          <p:spPr>
            <a:xfrm>
              <a:off x="7919760" y="2877160"/>
              <a:ext cx="11259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NIPS 2015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5E8410-9EC8-D3BE-D490-66A823F5DD7C}"/>
                </a:ext>
              </a:extLst>
            </p:cNvPr>
            <p:cNvSpPr/>
            <p:nvPr/>
          </p:nvSpPr>
          <p:spPr>
            <a:xfrm>
              <a:off x="7035487" y="3089232"/>
              <a:ext cx="14305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DEBull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2018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6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30129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F719F64-56DE-62D2-1323-675F6623E64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D82F-7FFE-D6CA-0AE0-3F6C7FA1D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sz="1800" b="0" dirty="0">
                <a:solidFill>
                  <a:srgbClr val="000000"/>
                </a:solidFill>
              </a:rPr>
              <a:t>[</a:t>
            </a:r>
            <a:r>
              <a:rPr lang="en-US" sz="1800" b="0" dirty="0">
                <a:hlinkClick r:id="rId2"/>
              </a:rPr>
              <a:t>https://github.com/apache/systemds</a:t>
            </a:r>
            <a:r>
              <a:rPr lang="en-US" sz="1800" b="0" dirty="0">
                <a:solidFill>
                  <a:srgbClr val="000000"/>
                </a:solidFill>
              </a:rPr>
              <a:t>]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1117E-7545-FDBB-B143-975703A51E34}"/>
              </a:ext>
            </a:extLst>
          </p:cNvPr>
          <p:cNvSpPr txBox="1"/>
          <p:nvPr/>
        </p:nvSpPr>
        <p:spPr>
          <a:xfrm>
            <a:off x="561635" y="2612479"/>
            <a:ext cx="260026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[SIGMOD’15,’17,’19,’21abc,’23abc]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[PVLDB’14,’16ab,’18,’22]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[ICDE’11,’12,’15]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[CIDR’17,’20]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[VLDBJ’18]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[CIKM’22]</a:t>
            </a:r>
            <a:b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[DEBull’14]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[PPoPP’15]</a:t>
            </a:r>
          </a:p>
        </p:txBody>
      </p:sp>
      <p:cxnSp>
        <p:nvCxnSpPr>
          <p:cNvPr id="7" name="AutoShape 54">
            <a:extLst>
              <a:ext uri="{FF2B5EF4-FFF2-40B4-BE49-F238E27FC236}">
                <a16:creationId xmlns:a16="http://schemas.microsoft.com/office/drawing/2014/main" id="{FB8D9D0B-5AB8-D4FD-2D04-A544AA19F09E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10800000" flipV="1">
            <a:off x="4063729" y="3485560"/>
            <a:ext cx="1266750" cy="4206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pic>
        <p:nvPicPr>
          <p:cNvPr id="8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11C74F9B-8550-19A9-3362-FC5F9019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8857" y="4758047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0FFA4B28-A382-6013-0796-1F2F0654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5819" y="5213659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D36FB64A-C656-75B8-4F71-70196404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232" y="5213659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roduct image">
            <a:extLst>
              <a:ext uri="{FF2B5EF4-FFF2-40B4-BE49-F238E27FC236}">
                <a16:creationId xmlns:a16="http://schemas.microsoft.com/office/drawing/2014/main" id="{8CCC5F42-7E20-F61B-74FD-7F71C657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9158" y="506435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upload.wikimedia.org/wikipedia/commons/thumb/a/a4/Java_logo_and_wordmark.svg/100px-Java_logo_and_wordmark.svg.png">
            <a:extLst>
              <a:ext uri="{FF2B5EF4-FFF2-40B4-BE49-F238E27FC236}">
                <a16:creationId xmlns:a16="http://schemas.microsoft.com/office/drawing/2014/main" id="{6D08AFAB-9F68-F711-2AF5-91671556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9383" y="4848455"/>
            <a:ext cx="307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5C4B5A51-B4A1-736F-A670-E9F1795E4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78219" y="3825570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B67F6A-2896-0509-D792-99FE70CB3AB4}"/>
              </a:ext>
            </a:extLst>
          </p:cNvPr>
          <p:cNvSpPr txBox="1"/>
          <p:nvPr/>
        </p:nvSpPr>
        <p:spPr>
          <a:xfrm>
            <a:off x="6487482" y="4023034"/>
            <a:ext cx="2819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Hadoop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or Spark Cluster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(scale-out)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C84B28-7A52-0386-F895-E5A46E9A64BE}"/>
              </a:ext>
            </a:extLst>
          </p:cNvPr>
          <p:cNvSpPr txBox="1"/>
          <p:nvPr/>
        </p:nvSpPr>
        <p:spPr>
          <a:xfrm>
            <a:off x="2693358" y="403406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In-Memory Single Node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(scale-up)</a:t>
            </a:r>
          </a:p>
        </p:txBody>
      </p:sp>
      <p:sp>
        <p:nvSpPr>
          <p:cNvPr id="16" name="AutoShape 40">
            <a:extLst>
              <a:ext uri="{FF2B5EF4-FFF2-40B4-BE49-F238E27FC236}">
                <a16:creationId xmlns:a16="http://schemas.microsoft.com/office/drawing/2014/main" id="{518CB269-D735-1AAF-C0AA-2D03F7F8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3015026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Runtime</a:t>
            </a:r>
          </a:p>
        </p:txBody>
      </p:sp>
      <p:sp>
        <p:nvSpPr>
          <p:cNvPr id="17" name="AutoShape 40">
            <a:extLst>
              <a:ext uri="{FF2B5EF4-FFF2-40B4-BE49-F238E27FC236}">
                <a16:creationId xmlns:a16="http://schemas.microsoft.com/office/drawing/2014/main" id="{47C5C132-0A55-039C-6848-D69FF8E9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2468291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18" name="AutoShape 40">
            <a:extLst>
              <a:ext uri="{FF2B5EF4-FFF2-40B4-BE49-F238E27FC236}">
                <a16:creationId xmlns:a16="http://schemas.microsoft.com/office/drawing/2014/main" id="{4095102F-8229-3E46-7197-DEC13B8AD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1934891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Language</a:t>
            </a:r>
          </a:p>
        </p:txBody>
      </p:sp>
      <p:cxnSp>
        <p:nvCxnSpPr>
          <p:cNvPr id="19" name="AutoShape 54">
            <a:extLst>
              <a:ext uri="{FF2B5EF4-FFF2-40B4-BE49-F238E27FC236}">
                <a16:creationId xmlns:a16="http://schemas.microsoft.com/office/drawing/2014/main" id="{03FB74F0-9DDB-BC02-B5AE-305954456AD0}"/>
              </a:ext>
            </a:extLst>
          </p:cNvPr>
          <p:cNvCxnSpPr>
            <a:cxnSpLocks noChangeShapeType="1"/>
            <a:endCxn id="14" idx="0"/>
          </p:cNvCxnSpPr>
          <p:nvPr/>
        </p:nvCxnSpPr>
        <p:spPr bwMode="auto">
          <a:xfrm>
            <a:off x="6290991" y="3502329"/>
            <a:ext cx="1277938" cy="40391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49F729-A165-26A3-4591-4E71563EF1AD}"/>
              </a:ext>
            </a:extLst>
          </p:cNvPr>
          <p:cNvSpPr txBox="1"/>
          <p:nvPr/>
        </p:nvSpPr>
        <p:spPr>
          <a:xfrm>
            <a:off x="4538391" y="128742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DML Scripts</a:t>
            </a:r>
          </a:p>
        </p:txBody>
      </p:sp>
      <p:cxnSp>
        <p:nvCxnSpPr>
          <p:cNvPr id="21" name="AutoShape 54">
            <a:extLst>
              <a:ext uri="{FF2B5EF4-FFF2-40B4-BE49-F238E27FC236}">
                <a16:creationId xmlns:a16="http://schemas.microsoft.com/office/drawing/2014/main" id="{CD22D344-5A8B-777D-8908-A7DF0AD2367E}"/>
              </a:ext>
            </a:extLst>
          </p:cNvPr>
          <p:cNvCxnSpPr>
            <a:cxnSpLocks noChangeShapeType="1"/>
            <a:stCxn id="20" idx="2"/>
            <a:endCxn id="18" idx="0"/>
          </p:cNvCxnSpPr>
          <p:nvPr/>
        </p:nvCxnSpPr>
        <p:spPr bwMode="auto">
          <a:xfrm>
            <a:off x="5795691" y="1656761"/>
            <a:ext cx="0" cy="27813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598A95-7A71-8448-4764-602EF0854895}"/>
              </a:ext>
            </a:extLst>
          </p:cNvPr>
          <p:cNvSpPr txBox="1"/>
          <p:nvPr/>
        </p:nvSpPr>
        <p:spPr>
          <a:xfrm>
            <a:off x="6026347" y="6342570"/>
            <a:ext cx="157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2010/11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EEE88-7ECD-3375-9F93-FFA72B4F9A1F}"/>
              </a:ext>
            </a:extLst>
          </p:cNvPr>
          <p:cNvSpPr txBox="1"/>
          <p:nvPr/>
        </p:nvSpPr>
        <p:spPr>
          <a:xfrm>
            <a:off x="3425247" y="635658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19AF18-DBC6-0FFD-B2DC-1504027BF180}"/>
              </a:ext>
            </a:extLst>
          </p:cNvPr>
          <p:cNvSpPr txBox="1"/>
          <p:nvPr/>
        </p:nvSpPr>
        <p:spPr>
          <a:xfrm>
            <a:off x="8282298" y="6345547"/>
            <a:ext cx="138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2015</a:t>
            </a:r>
          </a:p>
        </p:txBody>
      </p:sp>
      <p:sp>
        <p:nvSpPr>
          <p:cNvPr id="25" name="AutoShape 40">
            <a:extLst>
              <a:ext uri="{FF2B5EF4-FFF2-40B4-BE49-F238E27FC236}">
                <a16:creationId xmlns:a16="http://schemas.microsoft.com/office/drawing/2014/main" id="{1720BEF9-6D4C-A35F-9275-4B5BAE41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49" y="1553623"/>
            <a:ext cx="3785765" cy="843597"/>
          </a:xfrm>
          <a:prstGeom prst="flowChartAlternateProcess">
            <a:avLst/>
          </a:prstGeom>
          <a:noFill/>
          <a:ln w="19050">
            <a:solidFill>
              <a:srgbClr val="7889F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APIs:</a:t>
            </a: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Command line, JMLC, Python</a:t>
            </a:r>
            <a:b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</a:t>
            </a:r>
            <a:r>
              <a:rPr lang="en-US" kern="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MLContext</a:t>
            </a: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Spark ML, </a:t>
            </a:r>
            <a:b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(Scalable Algorithms + Primitives)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E1B30A-DC40-B974-D9E6-3D5AC4F71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076" y="1939563"/>
            <a:ext cx="1889230" cy="549451"/>
          </a:xfrm>
          <a:prstGeom prst="rect">
            <a:avLst/>
          </a:prstGeom>
        </p:spPr>
      </p:pic>
      <p:pic>
        <p:nvPicPr>
          <p:cNvPr id="27" name="Picture 2" descr="http://spark.apache.org/images/spark-logo-trademark.png">
            <a:extLst>
              <a:ext uri="{FF2B5EF4-FFF2-40B4-BE49-F238E27FC236}">
                <a16:creationId xmlns:a16="http://schemas.microsoft.com/office/drawing/2014/main" id="{C14EBBC1-5F49-6CE0-482D-66BAE119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74" y="4656853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C0752-9FD5-7D5B-A9E5-0153841368AD}"/>
              </a:ext>
            </a:extLst>
          </p:cNvPr>
          <p:cNvGrpSpPr/>
          <p:nvPr/>
        </p:nvGrpSpPr>
        <p:grpSpPr>
          <a:xfrm>
            <a:off x="1364732" y="4664585"/>
            <a:ext cx="1787917" cy="2027572"/>
            <a:chOff x="78982" y="4536767"/>
            <a:chExt cx="1787917" cy="20275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02CDD4-A796-401A-C20D-0B04F5011C2F}"/>
                </a:ext>
              </a:extLst>
            </p:cNvPr>
            <p:cNvSpPr txBox="1"/>
            <p:nvPr/>
          </p:nvSpPr>
          <p:spPr>
            <a:xfrm>
              <a:off x="78982" y="4536767"/>
              <a:ext cx="178791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F0F0F"/>
                  </a:solidFill>
                  <a:ea typeface="ＭＳ Ｐゴシック" charset="0"/>
                  <a:cs typeface="Calibri" panose="020F0502020204030204" pitchFamily="34" charset="0"/>
                </a:rPr>
                <a:t>In-Progress:</a:t>
              </a:r>
              <a:endParaRPr lang="en-US" sz="16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7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F0F0F"/>
                  </a:solidFill>
                  <a:ea typeface="ＭＳ Ｐゴシック" charset="0"/>
                  <a:cs typeface="Calibri" panose="020F0502020204030204" pitchFamily="34" charset="0"/>
                </a:rPr>
                <a:t>GPU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D6796D-B03F-E93D-585A-B0817888FE05}"/>
                </a:ext>
              </a:extLst>
            </p:cNvPr>
            <p:cNvSpPr txBox="1"/>
            <p:nvPr/>
          </p:nvSpPr>
          <p:spPr>
            <a:xfrm>
              <a:off x="177040" y="6225785"/>
              <a:ext cx="1578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since 2014/16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98E5D07-E60E-C046-5F1A-21FB286C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4393" y="5369277"/>
              <a:ext cx="1032611" cy="64101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71C014-BEF5-EC95-B447-F6CF63DE84A8}"/>
              </a:ext>
            </a:extLst>
          </p:cNvPr>
          <p:cNvSpPr txBox="1"/>
          <p:nvPr/>
        </p:nvSpPr>
        <p:spPr>
          <a:xfrm>
            <a:off x="8418493" y="2436263"/>
            <a:ext cx="321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07/2020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Renamed to </a:t>
            </a:r>
            <a:r>
              <a:rPr lang="en-US" sz="1400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Apache </a:t>
            </a:r>
            <a:r>
              <a:rPr lang="en-US" sz="1400" b="1" dirty="0" err="1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SystemDS</a:t>
            </a:r>
            <a:br>
              <a:rPr lang="en-US" sz="1400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05/2017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Apache Top-Level Project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11/2015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Apache Incubator Project</a:t>
            </a:r>
            <a:endParaRPr lang="en-US" sz="1400" b="1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08/2015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Open Source Release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96D4B91-E90E-A943-8760-52DD53FE0D9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6596" b="15089"/>
          <a:stretch/>
        </p:blipFill>
        <p:spPr>
          <a:xfrm>
            <a:off x="7434003" y="412282"/>
            <a:ext cx="2757364" cy="10323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41B520-6EF5-D706-21DE-89DA7F5686B4}"/>
              </a:ext>
            </a:extLst>
          </p:cNvPr>
          <p:cNvSpPr txBox="1"/>
          <p:nvPr/>
        </p:nvSpPr>
        <p:spPr>
          <a:xfrm>
            <a:off x="5143948" y="3482665"/>
            <a:ext cx="13879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Write Once, Run Anywhere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20678A-D305-FA0A-61E5-D7456213A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4799" y="5172644"/>
            <a:ext cx="245233" cy="275887"/>
          </a:xfrm>
          <a:prstGeom prst="rect">
            <a:avLst/>
          </a:prstGeom>
        </p:spPr>
      </p:pic>
      <p:cxnSp>
        <p:nvCxnSpPr>
          <p:cNvPr id="36" name="AutoShape 54">
            <a:extLst>
              <a:ext uri="{FF2B5EF4-FFF2-40B4-BE49-F238E27FC236}">
                <a16:creationId xmlns:a16="http://schemas.microsoft.com/office/drawing/2014/main" id="{DD01FC42-5F62-A7BE-9988-CE773049F1EA}"/>
              </a:ext>
            </a:extLst>
          </p:cNvPr>
          <p:cNvCxnSpPr>
            <a:cxnSpLocks noChangeShapeType="1"/>
            <a:endCxn id="37" idx="0"/>
          </p:cNvCxnSpPr>
          <p:nvPr/>
        </p:nvCxnSpPr>
        <p:spPr bwMode="auto">
          <a:xfrm>
            <a:off x="6936660" y="3502329"/>
            <a:ext cx="3778308" cy="5174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156C632-D19F-1991-4CA7-FE737F4BFBF8}"/>
              </a:ext>
            </a:extLst>
          </p:cNvPr>
          <p:cNvSpPr txBox="1"/>
          <p:nvPr/>
        </p:nvSpPr>
        <p:spPr>
          <a:xfrm>
            <a:off x="9991569" y="4019791"/>
            <a:ext cx="144679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Federated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(LA progs, PS)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35542F-85B2-A828-D6DC-67F0C2C846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10125" r="25398" b="6951"/>
          <a:stretch/>
        </p:blipFill>
        <p:spPr>
          <a:xfrm>
            <a:off x="10349976" y="4739970"/>
            <a:ext cx="730293" cy="4943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FBB7EF-A2BD-07EF-A770-E674B12CBA5F}"/>
              </a:ext>
            </a:extLst>
          </p:cNvPr>
          <p:cNvSpPr txBox="1"/>
          <p:nvPr/>
        </p:nvSpPr>
        <p:spPr>
          <a:xfrm>
            <a:off x="10023452" y="5268408"/>
            <a:ext cx="138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2019</a:t>
            </a:r>
          </a:p>
        </p:txBody>
      </p:sp>
    </p:spTree>
    <p:extLst>
      <p:ext uri="{BB962C8B-B14F-4D97-AF65-F5344CB8AC3E}">
        <p14:creationId xmlns:p14="http://schemas.microsoft.com/office/powerpoint/2010/main" val="41021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00783-B882-189F-456C-288396FD5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b="0" dirty="0"/>
              <a:t>Stepwise </a:t>
            </a:r>
            <a:br>
              <a:rPr lang="en-US" b="0" dirty="0"/>
            </a:br>
            <a:r>
              <a:rPr lang="en-US" b="0" dirty="0"/>
              <a:t>Linear </a:t>
            </a:r>
            <a:br>
              <a:rPr lang="en-US" b="0" dirty="0"/>
            </a:br>
            <a:r>
              <a:rPr lang="en-US" b="0" dirty="0"/>
              <a:t>Regression</a:t>
            </a:r>
            <a:endParaRPr lang="en-DE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A942-028E-C124-3785-10A2E52580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 and APIs</a:t>
            </a:r>
          </a:p>
        </p:txBody>
      </p:sp>
      <p:sp>
        <p:nvSpPr>
          <p:cNvPr id="38" name="Folded Corner 4">
            <a:extLst>
              <a:ext uri="{FF2B5EF4-FFF2-40B4-BE49-F238E27FC236}">
                <a16:creationId xmlns:a16="http://schemas.microsoft.com/office/drawing/2014/main" id="{F948DD0B-118E-F997-519D-E5256A8D2A42}"/>
              </a:ext>
            </a:extLst>
          </p:cNvPr>
          <p:cNvSpPr/>
          <p:nvPr/>
        </p:nvSpPr>
        <p:spPr>
          <a:xfrm>
            <a:off x="2184470" y="1614142"/>
            <a:ext cx="2202427" cy="1084285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(‘features.csv’)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Y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(‘labels.csv’)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[B,S] = </a:t>
            </a:r>
            <a:r>
              <a:rPr lang="en-US" sz="1200" b="1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steplm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(X, Y,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icpt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=0, </a:t>
            </a: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reg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=0.001)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(B, ‘model.txt’)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77F273-4C85-029A-69F4-8638447C8616}"/>
              </a:ext>
            </a:extLst>
          </p:cNvPr>
          <p:cNvSpPr txBox="1"/>
          <p:nvPr/>
        </p:nvSpPr>
        <p:spPr>
          <a:xfrm>
            <a:off x="2223799" y="1243253"/>
            <a:ext cx="12290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User Script</a:t>
            </a:r>
          </a:p>
        </p:txBody>
      </p:sp>
      <p:sp>
        <p:nvSpPr>
          <p:cNvPr id="40" name="Folded Corner 6">
            <a:extLst>
              <a:ext uri="{FF2B5EF4-FFF2-40B4-BE49-F238E27FC236}">
                <a16:creationId xmlns:a16="http://schemas.microsoft.com/office/drawing/2014/main" id="{08BC3FD2-F57B-026F-6B83-163D565F6DBF}"/>
              </a:ext>
            </a:extLst>
          </p:cNvPr>
          <p:cNvSpPr/>
          <p:nvPr/>
        </p:nvSpPr>
        <p:spPr>
          <a:xfrm>
            <a:off x="4844104" y="1619055"/>
            <a:ext cx="2748110" cy="2003603"/>
          </a:xfrm>
          <a:prstGeom prst="foldedCorner">
            <a:avLst>
              <a:gd name="adj" fmla="val 9888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m_steplm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while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continue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parfor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in 1:n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if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!fixed[1,i]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cbind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, X[,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kern="0" dirty="0">
                <a:solidFill>
                  <a:srgbClr val="C00000"/>
                </a:solidFill>
                <a:latin typeface="Consolas" panose="020B0609020204030204" pitchFamily="49" charset="0"/>
              </a:rPr>
              <a:t>lm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(Xi,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 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}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b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# (AIC)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6867A0-EE6D-93CC-CB15-88F1E8DFB1CD}"/>
              </a:ext>
            </a:extLst>
          </p:cNvPr>
          <p:cNvCxnSpPr/>
          <p:nvPr/>
        </p:nvCxnSpPr>
        <p:spPr>
          <a:xfrm>
            <a:off x="4632713" y="1380404"/>
            <a:ext cx="0" cy="4095493"/>
          </a:xfrm>
          <a:prstGeom prst="line">
            <a:avLst/>
          </a:prstGeom>
          <a:noFill/>
          <a:ln w="19050" cap="flat" cmpd="sng" algn="ctr">
            <a:solidFill>
              <a:srgbClr val="0F0F0F"/>
            </a:solidFill>
            <a:prstDash val="dash"/>
            <a:miter lim="800000"/>
            <a:tailEnd type="non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18E8128-6E44-AE0E-20EE-CF676F21C569}"/>
              </a:ext>
            </a:extLst>
          </p:cNvPr>
          <p:cNvSpPr txBox="1"/>
          <p:nvPr/>
        </p:nvSpPr>
        <p:spPr>
          <a:xfrm>
            <a:off x="4922757" y="1248167"/>
            <a:ext cx="1878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Built-in Functions</a:t>
            </a:r>
          </a:p>
        </p:txBody>
      </p:sp>
      <p:sp>
        <p:nvSpPr>
          <p:cNvPr id="43" name="Folded Corner 13">
            <a:extLst>
              <a:ext uri="{FF2B5EF4-FFF2-40B4-BE49-F238E27FC236}">
                <a16:creationId xmlns:a16="http://schemas.microsoft.com/office/drawing/2014/main" id="{EDDC1063-A979-91DC-7209-44D94DFC3C20}"/>
              </a:ext>
            </a:extLst>
          </p:cNvPr>
          <p:cNvSpPr/>
          <p:nvPr/>
        </p:nvSpPr>
        <p:spPr>
          <a:xfrm>
            <a:off x="7105514" y="2995927"/>
            <a:ext cx="2202427" cy="1242887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if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ncol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&gt; 1024 )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 = </a:t>
            </a:r>
            <a:r>
              <a:rPr lang="en-US" sz="1200" b="1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lmCG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F0F0F"/>
                </a:solidFill>
                <a:latin typeface="Consolas" panose="020B0609020204030204" pitchFamily="49" charset="0"/>
              </a:rPr>
              <a:t> 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else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 =</a:t>
            </a: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</a:t>
            </a:r>
            <a:r>
              <a:rPr lang="en-US" sz="1200" b="1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lmDS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4" name="Folded Corner 14">
            <a:extLst>
              <a:ext uri="{FF2B5EF4-FFF2-40B4-BE49-F238E27FC236}">
                <a16:creationId xmlns:a16="http://schemas.microsoft.com/office/drawing/2014/main" id="{894F8EDA-8079-EBBE-BF2B-00740FFF1525}"/>
              </a:ext>
            </a:extLst>
          </p:cNvPr>
          <p:cNvSpPr/>
          <p:nvPr/>
        </p:nvSpPr>
        <p:spPr>
          <a:xfrm>
            <a:off x="7975671" y="1604659"/>
            <a:ext cx="2576056" cy="1263446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m_lmCG</a:t>
            </a: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while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&lt;maxi&amp;nr2&gt;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tgt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q = (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(X %*% p))</a:t>
            </a:r>
            <a:b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+ lambda * p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beta = ...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5" name="Folded Corner 15">
            <a:extLst>
              <a:ext uri="{FF2B5EF4-FFF2-40B4-BE49-F238E27FC236}">
                <a16:creationId xmlns:a16="http://schemas.microsoft.com/office/drawing/2014/main" id="{FA1A915A-9A82-5846-71B7-441B4A1405B9}"/>
              </a:ext>
            </a:extLst>
          </p:cNvPr>
          <p:cNvSpPr/>
          <p:nvPr/>
        </p:nvSpPr>
        <p:spPr>
          <a:xfrm>
            <a:off x="7970755" y="4382281"/>
            <a:ext cx="2576056" cy="1084285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m_lmDS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matrix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ncol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(X),1)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X +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diag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(l)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b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beta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solve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66B112-2E03-A2D5-CF93-052FFA977885}"/>
              </a:ext>
            </a:extLst>
          </p:cNvPr>
          <p:cNvSpPr txBox="1"/>
          <p:nvPr/>
        </p:nvSpPr>
        <p:spPr>
          <a:xfrm>
            <a:off x="9303026" y="3131045"/>
            <a:ext cx="11012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Calibri" panose="020F0502020204030204" pitchFamily="34" charset="0"/>
              </a:rPr>
              <a:t>Linear Algebra Programs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A8267C-1743-FA02-DBFF-F7E767C2195C}"/>
              </a:ext>
            </a:extLst>
          </p:cNvPr>
          <p:cNvSpPr txBox="1"/>
          <p:nvPr/>
        </p:nvSpPr>
        <p:spPr>
          <a:xfrm>
            <a:off x="6781044" y="4306004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ML Algorithms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AAA902-8C63-C064-FBA5-87ACADDEC049}"/>
              </a:ext>
            </a:extLst>
          </p:cNvPr>
          <p:cNvSpPr txBox="1"/>
          <p:nvPr/>
        </p:nvSpPr>
        <p:spPr>
          <a:xfrm>
            <a:off x="4849002" y="3632491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Feature Selection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40F2F30-8D4C-37F9-7FD8-B49E7389A24C}"/>
              </a:ext>
            </a:extLst>
          </p:cNvPr>
          <p:cNvCxnSpPr>
            <a:cxnSpLocks/>
          </p:cNvCxnSpPr>
          <p:nvPr/>
        </p:nvCxnSpPr>
        <p:spPr>
          <a:xfrm flipV="1">
            <a:off x="4052601" y="1768160"/>
            <a:ext cx="791503" cy="48781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09990F-2E3E-1ABF-AF41-FC2B5438E8CE}"/>
              </a:ext>
            </a:extLst>
          </p:cNvPr>
          <p:cNvCxnSpPr>
            <a:cxnSpLocks/>
          </p:cNvCxnSpPr>
          <p:nvPr/>
        </p:nvCxnSpPr>
        <p:spPr>
          <a:xfrm>
            <a:off x="6530324" y="2852461"/>
            <a:ext cx="553109" cy="1425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2B6825C-98EB-B541-EC1B-CB6CE8E1E3B8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8516446" y="2868105"/>
            <a:ext cx="747253" cy="64824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2DF187-D430-4F62-0065-894CCE603C9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8516446" y="3955657"/>
            <a:ext cx="742337" cy="42662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5C777E2-7313-2EBC-193C-BE3DF76BE32E}"/>
              </a:ext>
            </a:extLst>
          </p:cNvPr>
          <p:cNvSpPr txBox="1"/>
          <p:nvPr/>
        </p:nvSpPr>
        <p:spPr>
          <a:xfrm>
            <a:off x="2105813" y="4306004"/>
            <a:ext cx="23425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Facilitates optimization across data science lifecycle tasks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B2DB1B-2EF6-C302-B430-07CC0ABB11C1}"/>
              </a:ext>
            </a:extLst>
          </p:cNvPr>
          <p:cNvSpPr txBox="1"/>
          <p:nvPr/>
        </p:nvSpPr>
        <p:spPr>
          <a:xfrm>
            <a:off x="6662647" y="737710"/>
            <a:ext cx="409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Independence +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Impl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-Agnostic Ops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“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Separation of Concerns” </a:t>
            </a:r>
          </a:p>
        </p:txBody>
      </p:sp>
    </p:spTree>
    <p:extLst>
      <p:ext uri="{BB962C8B-B14F-4D97-AF65-F5344CB8AC3E}">
        <p14:creationId xmlns:p14="http://schemas.microsoft.com/office/powerpoint/2010/main" val="18650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3" grpId="0" animBg="1"/>
      <p:bldP spid="47" grpId="0"/>
      <p:bldP spid="48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F1DF-49D4-A8A9-9649-5BDE3AC6F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HOP and LOP DAG Compilation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B90B-ADA5-9505-6FF7-1C4BED4397F9}"/>
              </a:ext>
            </a:extLst>
          </p:cNvPr>
          <p:cNvSpPr txBox="1"/>
          <p:nvPr/>
        </p:nvSpPr>
        <p:spPr>
          <a:xfrm>
            <a:off x="594424" y="1030442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$3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intercept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append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6A2A4-C25F-1568-7D5C-3BADB5648F01}"/>
              </a:ext>
            </a:extLst>
          </p:cNvPr>
          <p:cNvSpPr/>
          <p:nvPr/>
        </p:nvSpPr>
        <p:spPr>
          <a:xfrm>
            <a:off x="801678" y="2612090"/>
            <a:ext cx="2770952" cy="42202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ED578-0CF6-9302-26B7-BF7E405AA546}"/>
              </a:ext>
            </a:extLst>
          </p:cNvPr>
          <p:cNvSpPr/>
          <p:nvPr/>
        </p:nvSpPr>
        <p:spPr>
          <a:xfrm>
            <a:off x="582597" y="3211424"/>
            <a:ext cx="3068664" cy="1101972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518AB-3D34-8E66-0FE7-154725049658}"/>
              </a:ext>
            </a:extLst>
          </p:cNvPr>
          <p:cNvSpPr/>
          <p:nvPr/>
        </p:nvSpPr>
        <p:spPr>
          <a:xfrm>
            <a:off x="582597" y="2449430"/>
            <a:ext cx="3068664" cy="70924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C3565-B36E-8016-8BDC-317106AB133C}"/>
              </a:ext>
            </a:extLst>
          </p:cNvPr>
          <p:cNvSpPr txBox="1"/>
          <p:nvPr/>
        </p:nvSpPr>
        <p:spPr>
          <a:xfrm>
            <a:off x="4643094" y="101922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C3C5-1C95-A7F7-6D63-48EA0188DED5}"/>
              </a:ext>
            </a:extLst>
          </p:cNvPr>
          <p:cNvSpPr txBox="1"/>
          <p:nvPr/>
        </p:nvSpPr>
        <p:spPr>
          <a:xfrm>
            <a:off x="5099118" y="376032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C7438-C680-F607-C797-39695AC33E72}"/>
              </a:ext>
            </a:extLst>
          </p:cNvPr>
          <p:cNvSpPr txBox="1"/>
          <p:nvPr/>
        </p:nvSpPr>
        <p:spPr>
          <a:xfrm>
            <a:off x="8535631" y="1022638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driver mem: 20 GB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DAD7A-E825-5DC0-A54A-F94C093BD661}"/>
              </a:ext>
            </a:extLst>
          </p:cNvPr>
          <p:cNvSpPr/>
          <p:nvPr/>
        </p:nvSpPr>
        <p:spPr>
          <a:xfrm>
            <a:off x="6194654" y="2236469"/>
            <a:ext cx="2791840" cy="1219200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33D56-77B7-8BA4-5F75-CA0C2F6D2B1B}"/>
              </a:ext>
            </a:extLst>
          </p:cNvPr>
          <p:cNvCxnSpPr>
            <a:cxnSpLocks/>
          </p:cNvCxnSpPr>
          <p:nvPr/>
        </p:nvCxnSpPr>
        <p:spPr>
          <a:xfrm flipV="1">
            <a:off x="3352800" y="1735727"/>
            <a:ext cx="1335654" cy="218138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60E41-0D3E-56F5-7E3C-CBFA7A655385}"/>
              </a:ext>
            </a:extLst>
          </p:cNvPr>
          <p:cNvGrpSpPr/>
          <p:nvPr/>
        </p:nvGrpSpPr>
        <p:grpSpPr>
          <a:xfrm>
            <a:off x="5024094" y="1199350"/>
            <a:ext cx="3505200" cy="2290465"/>
            <a:chOff x="4114800" y="1749623"/>
            <a:chExt cx="3505200" cy="2290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DD4C0-E154-98FF-8A84-B4CE9C159884}"/>
                </a:ext>
              </a:extLst>
            </p:cNvPr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dg(rand)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EEAE7B-873C-495C-53E0-3B49B9FBA1B6}"/>
                </a:ext>
              </a:extLst>
            </p:cNvPr>
            <p:cNvCxnSpPr>
              <a:stCxn id="14" idx="0"/>
              <a:endCxn id="16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614248-065E-F7BD-CA8A-C8FD95092C51}"/>
                </a:ext>
              </a:extLst>
            </p:cNvPr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diag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3CB35-D008-8573-4D73-549295315E9A}"/>
                </a:ext>
              </a:extLst>
            </p:cNvPr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11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FF1DD-A4A9-9C40-79ED-79F5CB48F3D4}"/>
                </a:ext>
              </a:extLst>
            </p:cNvPr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34633-3863-4836-A23E-23068FED1F1F}"/>
                </a:ext>
              </a:extLst>
            </p:cNvPr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12F8A1-D65C-90B4-F8B2-64F902F5B90C}"/>
                </a:ext>
              </a:extLst>
            </p:cNvPr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F35FC8-0267-BBDE-50EA-AEF5EF8A267A}"/>
                </a:ext>
              </a:extLst>
            </p:cNvPr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7DA2E7-BD6C-2A47-4DE6-C4503C9973A1}"/>
                </a:ext>
              </a:extLst>
            </p:cNvPr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E4A-1B2D-B0FE-55C7-94F6DE0F568E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C5DD65-AA9E-E472-2F3E-76E9E8F84E77}"/>
                </a:ext>
              </a:extLst>
            </p:cNvPr>
            <p:cNvCxnSpPr>
              <a:stCxn id="21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DE4F5-FC06-B343-52C3-E9D8BCB0CDFC}"/>
                </a:ext>
              </a:extLst>
            </p:cNvPr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22289E-2490-13AC-4FD1-602637667F2B}"/>
                </a:ext>
              </a:extLst>
            </p:cNvPr>
            <p:cNvCxnSpPr>
              <a:stCxn id="18" idx="0"/>
              <a:endCxn id="20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F4B66-475E-12B0-42F2-291BBC5B3DC3}"/>
                </a:ext>
              </a:extLst>
            </p:cNvPr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CB85E5-3CDC-BE1F-75EC-716ECEC9D09E}"/>
                </a:ext>
              </a:extLst>
            </p:cNvPr>
            <p:cNvCxnSpPr>
              <a:stCxn id="16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A9C94-77E7-FA2D-F16D-20BA5C787045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F5A7C4-7233-7FEE-E4D5-A114EEB06A2F}"/>
                </a:ext>
              </a:extLst>
            </p:cNvPr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EAF065-FF79-485F-05D8-6A3AFE2AE219}"/>
                </a:ext>
              </a:extLst>
            </p:cNvPr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56EDC7-2A47-C614-C5E2-A213E2C6BC6E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44BF4-E100-4F96-EA19-617D42335B44}"/>
                </a:ext>
              </a:extLst>
            </p:cNvPr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1ACF8A-6AF4-4BDF-6FFB-E0BB4147B82C}"/>
                </a:ext>
              </a:extLst>
            </p:cNvPr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2EF3B5-612A-807D-738E-9FBD90B4555C}"/>
              </a:ext>
            </a:extLst>
          </p:cNvPr>
          <p:cNvSpPr txBox="1"/>
          <p:nvPr/>
        </p:nvSpPr>
        <p:spPr>
          <a:xfrm>
            <a:off x="2124183" y="1411442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Scenario: </a:t>
            </a:r>
            <a:b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X: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11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b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y: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3F4EB-5715-E0FD-4A05-325975311F4A}"/>
              </a:ext>
            </a:extLst>
          </p:cNvPr>
          <p:cNvSpPr txBox="1"/>
          <p:nvPr/>
        </p:nvSpPr>
        <p:spPr>
          <a:xfrm>
            <a:off x="422853" y="460059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314845-0ACF-7873-1A66-BA2AC599F056}"/>
              </a:ext>
            </a:extLst>
          </p:cNvPr>
          <p:cNvGrpSpPr/>
          <p:nvPr/>
        </p:nvGrpSpPr>
        <p:grpSpPr>
          <a:xfrm>
            <a:off x="4947894" y="1019224"/>
            <a:ext cx="4114800" cy="2243480"/>
            <a:chOff x="4038600" y="1569497"/>
            <a:chExt cx="4114800" cy="22434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ED3A1-333F-C84B-A5BD-73A36B08D11B}"/>
                </a:ext>
              </a:extLst>
            </p:cNvPr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72090-5E65-50ED-D8BB-D90FE6946573}"/>
                </a:ext>
              </a:extLst>
            </p:cNvPr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D1250B-A46E-EE0F-8A08-E56AD50E638A}"/>
                </a:ext>
              </a:extLst>
            </p:cNvPr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AD64-FF62-D8B0-609E-654A5942C2DB}"/>
                </a:ext>
              </a:extLst>
            </p:cNvPr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977E4-824D-7977-CD47-EC6501C6927B}"/>
                </a:ext>
              </a:extLst>
            </p:cNvPr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E3B6D5-7A24-6F59-5F0F-12A7EBA2F908}"/>
                </a:ext>
              </a:extLst>
            </p:cNvPr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99A79D-E8DB-3ADA-89BE-66D6915FEDB4}"/>
                </a:ext>
              </a:extLst>
            </p:cNvPr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28C0F-97C8-9E11-3730-9BADFF32DF73}"/>
                </a:ext>
              </a:extLst>
            </p:cNvPr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CBAAD-8D22-D7FE-8642-B2D5ADC8BD40}"/>
                </a:ext>
              </a:extLst>
            </p:cNvPr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DEF8A8-AAD1-1138-B6C3-DB61D750ADD4}"/>
                </a:ext>
              </a:extLst>
            </p:cNvPr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9A5F1E-BB0B-14C5-816C-10CD46647928}"/>
              </a:ext>
            </a:extLst>
          </p:cNvPr>
          <p:cNvGrpSpPr/>
          <p:nvPr/>
        </p:nvGrpSpPr>
        <p:grpSpPr>
          <a:xfrm>
            <a:off x="4871694" y="1171624"/>
            <a:ext cx="3722914" cy="2139554"/>
            <a:chOff x="3962400" y="1721897"/>
            <a:chExt cx="3722914" cy="213955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0320A-83A9-88E7-4B41-5D0464DEB115}"/>
                </a:ext>
              </a:extLst>
            </p:cNvPr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5BD099-F63C-3CF6-68DF-7ECB83A57992}"/>
                </a:ext>
              </a:extLst>
            </p:cNvPr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6A107-3D87-2F7E-D41E-EC4D5B3FFB57}"/>
                </a:ext>
              </a:extLst>
            </p:cNvPr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CFAE7B-BBF2-D2A2-6E6D-C36660213490}"/>
                </a:ext>
              </a:extLst>
            </p:cNvPr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664D8-AAE1-A5B3-A1D9-3AEB07A04BCE}"/>
                </a:ext>
              </a:extLst>
            </p:cNvPr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E7D57F-2DEA-573C-43B8-44E3FA391D43}"/>
                </a:ext>
              </a:extLst>
            </p:cNvPr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BEB36-C528-2D7E-52A3-8AF3E67B1DAE}"/>
                </a:ext>
              </a:extLst>
            </p:cNvPr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E7DDFA-E2F4-7550-EF28-033CA43B54BF}"/>
                </a:ext>
              </a:extLst>
            </p:cNvPr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97070E-AA9C-9508-B3BB-711254B11572}"/>
              </a:ext>
            </a:extLst>
          </p:cNvPr>
          <p:cNvCxnSpPr/>
          <p:nvPr/>
        </p:nvCxnSpPr>
        <p:spPr>
          <a:xfrm rot="5400000">
            <a:off x="8263388" y="3679521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4B9EA-81B2-A57A-1DC2-C11A5C65BC7B}"/>
              </a:ext>
            </a:extLst>
          </p:cNvPr>
          <p:cNvSpPr/>
          <p:nvPr/>
        </p:nvSpPr>
        <p:spPr>
          <a:xfrm>
            <a:off x="582597" y="1411442"/>
            <a:ext cx="3068664" cy="97936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8B12B2-A3DC-9A66-64E9-5F493A21F42E}"/>
              </a:ext>
            </a:extLst>
          </p:cNvPr>
          <p:cNvGrpSpPr/>
          <p:nvPr/>
        </p:nvGrpSpPr>
        <p:grpSpPr>
          <a:xfrm>
            <a:off x="6271575" y="3704256"/>
            <a:ext cx="3086100" cy="2030566"/>
            <a:chOff x="5377860" y="4423395"/>
            <a:chExt cx="3086100" cy="20305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B07BC7-F64C-43B5-2D44-085E2871985F}"/>
                </a:ext>
              </a:extLst>
            </p:cNvPr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310518-D2D6-A2B2-18A9-BB4331C3D1F2}"/>
                </a:ext>
              </a:extLst>
            </p:cNvPr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06A990-1454-CCEC-2179-0BC774124DD4}"/>
                </a:ext>
              </a:extLst>
            </p:cNvPr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7B053F-72CE-1614-6CD9-A421F27746C1}"/>
                </a:ext>
              </a:extLst>
            </p:cNvPr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A22EA3-1928-38F8-2016-D7943FA981BE}"/>
                </a:ext>
              </a:extLst>
            </p:cNvPr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urier New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08BA2-04CB-B7C3-32A1-EC10F44FB4B0}"/>
                </a:ext>
              </a:extLst>
            </p:cNvPr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6C84B-5DB9-C803-4222-F6F7E89B19CF}"/>
                </a:ext>
              </a:extLst>
            </p:cNvPr>
            <p:cNvCxnSpPr>
              <a:endCxn id="67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EA87A0-8ADC-57A8-4926-29221969DBF7}"/>
                </a:ext>
              </a:extLst>
            </p:cNvPr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mapmm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C3BD4-23E1-24E5-6775-1A46CF0C3D63}"/>
                </a:ext>
              </a:extLst>
            </p:cNvPr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tsmm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768EAF-538D-BF35-C257-CE884F4E50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8D3C8FB-8BF7-3F70-BF1A-F3FF477377D5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ACB7D60-2EE3-1A4A-4A8C-8D1CB2E5CE6E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42201D-14A5-CCCA-D432-F4FFD75FC2F0}"/>
                </a:ext>
              </a:extLst>
            </p:cNvPr>
            <p:cNvCxnSpPr>
              <a:stCxn id="64" idx="0"/>
              <a:endCxn id="65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53F6C14-05A3-D019-2765-2321CFF97651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C749A9-7F5D-B8E5-EEBE-0E06AC0B2999}"/>
                </a:ext>
              </a:extLst>
            </p:cNvPr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E912F0-346D-38BD-DC9C-970FDF9BECDD}"/>
                </a:ext>
              </a:extLst>
            </p:cNvPr>
            <p:cNvSpPr txBox="1"/>
            <p:nvPr/>
          </p:nvSpPr>
          <p:spPr>
            <a:xfrm>
              <a:off x="7018421" y="584713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5E8A9-DF3B-7D2B-F292-00CE8FA17A19}"/>
              </a:ext>
            </a:extLst>
          </p:cNvPr>
          <p:cNvGrpSpPr/>
          <p:nvPr/>
        </p:nvGrpSpPr>
        <p:grpSpPr>
          <a:xfrm>
            <a:off x="9219288" y="4316717"/>
            <a:ext cx="443191" cy="1267384"/>
            <a:chOff x="7952246" y="5448396"/>
            <a:chExt cx="443191" cy="126738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2AD951-5062-884E-7CFC-921F3AD3ECAD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8039B7-8EF5-B8D2-5E5E-31F8568B51B9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2,1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307253-CC84-43CE-8CB8-3010A9F6959C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m,1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DBD75A4-953A-96A5-CB86-D7F328CDCAF3}"/>
              </a:ext>
            </a:extLst>
          </p:cNvPr>
          <p:cNvSpPr txBox="1"/>
          <p:nvPr/>
        </p:nvSpPr>
        <p:spPr>
          <a:xfrm>
            <a:off x="9207537" y="3155134"/>
            <a:ext cx="298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Fixed-size matrix blocks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</p:spTree>
    <p:extLst>
      <p:ext uri="{BB962C8B-B14F-4D97-AF65-F5344CB8AC3E}">
        <p14:creationId xmlns:p14="http://schemas.microsoft.com/office/powerpoint/2010/main" val="20614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 animBg="1"/>
      <p:bldP spid="36" grpId="0"/>
      <p:bldP spid="58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TEL 811 (~20 seats)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1912143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E352C-5B01-8469-4DB5-8B2EC66DC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11005512" cy="717437"/>
          </a:xfrm>
        </p:spPr>
        <p:txBody>
          <a:bodyPr/>
          <a:lstStyle/>
          <a:p>
            <a:r>
              <a:rPr lang="en-US" dirty="0"/>
              <a:t>DAPHNE: </a:t>
            </a:r>
            <a:r>
              <a:rPr lang="en-US" sz="3700" dirty="0"/>
              <a:t>An Open and Extensible System Infrastructure for Integrated Data Analysis Pipelines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0D6F2-FEF3-2583-B019-7464722D0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ABC98978-10B1-573E-7C7D-2E61FE25BA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564" y="5195193"/>
            <a:ext cx="2104511" cy="486826"/>
          </a:xfrm>
          <a:prstGeom prst="rect">
            <a:avLst/>
          </a:prstGeom>
        </p:spPr>
      </p:pic>
      <p:pic>
        <p:nvPicPr>
          <p:cNvPr id="7" name="Picture 2" descr="Grant from EU Horizon 2020 — BiotaTec">
            <a:extLst>
              <a:ext uri="{FF2B5EF4-FFF2-40B4-BE49-F238E27FC236}">
                <a16:creationId xmlns:a16="http://schemas.microsoft.com/office/drawing/2014/main" id="{639C0A10-5B5F-2526-E4B4-7E4B1168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0" y="5190390"/>
            <a:ext cx="784809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daphne-eu.github.io/resources/Intel.jpg">
            <a:extLst>
              <a:ext uri="{FF2B5EF4-FFF2-40B4-BE49-F238E27FC236}">
                <a16:creationId xmlns:a16="http://schemas.microsoft.com/office/drawing/2014/main" id="{DEA5F776-1DBD-BDDE-E464-D885BE4731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451610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daphne-eu.github.io/resources/KNOW.jpg">
            <a:extLst>
              <a:ext uri="{FF2B5EF4-FFF2-40B4-BE49-F238E27FC236}">
                <a16:creationId xmlns:a16="http://schemas.microsoft.com/office/drawing/2014/main" id="{35B7673E-627D-BA77-3575-16880D01AAC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232319"/>
            <a:ext cx="685800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daphne-eu.github.io/resources/AVL.jpg">
            <a:extLst>
              <a:ext uri="{FF2B5EF4-FFF2-40B4-BE49-F238E27FC236}">
                <a16:creationId xmlns:a16="http://schemas.microsoft.com/office/drawing/2014/main" id="{AC3AF9F1-67B4-58AD-0094-32E5AA2BEA8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570680"/>
            <a:ext cx="68580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daphne-eu.github.io/resources/DLR.jpg">
            <a:extLst>
              <a:ext uri="{FF2B5EF4-FFF2-40B4-BE49-F238E27FC236}">
                <a16:creationId xmlns:a16="http://schemas.microsoft.com/office/drawing/2014/main" id="{215558E7-FE9A-0077-57C0-0103C49EE70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863646"/>
            <a:ext cx="6858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daphne-eu.github.io/resources/ETH.jpg">
            <a:extLst>
              <a:ext uri="{FF2B5EF4-FFF2-40B4-BE49-F238E27FC236}">
                <a16:creationId xmlns:a16="http://schemas.microsoft.com/office/drawing/2014/main" id="{DD94FFC7-77BF-5BA6-322F-04E6319BC3B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228165"/>
            <a:ext cx="6858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daphne-eu.github.io/resources/HPI.jpg">
            <a:extLst>
              <a:ext uri="{FF2B5EF4-FFF2-40B4-BE49-F238E27FC236}">
                <a16:creationId xmlns:a16="http://schemas.microsoft.com/office/drawing/2014/main" id="{5FABC95D-28DF-EE4F-D535-CE4A4F982E4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396374"/>
            <a:ext cx="6858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daphne-eu.github.io/resources/ICCS.jpg">
            <a:extLst>
              <a:ext uri="{FF2B5EF4-FFF2-40B4-BE49-F238E27FC236}">
                <a16:creationId xmlns:a16="http://schemas.microsoft.com/office/drawing/2014/main" id="{C80A27DC-9E37-8B0B-3AB7-7713F0552D3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83736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daphne-eu.github.io/resources/Infineon.jpg">
            <a:extLst>
              <a:ext uri="{FF2B5EF4-FFF2-40B4-BE49-F238E27FC236}">
                <a16:creationId xmlns:a16="http://schemas.microsoft.com/office/drawing/2014/main" id="{2F1F9F46-4CDF-E902-75A5-7156E10C0963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4232134"/>
            <a:ext cx="685800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daphne-eu.github.io/resources/ITU_small.png">
            <a:extLst>
              <a:ext uri="{FF2B5EF4-FFF2-40B4-BE49-F238E27FC236}">
                <a16:creationId xmlns:a16="http://schemas.microsoft.com/office/drawing/2014/main" id="{BB6823F6-ABD8-98AA-761C-4D58360053F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5104477"/>
            <a:ext cx="685800" cy="3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daphne-eu.github.io/resources/KAI.jpg">
            <a:extLst>
              <a:ext uri="{FF2B5EF4-FFF2-40B4-BE49-F238E27FC236}">
                <a16:creationId xmlns:a16="http://schemas.microsoft.com/office/drawing/2014/main" id="{4CA5FBF8-A623-1E32-2D0B-285C05FB1B3F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217232"/>
            <a:ext cx="68580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daphne-eu.github.io/resources/TUD.jpg">
            <a:extLst>
              <a:ext uri="{FF2B5EF4-FFF2-40B4-BE49-F238E27FC236}">
                <a16:creationId xmlns:a16="http://schemas.microsoft.com/office/drawing/2014/main" id="{B3C13A55-BF13-B88A-3FE7-A1A7B0523AAB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608937"/>
            <a:ext cx="685800" cy="1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daphne-eu.github.io/resources/UM.jpg">
            <a:extLst>
              <a:ext uri="{FF2B5EF4-FFF2-40B4-BE49-F238E27FC236}">
                <a16:creationId xmlns:a16="http://schemas.microsoft.com/office/drawing/2014/main" id="{5E90741E-0DC2-9B00-C31E-18211310C86C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836805"/>
            <a:ext cx="685800" cy="4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daphne-eu.github.io/resources/UBAS.jpg">
            <a:extLst>
              <a:ext uri="{FF2B5EF4-FFF2-40B4-BE49-F238E27FC236}">
                <a16:creationId xmlns:a16="http://schemas.microsoft.com/office/drawing/2014/main" id="{D80C9172-3297-739E-31E4-821EB701E96C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5288168"/>
            <a:ext cx="685800" cy="2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E7BC4A-7F0C-660B-2307-79E48F2CFE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27" y="4244341"/>
            <a:ext cx="453008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2E293-E245-8A8C-FE70-E6679A8D9C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Integrated Data Analysis (IDA) Pipelines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99E4BE4-B36A-3D7B-4EEC-E7FFCF43CF0D}"/>
              </a:ext>
            </a:extLst>
          </p:cNvPr>
          <p:cNvGrpSpPr/>
          <p:nvPr/>
        </p:nvGrpSpPr>
        <p:grpSpPr>
          <a:xfrm>
            <a:off x="2635591" y="1254573"/>
            <a:ext cx="6920818" cy="4591059"/>
            <a:chOff x="2101466" y="1254572"/>
            <a:chExt cx="7991214" cy="5301128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53E1201C-CC65-04F0-C552-26849DDCA59C}"/>
                </a:ext>
              </a:extLst>
            </p:cNvPr>
            <p:cNvSpPr txBox="1"/>
            <p:nvPr/>
          </p:nvSpPr>
          <p:spPr>
            <a:xfrm>
              <a:off x="2200072" y="2136968"/>
              <a:ext cx="1912380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Data Management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0FBF11F-F2F4-91BB-13F7-C28E008DA561}"/>
                </a:ext>
              </a:extLst>
            </p:cNvPr>
            <p:cNvSpPr txBox="1"/>
            <p:nvPr/>
          </p:nvSpPr>
          <p:spPr>
            <a:xfrm>
              <a:off x="5053519" y="2136968"/>
              <a:ext cx="1855001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Machine Learning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2069D8E-FFB9-6D11-6C31-2F521A13678A}"/>
                </a:ext>
              </a:extLst>
            </p:cNvPr>
            <p:cNvSpPr txBox="1"/>
            <p:nvPr/>
          </p:nvSpPr>
          <p:spPr>
            <a:xfrm>
              <a:off x="7821472" y="2131316"/>
              <a:ext cx="2201124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High-Perf. Computing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4C91BA90-1DFE-763D-5B19-2ABD0D6825DC}"/>
                </a:ext>
              </a:extLst>
            </p:cNvPr>
            <p:cNvSpPr txBox="1"/>
            <p:nvPr/>
          </p:nvSpPr>
          <p:spPr>
            <a:xfrm>
              <a:off x="2559825" y="1254572"/>
              <a:ext cx="1225685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DM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9FA078C-6CA2-4DEC-DB02-0B67D0954312}"/>
                </a:ext>
              </a:extLst>
            </p:cNvPr>
            <p:cNvSpPr txBox="1"/>
            <p:nvPr/>
          </p:nvSpPr>
          <p:spPr>
            <a:xfrm>
              <a:off x="5423823" y="1254572"/>
              <a:ext cx="1118331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ML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AA7DF07-C5EB-FBD5-3705-750EB129A389}"/>
                </a:ext>
              </a:extLst>
            </p:cNvPr>
            <p:cNvSpPr txBox="1"/>
            <p:nvPr/>
          </p:nvSpPr>
          <p:spPr>
            <a:xfrm>
              <a:off x="8112087" y="1254572"/>
              <a:ext cx="1588468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HPC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6A16D31-5CA3-B381-5896-6AB6DA316C49}"/>
                </a:ext>
              </a:extLst>
            </p:cNvPr>
            <p:cNvSpPr txBox="1"/>
            <p:nvPr/>
          </p:nvSpPr>
          <p:spPr>
            <a:xfrm>
              <a:off x="4331816" y="1473662"/>
              <a:ext cx="559350" cy="81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black"/>
                  </a:solidFill>
                  <a:latin typeface="Droid Sans"/>
                </a:rPr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7C98799-A1DD-76D4-CB11-F21F21D6D8AC}"/>
                </a:ext>
              </a:extLst>
            </p:cNvPr>
            <p:cNvSpPr txBox="1"/>
            <p:nvPr/>
          </p:nvSpPr>
          <p:spPr>
            <a:xfrm>
              <a:off x="7074812" y="1473662"/>
              <a:ext cx="559350" cy="81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black"/>
                  </a:solidFill>
                  <a:latin typeface="Droid Sans"/>
                </a:rPr>
                <a:t>+</a:t>
              </a:r>
            </a:p>
          </p:txBody>
        </p:sp>
        <p:sp>
          <p:nvSpPr>
            <p:cNvPr id="50" name="Can 8">
              <a:extLst>
                <a:ext uri="{FF2B5EF4-FFF2-40B4-BE49-F238E27FC236}">
                  <a16:creationId xmlns:a16="http://schemas.microsoft.com/office/drawing/2014/main" id="{1091B910-6179-4E1B-7146-BAEFF2F0F2D3}"/>
                </a:ext>
              </a:extLst>
            </p:cNvPr>
            <p:cNvSpPr/>
            <p:nvPr/>
          </p:nvSpPr>
          <p:spPr>
            <a:xfrm>
              <a:off x="2766172" y="5543056"/>
              <a:ext cx="601476" cy="583611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FE75B53E-D863-DD99-E3E5-6A5113C65D6C}"/>
                </a:ext>
              </a:extLst>
            </p:cNvPr>
            <p:cNvSpPr/>
            <p:nvPr/>
          </p:nvSpPr>
          <p:spPr>
            <a:xfrm>
              <a:off x="2436200" y="421886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Small-Scale Simulation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w/ diff.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params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52" name="Straight Arrow Connector 10">
              <a:extLst>
                <a:ext uri="{FF2B5EF4-FFF2-40B4-BE49-F238E27FC236}">
                  <a16:creationId xmlns:a16="http://schemas.microsoft.com/office/drawing/2014/main" id="{C9B5A853-27F2-6F37-0ED0-6A4682B671E7}"/>
                </a:ext>
              </a:extLst>
            </p:cNvPr>
            <p:cNvCxnSpPr>
              <a:stCxn id="51" idx="2"/>
              <a:endCxn id="50" idx="1"/>
            </p:cNvCxnSpPr>
            <p:nvPr/>
          </p:nvCxnSpPr>
          <p:spPr>
            <a:xfrm flipH="1">
              <a:off x="3066910" y="4900142"/>
              <a:ext cx="2" cy="64291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53" name="Can 12">
              <a:extLst>
                <a:ext uri="{FF2B5EF4-FFF2-40B4-BE49-F238E27FC236}">
                  <a16:creationId xmlns:a16="http://schemas.microsoft.com/office/drawing/2014/main" id="{E8FF5396-7197-1F28-4DD5-879057F22FCE}"/>
                </a:ext>
              </a:extLst>
            </p:cNvPr>
            <p:cNvSpPr/>
            <p:nvPr/>
          </p:nvSpPr>
          <p:spPr>
            <a:xfrm>
              <a:off x="4252258" y="5520048"/>
              <a:ext cx="628845" cy="629628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D’</a:t>
              </a:r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3226D2DC-2393-5191-01D5-49513E6915E2}"/>
                </a:ext>
              </a:extLst>
            </p:cNvPr>
            <p:cNvSpPr/>
            <p:nvPr/>
          </p:nvSpPr>
          <p:spPr>
            <a:xfrm>
              <a:off x="3935970" y="4217617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Featurization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 and Random Reshuffling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id="{01FA1832-BE08-A2AA-C579-8AE5687EFB6F}"/>
                </a:ext>
              </a:extLst>
            </p:cNvPr>
            <p:cNvSpPr/>
            <p:nvPr/>
          </p:nvSpPr>
          <p:spPr>
            <a:xfrm>
              <a:off x="5412161" y="4213696"/>
              <a:ext cx="1042498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ML Model Training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06080F59-2638-2678-B998-FE33B6CF57C3}"/>
                </a:ext>
              </a:extLst>
            </p:cNvPr>
            <p:cNvSpPr/>
            <p:nvPr/>
          </p:nvSpPr>
          <p:spPr>
            <a:xfrm>
              <a:off x="6640789" y="4441514"/>
              <a:ext cx="310685" cy="22564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75EE974C-AB29-D11C-F0B7-1521F9F2A780}"/>
                </a:ext>
              </a:extLst>
            </p:cNvPr>
            <p:cNvSpPr/>
            <p:nvPr/>
          </p:nvSpPr>
          <p:spPr>
            <a:xfrm>
              <a:off x="7144578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ML-assisted </a:t>
              </a:r>
              <a:b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</a:b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Full-Scale Simulation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8" name="Can 17">
              <a:extLst>
                <a:ext uri="{FF2B5EF4-FFF2-40B4-BE49-F238E27FC236}">
                  <a16:creationId xmlns:a16="http://schemas.microsoft.com/office/drawing/2014/main" id="{EDB31439-B519-8F2D-873E-7FBF2C3BEA15}"/>
                </a:ext>
              </a:extLst>
            </p:cNvPr>
            <p:cNvSpPr/>
            <p:nvPr/>
          </p:nvSpPr>
          <p:spPr>
            <a:xfrm>
              <a:off x="7997583" y="5319534"/>
              <a:ext cx="1090120" cy="1030655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D’’</a:t>
              </a:r>
            </a:p>
          </p:txBody>
        </p:sp>
        <p:sp>
          <p:nvSpPr>
            <p:cNvPr id="59" name="Rectangle 20">
              <a:extLst>
                <a:ext uri="{FF2B5EF4-FFF2-40B4-BE49-F238E27FC236}">
                  <a16:creationId xmlns:a16="http://schemas.microsoft.com/office/drawing/2014/main" id="{A854C34B-5847-CC22-EA8A-11B995E747AC}"/>
                </a:ext>
              </a:extLst>
            </p:cNvPr>
            <p:cNvSpPr/>
            <p:nvPr/>
          </p:nvSpPr>
          <p:spPr>
            <a:xfrm>
              <a:off x="8644347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Data-Analysis Pipeline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60" name="Straight Arrow Connector 21">
              <a:extLst>
                <a:ext uri="{FF2B5EF4-FFF2-40B4-BE49-F238E27FC236}">
                  <a16:creationId xmlns:a16="http://schemas.microsoft.com/office/drawing/2014/main" id="{2EA9450D-CEAC-EE5A-D80E-C7D4D25D0F2F}"/>
                </a:ext>
              </a:extLst>
            </p:cNvPr>
            <p:cNvCxnSpPr>
              <a:stCxn id="54" idx="2"/>
              <a:endCxn id="53" idx="1"/>
            </p:cNvCxnSpPr>
            <p:nvPr/>
          </p:nvCxnSpPr>
          <p:spPr>
            <a:xfrm flipH="1">
              <a:off x="4566681" y="4898894"/>
              <a:ext cx="1" cy="6211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837B729B-8FFC-47A7-B33C-41FEA044A737}"/>
                </a:ext>
              </a:extLst>
            </p:cNvPr>
            <p:cNvSpPr/>
            <p:nvPr/>
          </p:nvSpPr>
          <p:spPr>
            <a:xfrm>
              <a:off x="9758589" y="5337757"/>
              <a:ext cx="147181" cy="10667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62" name="Straight Arrow Connector 24">
              <a:extLst>
                <a:ext uri="{FF2B5EF4-FFF2-40B4-BE49-F238E27FC236}">
                  <a16:creationId xmlns:a16="http://schemas.microsoft.com/office/drawing/2014/main" id="{4E354C2E-1D87-10B7-1207-8D4920E2B035}"/>
                </a:ext>
              </a:extLst>
            </p:cNvPr>
            <p:cNvCxnSpPr>
              <a:stCxn id="51" idx="3"/>
              <a:endCxn id="54" idx="1"/>
            </p:cNvCxnSpPr>
            <p:nvPr/>
          </p:nvCxnSpPr>
          <p:spPr>
            <a:xfrm flipV="1">
              <a:off x="3697623" y="4558256"/>
              <a:ext cx="238347" cy="124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3" name="Straight Arrow Connector 25">
              <a:extLst>
                <a:ext uri="{FF2B5EF4-FFF2-40B4-BE49-F238E27FC236}">
                  <a16:creationId xmlns:a16="http://schemas.microsoft.com/office/drawing/2014/main" id="{0DCE9E5F-9518-2793-BD2D-3A4A8D2DF07B}"/>
                </a:ext>
              </a:extLst>
            </p:cNvPr>
            <p:cNvCxnSpPr>
              <a:stCxn id="54" idx="3"/>
              <a:endCxn id="55" idx="1"/>
            </p:cNvCxnSpPr>
            <p:nvPr/>
          </p:nvCxnSpPr>
          <p:spPr>
            <a:xfrm flipV="1">
              <a:off x="5197393" y="4554334"/>
              <a:ext cx="214767" cy="3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4" name="Straight Arrow Connector 26">
              <a:extLst>
                <a:ext uri="{FF2B5EF4-FFF2-40B4-BE49-F238E27FC236}">
                  <a16:creationId xmlns:a16="http://schemas.microsoft.com/office/drawing/2014/main" id="{3083FF96-39F5-3FB4-B584-0D029850F47D}"/>
                </a:ext>
              </a:extLst>
            </p:cNvPr>
            <p:cNvCxnSpPr>
              <a:stCxn id="55" idx="3"/>
              <a:endCxn id="56" idx="1"/>
            </p:cNvCxnSpPr>
            <p:nvPr/>
          </p:nvCxnSpPr>
          <p:spPr>
            <a:xfrm>
              <a:off x="6454659" y="4554334"/>
              <a:ext cx="18613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5" name="Straight Arrow Connector 27">
              <a:extLst>
                <a:ext uri="{FF2B5EF4-FFF2-40B4-BE49-F238E27FC236}">
                  <a16:creationId xmlns:a16="http://schemas.microsoft.com/office/drawing/2014/main" id="{92D0C443-4472-97B2-2CC2-A8051E932CCC}"/>
                </a:ext>
              </a:extLst>
            </p:cNvPr>
            <p:cNvCxnSpPr>
              <a:stCxn id="56" idx="3"/>
              <a:endCxn id="57" idx="1"/>
            </p:cNvCxnSpPr>
            <p:nvPr/>
          </p:nvCxnSpPr>
          <p:spPr>
            <a:xfrm>
              <a:off x="6951474" y="4554334"/>
              <a:ext cx="19310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6" name="Straight Arrow Connector 28">
              <a:extLst>
                <a:ext uri="{FF2B5EF4-FFF2-40B4-BE49-F238E27FC236}">
                  <a16:creationId xmlns:a16="http://schemas.microsoft.com/office/drawing/2014/main" id="{FA636FC8-AC9C-DFA4-0750-46871D75BC89}"/>
                </a:ext>
              </a:extLst>
            </p:cNvPr>
            <p:cNvCxnSpPr>
              <a:stCxn id="57" idx="3"/>
              <a:endCxn id="59" idx="1"/>
            </p:cNvCxnSpPr>
            <p:nvPr/>
          </p:nvCxnSpPr>
          <p:spPr>
            <a:xfrm>
              <a:off x="8406001" y="4554334"/>
              <a:ext cx="2383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7" name="Straight Arrow Connector 29">
              <a:extLst>
                <a:ext uri="{FF2B5EF4-FFF2-40B4-BE49-F238E27FC236}">
                  <a16:creationId xmlns:a16="http://schemas.microsoft.com/office/drawing/2014/main" id="{E40093B9-9C59-741F-65FC-AC68F84CDED9}"/>
                </a:ext>
              </a:extLst>
            </p:cNvPr>
            <p:cNvCxnSpPr>
              <a:stCxn id="50" idx="1"/>
            </p:cNvCxnSpPr>
            <p:nvPr/>
          </p:nvCxnSpPr>
          <p:spPr>
            <a:xfrm flipV="1">
              <a:off x="3066910" y="4894972"/>
              <a:ext cx="1185348" cy="6480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68" name="Straight Arrow Connector 30">
              <a:extLst>
                <a:ext uri="{FF2B5EF4-FFF2-40B4-BE49-F238E27FC236}">
                  <a16:creationId xmlns:a16="http://schemas.microsoft.com/office/drawing/2014/main" id="{2B551559-F5EF-602D-9C98-9B1BEBFCD33D}"/>
                </a:ext>
              </a:extLst>
            </p:cNvPr>
            <p:cNvCxnSpPr>
              <a:stCxn id="53" idx="1"/>
            </p:cNvCxnSpPr>
            <p:nvPr/>
          </p:nvCxnSpPr>
          <p:spPr>
            <a:xfrm flipV="1">
              <a:off x="4566681" y="4894972"/>
              <a:ext cx="1066594" cy="6250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69" name="Straight Arrow Connector 31">
              <a:extLst>
                <a:ext uri="{FF2B5EF4-FFF2-40B4-BE49-F238E27FC236}">
                  <a16:creationId xmlns:a16="http://schemas.microsoft.com/office/drawing/2014/main" id="{33DC3B8D-5E92-7009-9EED-026B69CF974E}"/>
                </a:ext>
              </a:extLst>
            </p:cNvPr>
            <p:cNvCxnSpPr>
              <a:stCxn id="57" idx="2"/>
              <a:endCxn id="58" idx="1"/>
            </p:cNvCxnSpPr>
            <p:nvPr/>
          </p:nvCxnSpPr>
          <p:spPr>
            <a:xfrm>
              <a:off x="7775290" y="4894972"/>
              <a:ext cx="767354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70" name="Straight Arrow Connector 32">
              <a:extLst>
                <a:ext uri="{FF2B5EF4-FFF2-40B4-BE49-F238E27FC236}">
                  <a16:creationId xmlns:a16="http://schemas.microsoft.com/office/drawing/2014/main" id="{D44F7AA8-FF9C-7E9E-3BC9-3C2A73A73EBF}"/>
                </a:ext>
              </a:extLst>
            </p:cNvPr>
            <p:cNvCxnSpPr>
              <a:stCxn id="58" idx="1"/>
              <a:endCxn id="59" idx="2"/>
            </p:cNvCxnSpPr>
            <p:nvPr/>
          </p:nvCxnSpPr>
          <p:spPr>
            <a:xfrm flipV="1">
              <a:off x="8542644" y="4894972"/>
              <a:ext cx="732415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71" name="Straight Arrow Connector 33">
              <a:extLst>
                <a:ext uri="{FF2B5EF4-FFF2-40B4-BE49-F238E27FC236}">
                  <a16:creationId xmlns:a16="http://schemas.microsoft.com/office/drawing/2014/main" id="{A6E6C565-123B-E220-70CC-F2ADC5C66DED}"/>
                </a:ext>
              </a:extLst>
            </p:cNvPr>
            <p:cNvCxnSpPr>
              <a:stCxn id="59" idx="2"/>
              <a:endCxn id="61" idx="0"/>
            </p:cNvCxnSpPr>
            <p:nvPr/>
          </p:nvCxnSpPr>
          <p:spPr>
            <a:xfrm>
              <a:off x="9275059" y="4894972"/>
              <a:ext cx="557121" cy="4427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4ECECF8D-682E-546D-27C7-2C1D958A9C0E}"/>
                </a:ext>
              </a:extLst>
            </p:cNvPr>
            <p:cNvSpPr txBox="1"/>
            <p:nvPr/>
          </p:nvSpPr>
          <p:spPr>
            <a:xfrm>
              <a:off x="8369096" y="3826537"/>
              <a:ext cx="1723584" cy="319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Query processing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3F2089C9-B880-6250-D081-8D9271C4D06E}"/>
                </a:ext>
              </a:extLst>
            </p:cNvPr>
            <p:cNvSpPr txBox="1"/>
            <p:nvPr/>
          </p:nvSpPr>
          <p:spPr>
            <a:xfrm>
              <a:off x="4346247" y="3641493"/>
              <a:ext cx="1869807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Data preprocessing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cleaning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74C5248D-C2DE-C91C-1DE3-4C18866ABCDC}"/>
                </a:ext>
              </a:extLst>
            </p:cNvPr>
            <p:cNvSpPr txBox="1"/>
            <p:nvPr/>
          </p:nvSpPr>
          <p:spPr>
            <a:xfrm>
              <a:off x="2101466" y="3618116"/>
              <a:ext cx="1930889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HPC, custom codes,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simulations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2D2AAAF7-6856-521B-97B8-BF0564967824}"/>
                </a:ext>
              </a:extLst>
            </p:cNvPr>
            <p:cNvSpPr txBox="1"/>
            <p:nvPr/>
          </p:nvSpPr>
          <p:spPr>
            <a:xfrm>
              <a:off x="5909889" y="5076999"/>
              <a:ext cx="1747646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ML model training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scoring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8783F585-7117-DB96-3966-255E963B6F62}"/>
                </a:ext>
              </a:extLst>
            </p:cNvPr>
            <p:cNvSpPr txBox="1"/>
            <p:nvPr/>
          </p:nvSpPr>
          <p:spPr>
            <a:xfrm>
              <a:off x="2946302" y="6235859"/>
              <a:ext cx="1782814" cy="319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Open data formats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83157E5-A5FC-AD16-D157-1576ABB5FFB8}"/>
                </a:ext>
              </a:extLst>
            </p:cNvPr>
            <p:cNvSpPr txBox="1"/>
            <p:nvPr/>
          </p:nvSpPr>
          <p:spPr>
            <a:xfrm>
              <a:off x="4105140" y="3059357"/>
              <a:ext cx="3981718" cy="390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Droid Sans"/>
                </a:rPr>
                <a:t>Example: ML-assisted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65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7863C3-87D0-7CAE-48C2-4FDC71389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5B95DE-A5C8-6A3C-6DA3-509034AB068C}"/>
              </a:ext>
            </a:extLst>
          </p:cNvPr>
          <p:cNvSpPr txBox="1">
            <a:spLocks/>
          </p:cNvSpPr>
          <p:nvPr/>
        </p:nvSpPr>
        <p:spPr>
          <a:xfrm>
            <a:off x="619165" y="928976"/>
            <a:ext cx="4632038" cy="4940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Deployment 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Hardware Challenges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DM+ML+HPC share compilation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and runtime techniques /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converging cluster hardware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End of Dennard scaling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End of Moore’s law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Amdahl’s law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BE32D-AF44-2723-EF7C-19DFA88C5748}"/>
              </a:ext>
            </a:extLst>
          </p:cNvPr>
          <p:cNvSpPr/>
          <p:nvPr/>
        </p:nvSpPr>
        <p:spPr>
          <a:xfrm>
            <a:off x="5298951" y="3261683"/>
            <a:ext cx="233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E227A-7C44-3195-7D32-C48CBFF45BB9}"/>
              </a:ext>
            </a:extLst>
          </p:cNvPr>
          <p:cNvSpPr txBox="1"/>
          <p:nvPr/>
        </p:nvSpPr>
        <p:spPr>
          <a:xfrm>
            <a:off x="5366869" y="5112299"/>
            <a:ext cx="21984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  <a:latin typeface="Droid Sans"/>
                <a:cs typeface="Calibri" panose="020F0502020204030204" pitchFamily="34" charset="0"/>
              </a:rPr>
              <a:t>Sparsity Exploitation</a:t>
            </a: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 from Algorithms to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00868-1CCC-33EB-E15F-97BECBB0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6082942" y="3959804"/>
            <a:ext cx="813223" cy="7535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F20C3D9-1E2C-82AC-5EB5-58AE3E609F0D}"/>
              </a:ext>
            </a:extLst>
          </p:cNvPr>
          <p:cNvGrpSpPr>
            <a:grpSpLocks noChangeAspect="1"/>
          </p:cNvGrpSpPr>
          <p:nvPr/>
        </p:nvGrpSpPr>
        <p:grpSpPr>
          <a:xfrm>
            <a:off x="5459616" y="3720784"/>
            <a:ext cx="496527" cy="480535"/>
            <a:chOff x="6358929" y="3848272"/>
            <a:chExt cx="2418304" cy="2340419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A92EF2C3-A800-1E7B-D9AD-C62D30BBB199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36" name="Group 40">
                <a:extLst>
                  <a:ext uri="{FF2B5EF4-FFF2-40B4-BE49-F238E27FC236}">
                    <a16:creationId xmlns:a16="http://schemas.microsoft.com/office/drawing/2014/main" id="{7FB0A434-6F3C-4C58-2755-555BDB6C0AD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45" name="Cube 49">
                  <a:extLst>
                    <a:ext uri="{FF2B5EF4-FFF2-40B4-BE49-F238E27FC236}">
                      <a16:creationId xmlns:a16="http://schemas.microsoft.com/office/drawing/2014/main" id="{FA99FE89-1D89-F0A3-3642-21FD559B6D8F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Cube 50">
                  <a:extLst>
                    <a:ext uri="{FF2B5EF4-FFF2-40B4-BE49-F238E27FC236}">
                      <a16:creationId xmlns:a16="http://schemas.microsoft.com/office/drawing/2014/main" id="{2E97483C-02C6-69A5-5C98-21C05E0C5F3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Cube 51">
                  <a:extLst>
                    <a:ext uri="{FF2B5EF4-FFF2-40B4-BE49-F238E27FC236}">
                      <a16:creationId xmlns:a16="http://schemas.microsoft.com/office/drawing/2014/main" id="{3FEB6782-8EB0-F9F3-89A5-DF560691A75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up 41">
                <a:extLst>
                  <a:ext uri="{FF2B5EF4-FFF2-40B4-BE49-F238E27FC236}">
                    <a16:creationId xmlns:a16="http://schemas.microsoft.com/office/drawing/2014/main" id="{EAFFDD93-34AC-2F71-A286-A639B8FDBA45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42" name="Cube 46">
                  <a:extLst>
                    <a:ext uri="{FF2B5EF4-FFF2-40B4-BE49-F238E27FC236}">
                      <a16:creationId xmlns:a16="http://schemas.microsoft.com/office/drawing/2014/main" id="{C83F7EBD-987C-A854-F339-1CE6D405AB8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Cube 47">
                  <a:extLst>
                    <a:ext uri="{FF2B5EF4-FFF2-40B4-BE49-F238E27FC236}">
                      <a16:creationId xmlns:a16="http://schemas.microsoft.com/office/drawing/2014/main" id="{A735D5D2-341C-6A1B-C4A5-C87DB6A2F27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Cube 48">
                  <a:extLst>
                    <a:ext uri="{FF2B5EF4-FFF2-40B4-BE49-F238E27FC236}">
                      <a16:creationId xmlns:a16="http://schemas.microsoft.com/office/drawing/2014/main" id="{78D11884-736D-75DA-7AF1-60C78306D1B4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up 42">
                <a:extLst>
                  <a:ext uri="{FF2B5EF4-FFF2-40B4-BE49-F238E27FC236}">
                    <a16:creationId xmlns:a16="http://schemas.microsoft.com/office/drawing/2014/main" id="{5DB249C2-F959-D55B-513C-3C3D7C8E485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9" name="Cube 43">
                  <a:extLst>
                    <a:ext uri="{FF2B5EF4-FFF2-40B4-BE49-F238E27FC236}">
                      <a16:creationId xmlns:a16="http://schemas.microsoft.com/office/drawing/2014/main" id="{719A55D0-AEF5-3C31-0866-E7D08FC5954B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Cube 44">
                  <a:extLst>
                    <a:ext uri="{FF2B5EF4-FFF2-40B4-BE49-F238E27FC236}">
                      <a16:creationId xmlns:a16="http://schemas.microsoft.com/office/drawing/2014/main" id="{254C6A73-11C2-53E2-15A4-E5EF954DD77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Cube 45">
                  <a:extLst>
                    <a:ext uri="{FF2B5EF4-FFF2-40B4-BE49-F238E27FC236}">
                      <a16:creationId xmlns:a16="http://schemas.microsoft.com/office/drawing/2014/main" id="{2EEB6BBA-E13F-E6A7-E562-32A324C9B8B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3741884A-25DB-FE68-8644-ED5287F3119E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24" name="Group 28">
                <a:extLst>
                  <a:ext uri="{FF2B5EF4-FFF2-40B4-BE49-F238E27FC236}">
                    <a16:creationId xmlns:a16="http://schemas.microsoft.com/office/drawing/2014/main" id="{4C8C4DB8-A79B-344D-33AC-2CAF179BBADB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3" name="Cube 37">
                  <a:extLst>
                    <a:ext uri="{FF2B5EF4-FFF2-40B4-BE49-F238E27FC236}">
                      <a16:creationId xmlns:a16="http://schemas.microsoft.com/office/drawing/2014/main" id="{9848DB81-95B6-97F5-CE77-3D9A65584E16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Cube 38">
                  <a:extLst>
                    <a:ext uri="{FF2B5EF4-FFF2-40B4-BE49-F238E27FC236}">
                      <a16:creationId xmlns:a16="http://schemas.microsoft.com/office/drawing/2014/main" id="{E0F68AE3-8477-1C9E-E035-462D86967DE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Cube 39">
                  <a:extLst>
                    <a:ext uri="{FF2B5EF4-FFF2-40B4-BE49-F238E27FC236}">
                      <a16:creationId xmlns:a16="http://schemas.microsoft.com/office/drawing/2014/main" id="{27A40083-3C47-326E-E76B-FC753CA5C04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up 29">
                <a:extLst>
                  <a:ext uri="{FF2B5EF4-FFF2-40B4-BE49-F238E27FC236}">
                    <a16:creationId xmlns:a16="http://schemas.microsoft.com/office/drawing/2014/main" id="{3C3FD469-C7DF-2A76-25EB-DAC49826D1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0" name="Cube 34">
                  <a:extLst>
                    <a:ext uri="{FF2B5EF4-FFF2-40B4-BE49-F238E27FC236}">
                      <a16:creationId xmlns:a16="http://schemas.microsoft.com/office/drawing/2014/main" id="{4C30A1FC-A9DD-6400-B252-89EFD21963A9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Cube 35">
                  <a:extLst>
                    <a:ext uri="{FF2B5EF4-FFF2-40B4-BE49-F238E27FC236}">
                      <a16:creationId xmlns:a16="http://schemas.microsoft.com/office/drawing/2014/main" id="{08C49CE1-C3E6-C978-FAB6-50BE8A847B8D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Cube 36">
                  <a:extLst>
                    <a:ext uri="{FF2B5EF4-FFF2-40B4-BE49-F238E27FC236}">
                      <a16:creationId xmlns:a16="http://schemas.microsoft.com/office/drawing/2014/main" id="{DB7B0C51-3543-8B8E-AC97-689430E55B4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" name="Group 30">
                <a:extLst>
                  <a:ext uri="{FF2B5EF4-FFF2-40B4-BE49-F238E27FC236}">
                    <a16:creationId xmlns:a16="http://schemas.microsoft.com/office/drawing/2014/main" id="{28B2F016-023D-C758-FC49-FE2E5576453B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27" name="Cube 31">
                  <a:extLst>
                    <a:ext uri="{FF2B5EF4-FFF2-40B4-BE49-F238E27FC236}">
                      <a16:creationId xmlns:a16="http://schemas.microsoft.com/office/drawing/2014/main" id="{2F5D2AA2-5AAF-3DD8-645F-2162EF485180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Cube 32">
                  <a:extLst>
                    <a:ext uri="{FF2B5EF4-FFF2-40B4-BE49-F238E27FC236}">
                      <a16:creationId xmlns:a16="http://schemas.microsoft.com/office/drawing/2014/main" id="{6A4569CF-E4E6-7895-973C-E55CABF96DA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Cube 33">
                  <a:extLst>
                    <a:ext uri="{FF2B5EF4-FFF2-40B4-BE49-F238E27FC236}">
                      <a16:creationId xmlns:a16="http://schemas.microsoft.com/office/drawing/2014/main" id="{3C3BB935-190E-A543-C094-0AAE9AC5D532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A4CE55CF-9066-98A4-7006-39C5418CEAFE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FFA47EF7-2C4C-A0ED-E182-CDB718796D8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21" name="Cube 25">
                  <a:extLst>
                    <a:ext uri="{FF2B5EF4-FFF2-40B4-BE49-F238E27FC236}">
                      <a16:creationId xmlns:a16="http://schemas.microsoft.com/office/drawing/2014/main" id="{055896B4-C1E3-6ED4-1116-C19BC8D59BAF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Cube 26">
                  <a:extLst>
                    <a:ext uri="{FF2B5EF4-FFF2-40B4-BE49-F238E27FC236}">
                      <a16:creationId xmlns:a16="http://schemas.microsoft.com/office/drawing/2014/main" id="{CAECC908-E029-2D41-D9B5-35941C8CBC99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Cube 27">
                  <a:extLst>
                    <a:ext uri="{FF2B5EF4-FFF2-40B4-BE49-F238E27FC236}">
                      <a16:creationId xmlns:a16="http://schemas.microsoft.com/office/drawing/2014/main" id="{5765E225-222A-B567-33C1-0F31A7E49F11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F906A4A4-8296-4104-6655-22BFE9C2BA98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8" name="Cube 22">
                  <a:extLst>
                    <a:ext uri="{FF2B5EF4-FFF2-40B4-BE49-F238E27FC236}">
                      <a16:creationId xmlns:a16="http://schemas.microsoft.com/office/drawing/2014/main" id="{CCF15CCD-E8B8-5CFC-D776-6E876DC7900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Cube 23">
                  <a:extLst>
                    <a:ext uri="{FF2B5EF4-FFF2-40B4-BE49-F238E27FC236}">
                      <a16:creationId xmlns:a16="http://schemas.microsoft.com/office/drawing/2014/main" id="{C4F0C977-0940-F9E9-1089-F07C8A97BBDA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Cube 24">
                  <a:extLst>
                    <a:ext uri="{FF2B5EF4-FFF2-40B4-BE49-F238E27FC236}">
                      <a16:creationId xmlns:a16="http://schemas.microsoft.com/office/drawing/2014/main" id="{E3A41A4C-205B-5EC6-4A7A-D1F8763E475A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FDDEAEFF-ADBA-A015-361D-DC5795BFC4BC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" name="Cube 19">
                  <a:extLst>
                    <a:ext uri="{FF2B5EF4-FFF2-40B4-BE49-F238E27FC236}">
                      <a16:creationId xmlns:a16="http://schemas.microsoft.com/office/drawing/2014/main" id="{E6A7EF8B-82A7-7016-42A0-D96D6B70412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Cube 20">
                  <a:extLst>
                    <a:ext uri="{FF2B5EF4-FFF2-40B4-BE49-F238E27FC236}">
                      <a16:creationId xmlns:a16="http://schemas.microsoft.com/office/drawing/2014/main" id="{55E50098-75ED-1CCD-0A9C-DF0EBF14D77D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Cube 21">
                  <a:extLst>
                    <a:ext uri="{FF2B5EF4-FFF2-40B4-BE49-F238E27FC236}">
                      <a16:creationId xmlns:a16="http://schemas.microsoft.com/office/drawing/2014/main" id="{F00155A0-D2DD-8446-0CB4-352B0322907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48" name="Picture 8">
            <a:extLst>
              <a:ext uri="{FF2B5EF4-FFF2-40B4-BE49-F238E27FC236}">
                <a16:creationId xmlns:a16="http://schemas.microsoft.com/office/drawing/2014/main" id="{828DE3E5-B039-5E2B-5466-407E19C5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13" y="3688013"/>
            <a:ext cx="496962" cy="667561"/>
          </a:xfrm>
          <a:prstGeom prst="rect">
            <a:avLst/>
          </a:prstGeom>
        </p:spPr>
      </p:pic>
      <p:sp>
        <p:nvSpPr>
          <p:cNvPr id="49" name="TextBox 9">
            <a:extLst>
              <a:ext uri="{FF2B5EF4-FFF2-40B4-BE49-F238E27FC236}">
                <a16:creationId xmlns:a16="http://schemas.microsoft.com/office/drawing/2014/main" id="{E1BD6C5B-0846-004F-7C4A-9F81ADEDDDE2}"/>
              </a:ext>
            </a:extLst>
          </p:cNvPr>
          <p:cNvSpPr txBox="1"/>
          <p:nvPr/>
        </p:nvSpPr>
        <p:spPr>
          <a:xfrm>
            <a:off x="5394623" y="4299871"/>
            <a:ext cx="5795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81F62FF8-BD25-10BC-79C5-060C0D3AA695}"/>
              </a:ext>
            </a:extLst>
          </p:cNvPr>
          <p:cNvSpPr txBox="1"/>
          <p:nvPr/>
        </p:nvSpPr>
        <p:spPr>
          <a:xfrm>
            <a:off x="6145918" y="3644872"/>
            <a:ext cx="5795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graph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F5F42B3B-B074-86A4-2BCE-76C88E0900D9}"/>
              </a:ext>
            </a:extLst>
          </p:cNvPr>
          <p:cNvSpPr txBox="1"/>
          <p:nvPr/>
        </p:nvSpPr>
        <p:spPr>
          <a:xfrm>
            <a:off x="6839946" y="4283657"/>
            <a:ext cx="81762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sparse</a:t>
            </a: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A5411FAD-1E54-757E-34D7-A0F86BC727BD}"/>
              </a:ext>
            </a:extLst>
          </p:cNvPr>
          <p:cNvSpPr txBox="1"/>
          <p:nvPr/>
        </p:nvSpPr>
        <p:spPr>
          <a:xfrm>
            <a:off x="5850843" y="4643581"/>
            <a:ext cx="118743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compressed</a:t>
            </a:r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B0A5A7DE-F857-3097-0248-77FC256CBE0E}"/>
              </a:ext>
            </a:extLst>
          </p:cNvPr>
          <p:cNvSpPr/>
          <p:nvPr/>
        </p:nvSpPr>
        <p:spPr>
          <a:xfrm>
            <a:off x="7823916" y="3261684"/>
            <a:ext cx="1755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Placement</a:t>
            </a:r>
          </a:p>
        </p:txBody>
      </p:sp>
      <p:pic>
        <p:nvPicPr>
          <p:cNvPr id="54" name="Picture 56">
            <a:extLst>
              <a:ext uri="{FF2B5EF4-FFF2-40B4-BE49-F238E27FC236}">
                <a16:creationId xmlns:a16="http://schemas.microsoft.com/office/drawing/2014/main" id="{796872AC-08A0-2FEC-867A-35668ABD4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485" y="5146882"/>
            <a:ext cx="960257" cy="471045"/>
          </a:xfrm>
          <a:prstGeom prst="rect">
            <a:avLst/>
          </a:prstGeom>
        </p:spPr>
      </p:pic>
      <p:pic>
        <p:nvPicPr>
          <p:cNvPr id="55" name="Picture 57">
            <a:extLst>
              <a:ext uri="{FF2B5EF4-FFF2-40B4-BE49-F238E27FC236}">
                <a16:creationId xmlns:a16="http://schemas.microsoft.com/office/drawing/2014/main" id="{40574B77-F17D-E337-885F-EB438E14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932" y="4450775"/>
            <a:ext cx="1032611" cy="641017"/>
          </a:xfrm>
          <a:prstGeom prst="rect">
            <a:avLst/>
          </a:prstGeom>
        </p:spPr>
      </p:pic>
      <p:pic>
        <p:nvPicPr>
          <p:cNvPr id="56" name="Picture 58">
            <a:extLst>
              <a:ext uri="{FF2B5EF4-FFF2-40B4-BE49-F238E27FC236}">
                <a16:creationId xmlns:a16="http://schemas.microsoft.com/office/drawing/2014/main" id="{A6DF8A47-100A-C67D-CEBE-2C56E22DD1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8" y="4102858"/>
            <a:ext cx="370590" cy="495343"/>
          </a:xfrm>
          <a:prstGeom prst="rect">
            <a:avLst/>
          </a:prstGeom>
        </p:spPr>
      </p:pic>
      <p:pic>
        <p:nvPicPr>
          <p:cNvPr id="57" name="Picture 59">
            <a:extLst>
              <a:ext uri="{FF2B5EF4-FFF2-40B4-BE49-F238E27FC236}">
                <a16:creationId xmlns:a16="http://schemas.microsoft.com/office/drawing/2014/main" id="{C42D3E51-1750-3DF0-2288-C6D19CF7D2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74" y="4187164"/>
            <a:ext cx="370590" cy="495343"/>
          </a:xfrm>
          <a:prstGeom prst="rect">
            <a:avLst/>
          </a:prstGeom>
        </p:spPr>
      </p:pic>
      <p:sp>
        <p:nvSpPr>
          <p:cNvPr id="58" name="TextBox 60">
            <a:extLst>
              <a:ext uri="{FF2B5EF4-FFF2-40B4-BE49-F238E27FC236}">
                <a16:creationId xmlns:a16="http://schemas.microsoft.com/office/drawing/2014/main" id="{43D388D1-6F4D-630F-5108-DD198A0074C7}"/>
              </a:ext>
            </a:extLst>
          </p:cNvPr>
          <p:cNvSpPr txBox="1"/>
          <p:nvPr/>
        </p:nvSpPr>
        <p:spPr>
          <a:xfrm>
            <a:off x="7729235" y="3634264"/>
            <a:ext cx="195426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Local vs </a:t>
            </a:r>
            <a:r>
              <a:rPr lang="en-US" sz="1600" b="1" dirty="0">
                <a:solidFill>
                  <a:srgbClr val="7889FB"/>
                </a:solidFill>
                <a:latin typeface="Droid Sans"/>
                <a:cs typeface="Calibri" panose="020F0502020204030204" pitchFamily="34" charset="0"/>
              </a:rPr>
              <a:t>distributed</a:t>
            </a:r>
          </a:p>
        </p:txBody>
      </p:sp>
      <p:sp>
        <p:nvSpPr>
          <p:cNvPr id="59" name="TextBox 61">
            <a:extLst>
              <a:ext uri="{FF2B5EF4-FFF2-40B4-BE49-F238E27FC236}">
                <a16:creationId xmlns:a16="http://schemas.microsoft.com/office/drawing/2014/main" id="{22C1E88E-C7A4-8ACB-137C-5BEAB7D356CF}"/>
              </a:ext>
            </a:extLst>
          </p:cNvPr>
          <p:cNvSpPr txBox="1"/>
          <p:nvPr/>
        </p:nvSpPr>
        <p:spPr>
          <a:xfrm>
            <a:off x="8034688" y="3951641"/>
            <a:ext cx="129245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CPUs/</a:t>
            </a:r>
            <a:b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NUMA</a:t>
            </a:r>
          </a:p>
        </p:txBody>
      </p:sp>
      <p:sp>
        <p:nvSpPr>
          <p:cNvPr id="60" name="TextBox 62">
            <a:extLst>
              <a:ext uri="{FF2B5EF4-FFF2-40B4-BE49-F238E27FC236}">
                <a16:creationId xmlns:a16="http://schemas.microsoft.com/office/drawing/2014/main" id="{32980974-AEA7-585D-AD56-A868392564D6}"/>
              </a:ext>
            </a:extLst>
          </p:cNvPr>
          <p:cNvSpPr txBox="1"/>
          <p:nvPr/>
        </p:nvSpPr>
        <p:spPr>
          <a:xfrm>
            <a:off x="8041459" y="4716884"/>
            <a:ext cx="86414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61" name="TextBox 63">
            <a:extLst>
              <a:ext uri="{FF2B5EF4-FFF2-40B4-BE49-F238E27FC236}">
                <a16:creationId xmlns:a16="http://schemas.microsoft.com/office/drawing/2014/main" id="{CE9340D2-9477-72F7-EE72-F1A4843C43E1}"/>
              </a:ext>
            </a:extLst>
          </p:cNvPr>
          <p:cNvSpPr txBox="1"/>
          <p:nvPr/>
        </p:nvSpPr>
        <p:spPr>
          <a:xfrm>
            <a:off x="8824316" y="5078948"/>
            <a:ext cx="86414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FPGAs/</a:t>
            </a:r>
            <a:b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ASICs</a:t>
            </a:r>
          </a:p>
        </p:txBody>
      </p:sp>
      <p:pic>
        <p:nvPicPr>
          <p:cNvPr id="62" name="Picture 54">
            <a:extLst>
              <a:ext uri="{FF2B5EF4-FFF2-40B4-BE49-F238E27FC236}">
                <a16:creationId xmlns:a16="http://schemas.microsoft.com/office/drawing/2014/main" id="{81EED5C1-4B73-B239-1759-60B7D6DD8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655" y="5424614"/>
            <a:ext cx="361816" cy="372459"/>
          </a:xfrm>
          <a:prstGeom prst="rect">
            <a:avLst/>
          </a:prstGeom>
        </p:spPr>
      </p:pic>
      <p:sp>
        <p:nvSpPr>
          <p:cNvPr id="63" name="Rectangle 67">
            <a:extLst>
              <a:ext uri="{FF2B5EF4-FFF2-40B4-BE49-F238E27FC236}">
                <a16:creationId xmlns:a16="http://schemas.microsoft.com/office/drawing/2014/main" id="{13E042AF-6F04-985D-E94B-A60FA48E62AE}"/>
              </a:ext>
            </a:extLst>
          </p:cNvPr>
          <p:cNvSpPr/>
          <p:nvPr/>
        </p:nvSpPr>
        <p:spPr>
          <a:xfrm>
            <a:off x="9766678" y="3260751"/>
            <a:ext cx="20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(Value) Types</a:t>
            </a:r>
          </a:p>
        </p:txBody>
      </p:sp>
      <p:pic>
        <p:nvPicPr>
          <p:cNvPr id="64" name="Picture 68">
            <a:extLst>
              <a:ext uri="{FF2B5EF4-FFF2-40B4-BE49-F238E27FC236}">
                <a16:creationId xmlns:a16="http://schemas.microsoft.com/office/drawing/2014/main" id="{49EB0527-7D2E-693C-B07F-BDB17453A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7042" y="4575170"/>
            <a:ext cx="1584411" cy="1144084"/>
          </a:xfrm>
          <a:prstGeom prst="rect">
            <a:avLst/>
          </a:prstGeom>
        </p:spPr>
      </p:pic>
      <p:sp>
        <p:nvSpPr>
          <p:cNvPr id="65" name="TextBox 69">
            <a:extLst>
              <a:ext uri="{FF2B5EF4-FFF2-40B4-BE49-F238E27FC236}">
                <a16:creationId xmlns:a16="http://schemas.microsoft.com/office/drawing/2014/main" id="{9E278312-450A-BCE1-263D-A18468743920}"/>
              </a:ext>
            </a:extLst>
          </p:cNvPr>
          <p:cNvSpPr txBox="1"/>
          <p:nvPr/>
        </p:nvSpPr>
        <p:spPr>
          <a:xfrm>
            <a:off x="9765098" y="3637105"/>
            <a:ext cx="200711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FP32, FP64, INT8,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INT32, INT64, UINT8, BF16, TF32, </a:t>
            </a:r>
            <a:r>
              <a:rPr lang="en-US" sz="1600" dirty="0" err="1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FlexPoint</a:t>
            </a: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6E4B1A94-3C00-94B9-71B0-12AB174F98F4}"/>
              </a:ext>
            </a:extLst>
          </p:cNvPr>
          <p:cNvSpPr txBox="1"/>
          <p:nvPr/>
        </p:nvSpPr>
        <p:spPr>
          <a:xfrm>
            <a:off x="11126666" y="5320019"/>
            <a:ext cx="642635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[NVIDIA </a:t>
            </a:r>
            <a:b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A100]</a:t>
            </a:r>
          </a:p>
        </p:txBody>
      </p:sp>
      <p:sp>
        <p:nvSpPr>
          <p:cNvPr id="67" name="Rectangle 70">
            <a:extLst>
              <a:ext uri="{FF2B5EF4-FFF2-40B4-BE49-F238E27FC236}">
                <a16:creationId xmlns:a16="http://schemas.microsoft.com/office/drawing/2014/main" id="{138D2903-E0A7-E1E2-B322-E05D3907CA5C}"/>
              </a:ext>
            </a:extLst>
          </p:cNvPr>
          <p:cNvSpPr/>
          <p:nvPr/>
        </p:nvSpPr>
        <p:spPr>
          <a:xfrm>
            <a:off x="6600300" y="1436682"/>
            <a:ext cx="5117552" cy="718493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DAPHNE: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An open and extensible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 system infrastructure for IDA pipelines</a:t>
            </a:r>
          </a:p>
        </p:txBody>
      </p:sp>
      <p:sp>
        <p:nvSpPr>
          <p:cNvPr id="68" name="Right Arrow 73">
            <a:extLst>
              <a:ext uri="{FF2B5EF4-FFF2-40B4-BE49-F238E27FC236}">
                <a16:creationId xmlns:a16="http://schemas.microsoft.com/office/drawing/2014/main" id="{A8262185-34BC-3082-D543-11A177457F64}"/>
              </a:ext>
            </a:extLst>
          </p:cNvPr>
          <p:cNvSpPr/>
          <p:nvPr/>
        </p:nvSpPr>
        <p:spPr>
          <a:xfrm>
            <a:off x="4196166" y="4798316"/>
            <a:ext cx="970986" cy="320865"/>
          </a:xfrm>
          <a:prstGeom prst="rightArrow">
            <a:avLst/>
          </a:prstGeom>
          <a:solidFill>
            <a:sysClr val="windowText" lastClr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Calibri" panose="020F0502020204030204" pitchFamily="34" charset="0"/>
            </a:endParaRPr>
          </a:p>
        </p:txBody>
      </p:sp>
      <p:sp>
        <p:nvSpPr>
          <p:cNvPr id="69" name="TextBox 77">
            <a:extLst>
              <a:ext uri="{FF2B5EF4-FFF2-40B4-BE49-F238E27FC236}">
                <a16:creationId xmlns:a16="http://schemas.microsoft.com/office/drawing/2014/main" id="{91520C3B-90C0-BFEF-8FA8-9EB1F1F02B7A}"/>
              </a:ext>
            </a:extLst>
          </p:cNvPr>
          <p:cNvSpPr txBox="1"/>
          <p:nvPr/>
        </p:nvSpPr>
        <p:spPr>
          <a:xfrm>
            <a:off x="460275" y="1740109"/>
            <a:ext cx="117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Different Systems/</a:t>
            </a:r>
            <a:br>
              <a:rPr lang="en-US" sz="1600" dirty="0">
                <a:solidFill>
                  <a:prstClr val="black"/>
                </a:solidFill>
                <a:latin typeface="Droid Sans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</a:rPr>
              <a:t>Libraries</a:t>
            </a:r>
          </a:p>
        </p:txBody>
      </p:sp>
      <p:sp>
        <p:nvSpPr>
          <p:cNvPr id="70" name="TextBox 80">
            <a:extLst>
              <a:ext uri="{FF2B5EF4-FFF2-40B4-BE49-F238E27FC236}">
                <a16:creationId xmlns:a16="http://schemas.microsoft.com/office/drawing/2014/main" id="{7A7AC3E6-E7DD-8FF8-0235-54302B6DD4C4}"/>
              </a:ext>
            </a:extLst>
          </p:cNvPr>
          <p:cNvSpPr txBox="1"/>
          <p:nvPr/>
        </p:nvSpPr>
        <p:spPr>
          <a:xfrm>
            <a:off x="1446599" y="1396749"/>
            <a:ext cx="127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Dev Teams</a:t>
            </a:r>
          </a:p>
        </p:txBody>
      </p:sp>
      <p:sp>
        <p:nvSpPr>
          <p:cNvPr id="71" name="TextBox 81">
            <a:extLst>
              <a:ext uri="{FF2B5EF4-FFF2-40B4-BE49-F238E27FC236}">
                <a16:creationId xmlns:a16="http://schemas.microsoft.com/office/drawing/2014/main" id="{7EBF1A07-062F-B73F-B18B-74FCD26C6C8B}"/>
              </a:ext>
            </a:extLst>
          </p:cNvPr>
          <p:cNvSpPr txBox="1"/>
          <p:nvPr/>
        </p:nvSpPr>
        <p:spPr>
          <a:xfrm>
            <a:off x="2750132" y="1392169"/>
            <a:ext cx="234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Programming Models</a:t>
            </a:r>
          </a:p>
        </p:txBody>
      </p:sp>
      <p:sp>
        <p:nvSpPr>
          <p:cNvPr id="72" name="TextBox 82">
            <a:extLst>
              <a:ext uri="{FF2B5EF4-FFF2-40B4-BE49-F238E27FC236}">
                <a16:creationId xmlns:a16="http://schemas.microsoft.com/office/drawing/2014/main" id="{278DC8CF-2BDA-4E8A-0E39-1EE324342092}"/>
              </a:ext>
            </a:extLst>
          </p:cNvPr>
          <p:cNvSpPr txBox="1"/>
          <p:nvPr/>
        </p:nvSpPr>
        <p:spPr>
          <a:xfrm>
            <a:off x="4475003" y="2631581"/>
            <a:ext cx="115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Resource Managers</a:t>
            </a:r>
          </a:p>
        </p:txBody>
      </p:sp>
      <p:sp>
        <p:nvSpPr>
          <p:cNvPr id="73" name="TextBox 83">
            <a:extLst>
              <a:ext uri="{FF2B5EF4-FFF2-40B4-BE49-F238E27FC236}">
                <a16:creationId xmlns:a16="http://schemas.microsoft.com/office/drawing/2014/main" id="{1B66A1BB-6851-4CA3-A702-B265A7A5FFC6}"/>
              </a:ext>
            </a:extLst>
          </p:cNvPr>
          <p:cNvSpPr txBox="1"/>
          <p:nvPr/>
        </p:nvSpPr>
        <p:spPr>
          <a:xfrm>
            <a:off x="4875165" y="1731801"/>
            <a:ext cx="120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Cluster</a:t>
            </a:r>
            <a:br>
              <a:rPr lang="en-US" sz="1600" dirty="0">
                <a:solidFill>
                  <a:prstClr val="black"/>
                </a:solidFill>
                <a:latin typeface="Droid Sans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</a:rPr>
              <a:t>Under-utilization</a:t>
            </a:r>
          </a:p>
        </p:txBody>
      </p:sp>
      <p:sp>
        <p:nvSpPr>
          <p:cNvPr id="74" name="TextBox 84">
            <a:extLst>
              <a:ext uri="{FF2B5EF4-FFF2-40B4-BE49-F238E27FC236}">
                <a16:creationId xmlns:a16="http://schemas.microsoft.com/office/drawing/2014/main" id="{F0F5F336-1409-70BE-987F-9247D16BBEF1}"/>
              </a:ext>
            </a:extLst>
          </p:cNvPr>
          <p:cNvSpPr txBox="1"/>
          <p:nvPr/>
        </p:nvSpPr>
        <p:spPr>
          <a:xfrm>
            <a:off x="750377" y="2631581"/>
            <a:ext cx="117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Data/File Exchange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81538048-DC5D-C49A-9193-1BB49FA37E57}"/>
              </a:ext>
            </a:extLst>
          </p:cNvPr>
          <p:cNvSpPr txBox="1"/>
          <p:nvPr/>
        </p:nvSpPr>
        <p:spPr>
          <a:xfrm>
            <a:off x="7055914" y="2727106"/>
            <a:ext cx="326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Droid Sans"/>
              </a:rPr>
              <a:t>Increasing Specialization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05067A33-475F-8B39-7A7C-90E6494119B0}"/>
              </a:ext>
            </a:extLst>
          </p:cNvPr>
          <p:cNvGrpSpPr/>
          <p:nvPr/>
        </p:nvGrpSpPr>
        <p:grpSpPr>
          <a:xfrm>
            <a:off x="1708725" y="1911733"/>
            <a:ext cx="3165468" cy="905407"/>
            <a:chOff x="2436200" y="4213696"/>
            <a:chExt cx="7469570" cy="2136493"/>
          </a:xfrm>
        </p:grpSpPr>
        <p:sp>
          <p:nvSpPr>
            <p:cNvPr id="77" name="Can 8">
              <a:extLst>
                <a:ext uri="{FF2B5EF4-FFF2-40B4-BE49-F238E27FC236}">
                  <a16:creationId xmlns:a16="http://schemas.microsoft.com/office/drawing/2014/main" id="{5DA92054-9D8E-C09D-B7A6-98DF648B1393}"/>
                </a:ext>
              </a:extLst>
            </p:cNvPr>
            <p:cNvSpPr/>
            <p:nvPr/>
          </p:nvSpPr>
          <p:spPr>
            <a:xfrm>
              <a:off x="2766172" y="5543056"/>
              <a:ext cx="601476" cy="583611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C800044E-83C1-0F79-315E-AEBD84491091}"/>
                </a:ext>
              </a:extLst>
            </p:cNvPr>
            <p:cNvSpPr/>
            <p:nvPr/>
          </p:nvSpPr>
          <p:spPr>
            <a:xfrm>
              <a:off x="2436200" y="421886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79" name="Straight Arrow Connector 10">
              <a:extLst>
                <a:ext uri="{FF2B5EF4-FFF2-40B4-BE49-F238E27FC236}">
                  <a16:creationId xmlns:a16="http://schemas.microsoft.com/office/drawing/2014/main" id="{14835A40-171E-F92C-629B-475797AB07E5}"/>
                </a:ext>
              </a:extLst>
            </p:cNvPr>
            <p:cNvCxnSpPr>
              <a:stCxn id="78" idx="2"/>
              <a:endCxn id="77" idx="1"/>
            </p:cNvCxnSpPr>
            <p:nvPr/>
          </p:nvCxnSpPr>
          <p:spPr>
            <a:xfrm flipH="1">
              <a:off x="3066910" y="4900142"/>
              <a:ext cx="2" cy="64291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80" name="Can 12">
              <a:extLst>
                <a:ext uri="{FF2B5EF4-FFF2-40B4-BE49-F238E27FC236}">
                  <a16:creationId xmlns:a16="http://schemas.microsoft.com/office/drawing/2014/main" id="{48B4B4A0-B727-F7F7-8E3E-78D811384C6D}"/>
                </a:ext>
              </a:extLst>
            </p:cNvPr>
            <p:cNvSpPr/>
            <p:nvPr/>
          </p:nvSpPr>
          <p:spPr>
            <a:xfrm>
              <a:off x="4252258" y="5520048"/>
              <a:ext cx="628845" cy="629628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1" name="Rectangle 13">
              <a:extLst>
                <a:ext uri="{FF2B5EF4-FFF2-40B4-BE49-F238E27FC236}">
                  <a16:creationId xmlns:a16="http://schemas.microsoft.com/office/drawing/2014/main" id="{083162CC-4FB2-847C-039E-86B5CF7F4AD0}"/>
                </a:ext>
              </a:extLst>
            </p:cNvPr>
            <p:cNvSpPr/>
            <p:nvPr/>
          </p:nvSpPr>
          <p:spPr>
            <a:xfrm>
              <a:off x="3935970" y="4217617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2" name="Rectangle 14">
              <a:extLst>
                <a:ext uri="{FF2B5EF4-FFF2-40B4-BE49-F238E27FC236}">
                  <a16:creationId xmlns:a16="http://schemas.microsoft.com/office/drawing/2014/main" id="{C2BE9172-6592-A0B1-B88D-9D1196C53934}"/>
                </a:ext>
              </a:extLst>
            </p:cNvPr>
            <p:cNvSpPr/>
            <p:nvPr/>
          </p:nvSpPr>
          <p:spPr>
            <a:xfrm>
              <a:off x="5412161" y="4213696"/>
              <a:ext cx="1042498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3" name="Rectangle 15">
              <a:extLst>
                <a:ext uri="{FF2B5EF4-FFF2-40B4-BE49-F238E27FC236}">
                  <a16:creationId xmlns:a16="http://schemas.microsoft.com/office/drawing/2014/main" id="{A9CC9D1B-D27F-58C8-E76C-84C6165F66B2}"/>
                </a:ext>
              </a:extLst>
            </p:cNvPr>
            <p:cNvSpPr/>
            <p:nvPr/>
          </p:nvSpPr>
          <p:spPr>
            <a:xfrm>
              <a:off x="6640789" y="4441514"/>
              <a:ext cx="310685" cy="22564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FA9D7B25-405A-1EE3-AF96-387ECF47A861}"/>
                </a:ext>
              </a:extLst>
            </p:cNvPr>
            <p:cNvSpPr/>
            <p:nvPr/>
          </p:nvSpPr>
          <p:spPr>
            <a:xfrm>
              <a:off x="7144578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5" name="Can 17">
              <a:extLst>
                <a:ext uri="{FF2B5EF4-FFF2-40B4-BE49-F238E27FC236}">
                  <a16:creationId xmlns:a16="http://schemas.microsoft.com/office/drawing/2014/main" id="{A330674E-218A-88EA-5C84-74240BF18A2F}"/>
                </a:ext>
              </a:extLst>
            </p:cNvPr>
            <p:cNvSpPr/>
            <p:nvPr/>
          </p:nvSpPr>
          <p:spPr>
            <a:xfrm>
              <a:off x="7997583" y="5319534"/>
              <a:ext cx="1090120" cy="1030655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6" name="Rectangle 20">
              <a:extLst>
                <a:ext uri="{FF2B5EF4-FFF2-40B4-BE49-F238E27FC236}">
                  <a16:creationId xmlns:a16="http://schemas.microsoft.com/office/drawing/2014/main" id="{AA9D6854-8C9C-A95E-0C84-6024CF9E50EF}"/>
                </a:ext>
              </a:extLst>
            </p:cNvPr>
            <p:cNvSpPr/>
            <p:nvPr/>
          </p:nvSpPr>
          <p:spPr>
            <a:xfrm>
              <a:off x="8644347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87" name="Straight Arrow Connector 21">
              <a:extLst>
                <a:ext uri="{FF2B5EF4-FFF2-40B4-BE49-F238E27FC236}">
                  <a16:creationId xmlns:a16="http://schemas.microsoft.com/office/drawing/2014/main" id="{8321A37A-476E-963F-CD78-049E63B2BC95}"/>
                </a:ext>
              </a:extLst>
            </p:cNvPr>
            <p:cNvCxnSpPr>
              <a:stCxn id="81" idx="2"/>
              <a:endCxn id="80" idx="1"/>
            </p:cNvCxnSpPr>
            <p:nvPr/>
          </p:nvCxnSpPr>
          <p:spPr>
            <a:xfrm flipH="1">
              <a:off x="4566681" y="4898894"/>
              <a:ext cx="1" cy="6211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CD23CF9D-10D1-99A0-CECA-7D09852C175C}"/>
                </a:ext>
              </a:extLst>
            </p:cNvPr>
            <p:cNvSpPr/>
            <p:nvPr/>
          </p:nvSpPr>
          <p:spPr>
            <a:xfrm>
              <a:off x="9758589" y="5337757"/>
              <a:ext cx="147181" cy="10667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89" name="Straight Arrow Connector 24">
              <a:extLst>
                <a:ext uri="{FF2B5EF4-FFF2-40B4-BE49-F238E27FC236}">
                  <a16:creationId xmlns:a16="http://schemas.microsoft.com/office/drawing/2014/main" id="{C49F9E9D-D9D7-7FB3-EF0A-E4836238AB07}"/>
                </a:ext>
              </a:extLst>
            </p:cNvPr>
            <p:cNvCxnSpPr>
              <a:stCxn id="78" idx="3"/>
              <a:endCxn id="81" idx="1"/>
            </p:cNvCxnSpPr>
            <p:nvPr/>
          </p:nvCxnSpPr>
          <p:spPr>
            <a:xfrm flipV="1">
              <a:off x="3697623" y="4558256"/>
              <a:ext cx="238347" cy="124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0" name="Straight Arrow Connector 25">
              <a:extLst>
                <a:ext uri="{FF2B5EF4-FFF2-40B4-BE49-F238E27FC236}">
                  <a16:creationId xmlns:a16="http://schemas.microsoft.com/office/drawing/2014/main" id="{FEE2B461-8BCE-E051-DEFA-C357F63DA468}"/>
                </a:ext>
              </a:extLst>
            </p:cNvPr>
            <p:cNvCxnSpPr>
              <a:stCxn id="81" idx="3"/>
              <a:endCxn id="82" idx="1"/>
            </p:cNvCxnSpPr>
            <p:nvPr/>
          </p:nvCxnSpPr>
          <p:spPr>
            <a:xfrm flipV="1">
              <a:off x="5197393" y="4554334"/>
              <a:ext cx="214767" cy="3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1" name="Straight Arrow Connector 26">
              <a:extLst>
                <a:ext uri="{FF2B5EF4-FFF2-40B4-BE49-F238E27FC236}">
                  <a16:creationId xmlns:a16="http://schemas.microsoft.com/office/drawing/2014/main" id="{798C3B7F-8BAD-25E3-E97E-DA8D9F27604A}"/>
                </a:ext>
              </a:extLst>
            </p:cNvPr>
            <p:cNvCxnSpPr>
              <a:stCxn id="82" idx="3"/>
              <a:endCxn id="83" idx="1"/>
            </p:cNvCxnSpPr>
            <p:nvPr/>
          </p:nvCxnSpPr>
          <p:spPr>
            <a:xfrm>
              <a:off x="6454659" y="4554334"/>
              <a:ext cx="18613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2" name="Straight Arrow Connector 27">
              <a:extLst>
                <a:ext uri="{FF2B5EF4-FFF2-40B4-BE49-F238E27FC236}">
                  <a16:creationId xmlns:a16="http://schemas.microsoft.com/office/drawing/2014/main" id="{276A3A3D-7AE9-84A7-30B0-EFD7D93E032B}"/>
                </a:ext>
              </a:extLst>
            </p:cNvPr>
            <p:cNvCxnSpPr>
              <a:stCxn id="83" idx="3"/>
              <a:endCxn id="84" idx="1"/>
            </p:cNvCxnSpPr>
            <p:nvPr/>
          </p:nvCxnSpPr>
          <p:spPr>
            <a:xfrm>
              <a:off x="6951474" y="4554334"/>
              <a:ext cx="19310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3" name="Straight Arrow Connector 28">
              <a:extLst>
                <a:ext uri="{FF2B5EF4-FFF2-40B4-BE49-F238E27FC236}">
                  <a16:creationId xmlns:a16="http://schemas.microsoft.com/office/drawing/2014/main" id="{4E9401D6-F886-D52D-8700-FF84A634C43F}"/>
                </a:ext>
              </a:extLst>
            </p:cNvPr>
            <p:cNvCxnSpPr>
              <a:stCxn id="84" idx="3"/>
              <a:endCxn id="86" idx="1"/>
            </p:cNvCxnSpPr>
            <p:nvPr/>
          </p:nvCxnSpPr>
          <p:spPr>
            <a:xfrm>
              <a:off x="8406001" y="4554334"/>
              <a:ext cx="2383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4" name="Straight Arrow Connector 29">
              <a:extLst>
                <a:ext uri="{FF2B5EF4-FFF2-40B4-BE49-F238E27FC236}">
                  <a16:creationId xmlns:a16="http://schemas.microsoft.com/office/drawing/2014/main" id="{6A0428C3-603B-233B-1522-6F5B563872E9}"/>
                </a:ext>
              </a:extLst>
            </p:cNvPr>
            <p:cNvCxnSpPr>
              <a:stCxn id="77" idx="1"/>
            </p:cNvCxnSpPr>
            <p:nvPr/>
          </p:nvCxnSpPr>
          <p:spPr>
            <a:xfrm flipV="1">
              <a:off x="3066910" y="4894972"/>
              <a:ext cx="1185348" cy="6480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5" name="Straight Arrow Connector 30">
              <a:extLst>
                <a:ext uri="{FF2B5EF4-FFF2-40B4-BE49-F238E27FC236}">
                  <a16:creationId xmlns:a16="http://schemas.microsoft.com/office/drawing/2014/main" id="{626EAF84-2A7D-35C2-2B2D-204CE1D8291A}"/>
                </a:ext>
              </a:extLst>
            </p:cNvPr>
            <p:cNvCxnSpPr>
              <a:stCxn id="80" idx="1"/>
            </p:cNvCxnSpPr>
            <p:nvPr/>
          </p:nvCxnSpPr>
          <p:spPr>
            <a:xfrm flipV="1">
              <a:off x="4566681" y="4894972"/>
              <a:ext cx="1066594" cy="6250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6" name="Straight Arrow Connector 31">
              <a:extLst>
                <a:ext uri="{FF2B5EF4-FFF2-40B4-BE49-F238E27FC236}">
                  <a16:creationId xmlns:a16="http://schemas.microsoft.com/office/drawing/2014/main" id="{34500341-BD26-49A4-23EC-E3C0DF7CB463}"/>
                </a:ext>
              </a:extLst>
            </p:cNvPr>
            <p:cNvCxnSpPr>
              <a:stCxn id="84" idx="2"/>
              <a:endCxn id="85" idx="1"/>
            </p:cNvCxnSpPr>
            <p:nvPr/>
          </p:nvCxnSpPr>
          <p:spPr>
            <a:xfrm>
              <a:off x="7775290" y="4894972"/>
              <a:ext cx="767354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7" name="Straight Arrow Connector 32">
              <a:extLst>
                <a:ext uri="{FF2B5EF4-FFF2-40B4-BE49-F238E27FC236}">
                  <a16:creationId xmlns:a16="http://schemas.microsoft.com/office/drawing/2014/main" id="{A001E589-9F4B-9242-C19F-4B5BD0C1A2D0}"/>
                </a:ext>
              </a:extLst>
            </p:cNvPr>
            <p:cNvCxnSpPr>
              <a:stCxn id="85" idx="1"/>
              <a:endCxn id="86" idx="2"/>
            </p:cNvCxnSpPr>
            <p:nvPr/>
          </p:nvCxnSpPr>
          <p:spPr>
            <a:xfrm flipV="1">
              <a:off x="8542644" y="4894972"/>
              <a:ext cx="732415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8" name="Straight Arrow Connector 33">
              <a:extLst>
                <a:ext uri="{FF2B5EF4-FFF2-40B4-BE49-F238E27FC236}">
                  <a16:creationId xmlns:a16="http://schemas.microsoft.com/office/drawing/2014/main" id="{9AD6BACF-EBAA-68AE-3FA4-EF626676C6E6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>
              <a:off x="9275059" y="4894972"/>
              <a:ext cx="557121" cy="4427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</p:grpSp>
      <p:sp>
        <p:nvSpPr>
          <p:cNvPr id="99" name="Right Arrow 73">
            <a:extLst>
              <a:ext uri="{FF2B5EF4-FFF2-40B4-BE49-F238E27FC236}">
                <a16:creationId xmlns:a16="http://schemas.microsoft.com/office/drawing/2014/main" id="{64B2D4F1-029D-DA59-7744-C48ADAF90A46}"/>
              </a:ext>
            </a:extLst>
          </p:cNvPr>
          <p:cNvSpPr/>
          <p:nvPr/>
        </p:nvSpPr>
        <p:spPr>
          <a:xfrm rot="12138807">
            <a:off x="6060370" y="2479052"/>
            <a:ext cx="970986" cy="320865"/>
          </a:xfrm>
          <a:prstGeom prst="rightArrow">
            <a:avLst/>
          </a:prstGeom>
          <a:solidFill>
            <a:sysClr val="windowText" lastClr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3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5BFC1E-5BB9-DBFD-FBA9-B567A58CA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703D0B5-9350-FC61-1212-D7932ED9CBAE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id="{E11A4DF4-890D-5599-15F8-2A992BB59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1CE7A26C-A8C1-1B39-F565-263E2BA37945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6D72504C-E302-B53C-EB7B-3C59D7A03725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47495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F04F15-6A61-9B3A-E8F8-6567C73BD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F12226-B661-B619-F22A-233838747A34}"/>
              </a:ext>
            </a:extLst>
          </p:cNvPr>
          <p:cNvSpPr/>
          <p:nvPr/>
        </p:nvSpPr>
        <p:spPr>
          <a:xfrm>
            <a:off x="6096000" y="396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837FA0-DD59-C8B0-9689-EE70585A0B00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8326F738-B57F-2450-0AA7-0B20D8413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C968A8C0-D205-E7A0-06AF-F01F6AB4B8DE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1F2E06EA-DA16-28E3-696B-5DF507BF2E75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938F72-E8BD-97C9-2F76-58582C40EC4C}"/>
              </a:ext>
            </a:extLst>
          </p:cNvPr>
          <p:cNvSpPr/>
          <p:nvPr/>
        </p:nvSpPr>
        <p:spPr>
          <a:xfrm>
            <a:off x="6320655" y="3381629"/>
            <a:ext cx="5308128" cy="1789796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y) {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X feature matrix, y labels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mean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column means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stddev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column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stddevs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AC8F7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X = (X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–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shift and scale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X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cbind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append column of 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@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X;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t for transpose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b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@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y;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@ for matrix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mult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return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solve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(A, b);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system of linear eq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AB809F-A4CE-99EA-58FB-98A116DED420}"/>
              </a:ext>
            </a:extLst>
          </p:cNvPr>
          <p:cNvSpPr txBox="1"/>
          <p:nvPr/>
        </p:nvSpPr>
        <p:spPr>
          <a:xfrm>
            <a:off x="6201294" y="540334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DSL for linear and relational algebra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5769B8-937F-3DD6-BEB3-753692964BFC}"/>
              </a:ext>
            </a:extLst>
          </p:cNvPr>
          <p:cNvSpPr txBox="1"/>
          <p:nvPr/>
        </p:nvSpPr>
        <p:spPr>
          <a:xfrm>
            <a:off x="6259483" y="927679"/>
            <a:ext cx="5198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Coarse-grained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matrix/frame operations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Built-in operations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for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High-level operations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(e.g., SQL, parameter servers, map)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Conditional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control flow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(branches, loops)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Typed and untyped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user-defined functions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Hierarchy of primitives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for data science tasks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Physical data independence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672F9CCD-82A6-A10C-0193-CAA748CE5C3C}"/>
              </a:ext>
            </a:extLst>
          </p:cNvPr>
          <p:cNvSpPr/>
          <p:nvPr/>
        </p:nvSpPr>
        <p:spPr>
          <a:xfrm flipH="1">
            <a:off x="5640295" y="2140228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6EB0DE-A33A-D5B2-63B5-B47D1226F374}"/>
              </a:ext>
            </a:extLst>
          </p:cNvPr>
          <p:cNvSpPr txBox="1"/>
          <p:nvPr/>
        </p:nvSpPr>
        <p:spPr>
          <a:xfrm>
            <a:off x="6201294" y="3029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FC88103-0D31-4887-AEC8-A65FA2AA3593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6096000" y="2993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AF7BCC88-5B08-C02F-E153-5FA382AEA625}"/>
              </a:ext>
            </a:extLst>
          </p:cNvPr>
          <p:cNvSpPr/>
          <p:nvPr/>
        </p:nvSpPr>
        <p:spPr>
          <a:xfrm>
            <a:off x="7140634" y="5256951"/>
            <a:ext cx="4484986" cy="281143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my_model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my_X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my_y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AEC901E-6CA8-9D65-80EB-DCBE2D043C32}"/>
              </a:ext>
            </a:extLst>
          </p:cNvPr>
          <p:cNvSpPr/>
          <p:nvPr/>
        </p:nvSpPr>
        <p:spPr>
          <a:xfrm>
            <a:off x="6665863" y="5273687"/>
            <a:ext cx="423003" cy="243565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8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AAE3-13EB-5D8C-C54A-E6838F72A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Optimizing Compiler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4E15D0-9404-74BF-E368-ACF9F3F2F4AD}"/>
              </a:ext>
            </a:extLst>
          </p:cNvPr>
          <p:cNvSpPr/>
          <p:nvPr/>
        </p:nvSpPr>
        <p:spPr>
          <a:xfrm>
            <a:off x="6096000" y="400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3DD572-2F89-0756-453F-55253E3CB20E}"/>
              </a:ext>
            </a:extLst>
          </p:cNvPr>
          <p:cNvSpPr/>
          <p:nvPr/>
        </p:nvSpPr>
        <p:spPr>
          <a:xfrm>
            <a:off x="6304205" y="3421532"/>
            <a:ext cx="5478088" cy="1479526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%10:2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vectorizedPipeline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"(%5, %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%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%7, %6) ({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^bb0(%arg0: ..., %arg1: ..., %arg2: ..., %arg3: ..., %arg4: ...):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%12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ewSub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"(%arg0, %arg1)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%13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ewDiv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"(%12, %arg2)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%14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colBind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"(%13, %arg3)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%15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gemv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"(%14, %arg4) : ...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rewritten from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matmul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%16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syrk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"(%14) : ...       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rewritten from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matmul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daphne.return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"(%15, %16)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}, ...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83596B-D0B6-3117-8AE6-8BD6D8565381}"/>
              </a:ext>
            </a:extLst>
          </p:cNvPr>
          <p:cNvSpPr txBox="1"/>
          <p:nvPr/>
        </p:nvSpPr>
        <p:spPr>
          <a:xfrm>
            <a:off x="6201294" y="544334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MLIR-based Optimizing Compiler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57B4BC-C645-72B2-F11A-22D0A35D405E}"/>
              </a:ext>
            </a:extLst>
          </p:cNvPr>
          <p:cNvSpPr txBox="1"/>
          <p:nvPr/>
        </p:nvSpPr>
        <p:spPr>
          <a:xfrm>
            <a:off x="6259483" y="931679"/>
            <a:ext cx="5478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Intermediate representation </a:t>
            </a:r>
            <a:r>
              <a:rPr lang="en-US" sz="1400" b="1" dirty="0" err="1">
                <a:solidFill>
                  <a:srgbClr val="7889FB"/>
                </a:solidFill>
                <a:latin typeface="Droid Sans"/>
              </a:rPr>
              <a:t>DaphneIR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 (MLIR dialect)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Systematic lowering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from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domain-specific operations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to calls to pre-compiled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Traditional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programming language rewrites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Type &amp; property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inference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, inter-procedural analysis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Domain-specific rewrites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from 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Memory management &amp; garbage collection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Device placement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&amp;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physical operator selection</a:t>
            </a: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AAFC16-4B16-C055-A726-54BCFA7B1D2E}"/>
              </a:ext>
            </a:extLst>
          </p:cNvPr>
          <p:cNvSpPr txBox="1"/>
          <p:nvPr/>
        </p:nvSpPr>
        <p:spPr>
          <a:xfrm>
            <a:off x="6201294" y="3033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59767E8-1984-73C2-938D-9FCF1974C94D}"/>
              </a:ext>
            </a:extLst>
          </p:cNvPr>
          <p:cNvCxnSpPr>
            <a:cxnSpLocks/>
          </p:cNvCxnSpPr>
          <p:nvPr/>
        </p:nvCxnSpPr>
        <p:spPr>
          <a:xfrm>
            <a:off x="6096000" y="2997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309F6E6-C6AA-2F60-4818-31074E56A78E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1" name="Content Placeholder 5">
              <a:extLst>
                <a:ext uri="{FF2B5EF4-FFF2-40B4-BE49-F238E27FC236}">
                  <a16:creationId xmlns:a16="http://schemas.microsoft.com/office/drawing/2014/main" id="{A8051F2A-7B99-7341-785A-63F676C4E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F98AC9BC-78D8-F042-F7BB-677DC5BF82FA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FD456E42-B65F-48E2-801E-54D951FBAE1A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2F6818E-203F-F83B-C347-610E4A2EB640}"/>
              </a:ext>
            </a:extLst>
          </p:cNvPr>
          <p:cNvSpPr/>
          <p:nvPr/>
        </p:nvSpPr>
        <p:spPr>
          <a:xfrm flipH="1">
            <a:off x="5640295" y="3073096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7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C3CF80-E2E5-F095-01A8-D5C55AB6E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FAFAEA8-F943-9F5A-128D-998D0D4A722A}"/>
              </a:ext>
            </a:extLst>
          </p:cNvPr>
          <p:cNvSpPr/>
          <p:nvPr/>
        </p:nvSpPr>
        <p:spPr>
          <a:xfrm>
            <a:off x="6096000" y="396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A76A8E-E5AC-BF0C-D812-3E72298719FB}"/>
              </a:ext>
            </a:extLst>
          </p:cNvPr>
          <p:cNvSpPr txBox="1"/>
          <p:nvPr/>
        </p:nvSpPr>
        <p:spPr>
          <a:xfrm>
            <a:off x="6201294" y="5403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Distributed and Local Vectorized Execution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1E356A-FCF4-D448-FE0E-ACA6DD090E27}"/>
              </a:ext>
            </a:extLst>
          </p:cNvPr>
          <p:cNvSpPr txBox="1"/>
          <p:nvPr/>
        </p:nvSpPr>
        <p:spPr>
          <a:xfrm>
            <a:off x="6201294" y="3029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923B3B1-07DC-692E-08BE-87ACAE1188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42" y="3379186"/>
            <a:ext cx="5245240" cy="205981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2471A6-C894-AD7F-31C8-15C8423B805E}"/>
              </a:ext>
            </a:extLst>
          </p:cNvPr>
          <p:cNvSpPr txBox="1"/>
          <p:nvPr/>
        </p:nvSpPr>
        <p:spPr>
          <a:xfrm>
            <a:off x="6259483" y="927679"/>
            <a:ext cx="547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Fused operator pipelines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on tiles/vectors of data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Coarse-grained tasks and cache-conscious data binding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Device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Integration of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computational storage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(e.g.,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eBPF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programs)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Scheduling for load balancing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(e.g., for ops on sparse data)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Different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distributed backends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(e.g.,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gRPC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OpenMPI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)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E178DE5-01CC-D0FC-AB80-D6E6C3F917C8}"/>
              </a:ext>
            </a:extLst>
          </p:cNvPr>
          <p:cNvCxnSpPr>
            <a:cxnSpLocks/>
          </p:cNvCxnSpPr>
          <p:nvPr/>
        </p:nvCxnSpPr>
        <p:spPr>
          <a:xfrm>
            <a:off x="6096000" y="2993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BA57399-29E8-62F5-05DD-16933D139040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7" name="Content Placeholder 5">
              <a:extLst>
                <a:ext uri="{FF2B5EF4-FFF2-40B4-BE49-F238E27FC236}">
                  <a16:creationId xmlns:a16="http://schemas.microsoft.com/office/drawing/2014/main" id="{41AEEB6B-1A46-A994-4600-B40157972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7A7AD070-899C-30E3-CA55-C08E3C0CC586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364A4699-6B2E-09B6-5291-6F5B9846E08F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33D1C26A-ABEE-EDC9-AEAC-5D4D5229ECD5}"/>
              </a:ext>
            </a:extLst>
          </p:cNvPr>
          <p:cNvSpPr/>
          <p:nvPr/>
        </p:nvSpPr>
        <p:spPr>
          <a:xfrm flipH="1">
            <a:off x="5640295" y="4510976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4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D0C958-B954-78D7-430E-4CA9BB6686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Lot’s of Similarities</a:t>
            </a:r>
          </a:p>
          <a:p>
            <a:pPr lvl="1"/>
            <a:r>
              <a:rPr lang="en-US" dirty="0"/>
              <a:t>Open-source systems, with major influence</a:t>
            </a:r>
            <a:br>
              <a:rPr lang="en-US" dirty="0"/>
            </a:br>
            <a:r>
              <a:rPr lang="en-US" dirty="0"/>
              <a:t>of our research group</a:t>
            </a:r>
          </a:p>
          <a:p>
            <a:pPr lvl="1"/>
            <a:r>
              <a:rPr lang="en-US" dirty="0"/>
              <a:t>Declarative DSL for linear (and relational) algebra</a:t>
            </a:r>
          </a:p>
          <a:p>
            <a:pPr lvl="1"/>
            <a:r>
              <a:rPr lang="en-US" dirty="0"/>
              <a:t>Domain-specific compiler</a:t>
            </a:r>
          </a:p>
          <a:p>
            <a:pPr lvl="1"/>
            <a:r>
              <a:rPr lang="en-US" dirty="0"/>
              <a:t>Runtime with local and distributed execution,</a:t>
            </a:r>
            <a:br>
              <a:rPr lang="en-US" dirty="0"/>
            </a:br>
            <a:r>
              <a:rPr lang="en-US" dirty="0"/>
              <a:t>hardware accelerators</a:t>
            </a:r>
          </a:p>
          <a:p>
            <a:pPr lvl="1"/>
            <a:r>
              <a:rPr lang="en-US" dirty="0"/>
              <a:t>Focus on efficient and effective execution of machine learning and data science tasks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8A83DE-C94D-6BAE-46A2-7A0574B48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086897" cy="717437"/>
          </a:xfrm>
        </p:spPr>
        <p:txBody>
          <a:bodyPr/>
          <a:lstStyle/>
          <a:p>
            <a:r>
              <a:rPr lang="en-US" dirty="0"/>
              <a:t>Which System to Choose for Your LDE Project: </a:t>
            </a:r>
            <a:r>
              <a:rPr lang="en-US" dirty="0" err="1"/>
              <a:t>SystemDS</a:t>
            </a:r>
            <a:r>
              <a:rPr lang="en-US" dirty="0"/>
              <a:t> or DAPHNE?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79086A-3162-DC06-B296-92CC8F9A0E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Some Differences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dirty="0"/>
              <a:t>More mature system</a:t>
            </a:r>
            <a:br>
              <a:rPr lang="en-US" dirty="0"/>
            </a:br>
            <a:r>
              <a:rPr lang="en-US" dirty="0"/>
              <a:t>(since 2010, including history from </a:t>
            </a:r>
            <a:r>
              <a:rPr lang="en-US" dirty="0" err="1"/>
              <a:t>SystemML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Mainly written in Java and Python</a:t>
            </a:r>
          </a:p>
          <a:p>
            <a:pPr lvl="2"/>
            <a:r>
              <a:rPr lang="en-US" dirty="0"/>
              <a:t>Tasks in system internals and DSL scripts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DAPHNE</a:t>
            </a:r>
          </a:p>
          <a:p>
            <a:pPr lvl="2"/>
            <a:r>
              <a:rPr lang="en-US" dirty="0"/>
              <a:t>Younger system (since 2021)</a:t>
            </a:r>
          </a:p>
          <a:p>
            <a:pPr lvl="2"/>
            <a:r>
              <a:rPr lang="en-US" dirty="0"/>
              <a:t>Mainly written in C++ and Python</a:t>
            </a:r>
          </a:p>
          <a:p>
            <a:pPr lvl="2"/>
            <a:r>
              <a:rPr lang="en-US" dirty="0"/>
              <a:t>Tasks in system internals</a:t>
            </a:r>
          </a:p>
          <a:p>
            <a:pPr lvl="2"/>
            <a:r>
              <a:rPr lang="en-US" dirty="0"/>
              <a:t>Based on MLIR (compiler framework)</a:t>
            </a:r>
          </a:p>
        </p:txBody>
      </p:sp>
    </p:spTree>
    <p:extLst>
      <p:ext uri="{BB962C8B-B14F-4D97-AF65-F5344CB8AC3E}">
        <p14:creationId xmlns:p14="http://schemas.microsoft.com/office/powerpoint/2010/main" val="4263294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E323E6-AB15-4BAD-CE42-7E481B574C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Suggested Initial Steps</a:t>
            </a:r>
          </a:p>
          <a:p>
            <a:pPr lvl="1"/>
            <a:r>
              <a:rPr lang="en-US" dirty="0"/>
              <a:t>Navigate to the GitHub repo of the respective system</a:t>
            </a:r>
          </a:p>
          <a:p>
            <a:pPr lvl="1"/>
            <a:r>
              <a:rPr lang="en-US" dirty="0"/>
              <a:t>Browse the documentation</a:t>
            </a:r>
          </a:p>
          <a:p>
            <a:pPr lvl="1"/>
            <a:r>
              <a:rPr lang="en-US" dirty="0"/>
              <a:t>Set up your development environment and try to build and run the system</a:t>
            </a:r>
          </a:p>
          <a:p>
            <a:pPr lvl="1"/>
            <a:r>
              <a:rPr lang="en-US" dirty="0"/>
              <a:t>Browse the source code, identify the points related to your task</a:t>
            </a:r>
          </a:p>
          <a:p>
            <a:pPr lvl="1"/>
            <a:r>
              <a:rPr lang="en-US" dirty="0"/>
              <a:t>Read the contribution guidelines</a:t>
            </a:r>
          </a:p>
          <a:p>
            <a:pPr lvl="1"/>
            <a:r>
              <a:rPr lang="en-US" dirty="0"/>
              <a:t>Start early to identify blocking issues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B5FB2F-3ACA-0A73-46D8-2BCFF805A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2687944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Project Topics (Proposals)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A11819-9AD7-B931-343F-953AD0BE9592}"/>
              </a:ext>
            </a:extLst>
          </p:cNvPr>
          <p:cNvSpPr txBox="1"/>
          <p:nvPr/>
        </p:nvSpPr>
        <p:spPr>
          <a:xfrm>
            <a:off x="555867" y="3545963"/>
            <a:ext cx="835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  <a:hlinkClick r:id="rId2"/>
              </a:rPr>
              <a:t>https://pdamme.github.io/teaching/2023-24_winter/lde/ProjectTopics.pdf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 </a:t>
            </a:r>
            <a:endParaRPr lang="de-DE" sz="1800" b="1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75254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265765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See you during the office hours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tx1"/>
                </a:solidFill>
              </a:rPr>
              <a:t>Q&amp;A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3633"/>
            <a:ext cx="8311908" cy="717437"/>
          </a:xfrm>
        </p:spPr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84799"/>
            <a:ext cx="1073258" cy="266560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0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21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4095252" y="1676562"/>
            <a:ext cx="6320748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#41094: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13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6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12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180910" y="876718"/>
            <a:ext cx="1830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20+5 places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3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698862" y="888324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 + master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63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241477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472C42-050B-AF9A-3156-167C3C9827A4}"/>
              </a:ext>
            </a:extLst>
          </p:cNvPr>
          <p:cNvGrpSpPr/>
          <p:nvPr/>
        </p:nvGrpSpPr>
        <p:grpSpPr>
          <a:xfrm>
            <a:off x="6592020" y="4169992"/>
            <a:ext cx="3732388" cy="719607"/>
            <a:chOff x="6592019" y="4116628"/>
            <a:chExt cx="4643057" cy="895184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38AC1D49-FBDC-D8F1-29CB-72CAE7E85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92" y="4116628"/>
              <a:ext cx="671267" cy="895184"/>
            </a:xfrm>
            <a:prstGeom prst="rect">
              <a:avLst/>
            </a:prstGeom>
            <a:effectLst/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7CF0092-E7E1-29E5-B38C-DD763565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768" y="4116904"/>
              <a:ext cx="894633" cy="894633"/>
            </a:xfrm>
            <a:prstGeom prst="rect">
              <a:avLst/>
            </a:prstGeom>
            <a:effectLst/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003B4C4-BF54-F93D-B664-CE8F272C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757"/>
            <a:stretch/>
          </p:blipFill>
          <p:spPr>
            <a:xfrm>
              <a:off x="9857810" y="4116904"/>
              <a:ext cx="660912" cy="894633"/>
            </a:xfrm>
            <a:prstGeom prst="rect">
              <a:avLst/>
            </a:prstGeom>
          </p:spPr>
        </p:pic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5BA1F0DC-7E10-6EE1-5F48-E96C1854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19" y="4116904"/>
              <a:ext cx="643622" cy="894633"/>
            </a:xfrm>
            <a:prstGeom prst="rect">
              <a:avLst/>
            </a:prstGeom>
            <a:effectLst/>
          </p:spPr>
        </p:pic>
        <p:pic>
          <p:nvPicPr>
            <p:cNvPr id="2" name="Picture 20">
              <a:extLst>
                <a:ext uri="{FF2B5EF4-FFF2-40B4-BE49-F238E27FC236}">
                  <a16:creationId xmlns:a16="http://schemas.microsoft.com/office/drawing/2014/main" id="{B550F8D8-E19A-F3E8-8FF2-CA17BA59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9132" y="4116904"/>
              <a:ext cx="675944" cy="894632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871BA8E-010C-0849-A6E3-7792A276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050" y="4116904"/>
              <a:ext cx="894633" cy="894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0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3"/>
              </a:rPr>
              <a:t>https://pdamme.github.io/teaching/2023-24_winter/lde/lde_winter2023-24.html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https://isis.tu-berlin.de/course/view.php?id=35039</a:t>
            </a:r>
            <a:endParaRPr lang="en-US" dirty="0"/>
          </a:p>
          <a:p>
            <a:pPr lvl="1"/>
            <a:r>
              <a:rPr lang="en-US" dirty="0"/>
              <a:t>Announcements, discussion forum, polls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6809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54A4F3-DEC7-87E2-C4F1-D9899454FED7}"/>
              </a:ext>
            </a:extLst>
          </p:cNvPr>
          <p:cNvSpPr/>
          <p:nvPr/>
        </p:nvSpPr>
        <p:spPr>
          <a:xfrm>
            <a:off x="5923722" y="5665304"/>
            <a:ext cx="6268278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46AB3-8848-AF7A-196A-3851F0AC1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Kick-off Meeting Oct 16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  <a:endParaRPr lang="en-US" dirty="0"/>
          </a:p>
          <a:p>
            <a:r>
              <a:rPr lang="en-US" dirty="0"/>
              <a:t>Recommended Introductory Lecture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/>
              <a:t>Oct 30, </a:t>
            </a:r>
            <a:r>
              <a:rPr lang="en-US" dirty="0">
                <a:solidFill>
                  <a:srgbClr val="7889FB"/>
                </a:solidFill>
              </a:rPr>
              <a:t>14:00</a:t>
            </a:r>
            <a:r>
              <a:rPr lang="en-US" dirty="0"/>
              <a:t>: Experiments, Reproducibility,</a:t>
            </a:r>
            <a:br>
              <a:rPr lang="en-US" dirty="0"/>
            </a:br>
            <a:r>
              <a:rPr lang="en-US" dirty="0"/>
              <a:t>                          and Giving Presentations</a:t>
            </a:r>
          </a:p>
          <a:p>
            <a:r>
              <a:rPr lang="en-US" dirty="0"/>
              <a:t>Self-organized Project Work</a:t>
            </a:r>
          </a:p>
          <a:p>
            <a:pPr lvl="1"/>
            <a:r>
              <a:rPr lang="en-US" dirty="0"/>
              <a:t>Office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Recommendation:</a:t>
            </a:r>
            <a:endParaRPr lang="en-US" b="1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Basic prototype working by end of Dec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Focus on incorporating feedback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conducting experiments afterwards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Feb 26,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>
                <a:solidFill>
                  <a:schemeClr val="tx1"/>
                </a:solidFill>
              </a:rPr>
              <a:t>: Session #1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Mar 04,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>
                <a:solidFill>
                  <a:schemeClr val="tx1"/>
                </a:solidFill>
              </a:rPr>
              <a:t>: Session #2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0EFEA-164C-9773-7B3A-25BDD464D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063D2F-D652-A482-0EF8-CB21206DC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List of Project Topics</a:t>
            </a:r>
          </a:p>
          <a:p>
            <a:pPr lvl="1"/>
            <a:r>
              <a:rPr lang="en-US" dirty="0"/>
              <a:t>Presented today, take your time to select afterwards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Oct 30, 23:59 CET</a:t>
            </a:r>
            <a:r>
              <a:rPr lang="en-US" dirty="0">
                <a:solidFill>
                  <a:srgbClr val="000000"/>
                </a:solidFill>
              </a:rPr>
              <a:t> (in 2 weeks)</a:t>
            </a:r>
          </a:p>
          <a:p>
            <a:pPr lvl="1"/>
            <a:r>
              <a:rPr lang="en-US" dirty="0"/>
              <a:t>Email to Patrick Damme</a:t>
            </a:r>
          </a:p>
          <a:p>
            <a:pPr lvl="2"/>
            <a:r>
              <a:rPr lang="en-US" dirty="0"/>
              <a:t>Ranked list of </a:t>
            </a:r>
            <a:r>
              <a:rPr lang="en-US" b="1" dirty="0"/>
              <a:t>~5 topics</a:t>
            </a:r>
            <a:endParaRPr lang="en-US" dirty="0"/>
          </a:p>
          <a:p>
            <a:pPr lvl="2"/>
            <a:r>
              <a:rPr lang="en-US" dirty="0"/>
              <a:t>Individual work / team work / open to both</a:t>
            </a:r>
          </a:p>
          <a:p>
            <a:pPr lvl="2"/>
            <a:r>
              <a:rPr lang="en-US" dirty="0"/>
              <a:t>Feel free to approach us as a team</a:t>
            </a:r>
          </a:p>
          <a:p>
            <a:pPr lvl="1"/>
            <a:r>
              <a:rPr lang="en-US" dirty="0"/>
              <a:t>Global topic assignment based on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Notification of assigned topics: Nov 06</a:t>
            </a:r>
            <a:r>
              <a:rPr lang="en-US" dirty="0">
                <a:solidFill>
                  <a:schemeClr val="tx1"/>
                </a:solidFill>
              </a:rPr>
              <a:t> (in 3 weeks)</a:t>
            </a:r>
            <a:endParaRPr lang="en-US" dirty="0"/>
          </a:p>
          <a:p>
            <a:r>
              <a:rPr lang="en-US" dirty="0"/>
              <a:t>Submission of </a:t>
            </a:r>
            <a:r>
              <a:rPr lang="en-US" dirty="0" err="1"/>
              <a:t>Impl</a:t>
            </a:r>
            <a:r>
              <a:rPr lang="en-US" dirty="0"/>
              <a:t>/Tests/Doc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Feb 19, 23:59 CET</a:t>
            </a:r>
            <a:r>
              <a:rPr lang="en-US" dirty="0">
                <a:solidFill>
                  <a:schemeClr val="tx1"/>
                </a:solidFill>
              </a:rPr>
              <a:t> (in 18 weeks)</a:t>
            </a:r>
          </a:p>
          <a:p>
            <a:pPr lvl="1"/>
            <a:r>
              <a:rPr lang="en-US" dirty="0"/>
              <a:t>As a pull request on GitHub (exceptionally by email)</a:t>
            </a:r>
          </a:p>
          <a:p>
            <a:r>
              <a:rPr lang="en-US" dirty="0"/>
              <a:t>Submission of Presentation Slides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The day before you present, 23:59 CET</a:t>
            </a:r>
          </a:p>
          <a:p>
            <a:pPr lvl="1"/>
            <a:r>
              <a:rPr lang="en-US" dirty="0"/>
              <a:t>Presentation slides (PDF) to PD and project mentor</a:t>
            </a:r>
          </a:p>
        </p:txBody>
      </p:sp>
    </p:spTree>
    <p:extLst>
      <p:ext uri="{BB962C8B-B14F-4D97-AF65-F5344CB8AC3E}">
        <p14:creationId xmlns:p14="http://schemas.microsoft.com/office/powerpoint/2010/main" val="3129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3299</Words>
  <Application>Microsoft Office PowerPoint</Application>
  <PresentationFormat>Breitbild</PresentationFormat>
  <Paragraphs>524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Droid Sans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Large-scale Data Engineering: Kick-off Meeting</dc:title>
  <dc:creator>Patrick Damme</dc:creator>
  <cp:lastModifiedBy>TU-Pseudonym 3624437813768008</cp:lastModifiedBy>
  <cp:revision>623</cp:revision>
  <cp:lastPrinted>2021-03-24T16:10:50Z</cp:lastPrinted>
  <dcterms:created xsi:type="dcterms:W3CDTF">2023-02-25T13:39:16Z</dcterms:created>
  <dcterms:modified xsi:type="dcterms:W3CDTF">2023-10-16T14:59:36Z</dcterms:modified>
</cp:coreProperties>
</file>