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5"/>
  </p:notesMasterIdLst>
  <p:sldIdLst>
    <p:sldId id="359" r:id="rId3"/>
    <p:sldId id="360" r:id="rId4"/>
    <p:sldId id="361" r:id="rId5"/>
    <p:sldId id="362" r:id="rId6"/>
    <p:sldId id="401" r:id="rId7"/>
    <p:sldId id="403" r:id="rId8"/>
    <p:sldId id="404" r:id="rId9"/>
    <p:sldId id="402" r:id="rId10"/>
    <p:sldId id="405" r:id="rId11"/>
    <p:sldId id="432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20" r:id="rId23"/>
    <p:sldId id="434" r:id="rId24"/>
    <p:sldId id="422" r:id="rId25"/>
    <p:sldId id="424" r:id="rId26"/>
    <p:sldId id="425" r:id="rId27"/>
    <p:sldId id="426" r:id="rId28"/>
    <p:sldId id="427" r:id="rId29"/>
    <p:sldId id="433" r:id="rId30"/>
    <p:sldId id="429" r:id="rId31"/>
    <p:sldId id="430" r:id="rId32"/>
    <p:sldId id="431" r:id="rId33"/>
    <p:sldId id="384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9" autoAdjust="0"/>
    <p:restoredTop sz="84321" autoAdjust="0"/>
  </p:normalViewPr>
  <p:slideViewPr>
    <p:cSldViewPr snapToGrid="0" snapToObjects="1">
      <p:cViewPr varScale="1">
        <p:scale>
          <a:sx n="111" d="100"/>
          <a:sy n="111" d="100"/>
        </p:scale>
        <p:origin x="13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03 Experiments, Reproducibility &amp; Presentations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6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phne-eu/daphne" TargetMode="External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github.com/damslab/reproducibi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wl.org/" TargetMode="External"/><Relationship Id="rId7" Type="http://schemas.openxmlformats.org/officeDocument/2006/relationships/hyperlink" Target="https://github.com/open-research/sumatra" TargetMode="External"/><Relationship Id="rId2" Type="http://schemas.openxmlformats.org/officeDocument/2006/relationships/hyperlink" Target="http://ctuning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ciunit.run/" TargetMode="External"/><Relationship Id="rId5" Type="http://schemas.openxmlformats.org/officeDocument/2006/relationships/hyperlink" Target="http://reprozip.org/" TargetMode="External"/><Relationship Id="rId4" Type="http://schemas.openxmlformats.org/officeDocument/2006/relationships/hyperlink" Target="https://github.com/systemslab/poppe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ml/index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tpc.org/tp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03 Experiments, Reproducibility &amp; Presentations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29, 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5038" y="6073529"/>
            <a:ext cx="732314" cy="549235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452807" y="6024982"/>
            <a:ext cx="378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”03 Experiments and Reproducibility”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B03066-87A2-2D35-13A4-F04A1D1CD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8" y="1268963"/>
            <a:ext cx="6516751" cy="4506685"/>
          </a:xfrm>
        </p:spPr>
        <p:txBody>
          <a:bodyPr/>
          <a:lstStyle/>
          <a:p>
            <a:r>
              <a:rPr lang="en-US" dirty="0"/>
              <a:t>#1 Primary Baseline</a:t>
            </a:r>
          </a:p>
          <a:p>
            <a:pPr lvl="1"/>
            <a:r>
              <a:rPr lang="en-US" dirty="0"/>
              <a:t>Existing algorithm or system infrastructure</a:t>
            </a:r>
          </a:p>
          <a:p>
            <a:pPr lvl="1"/>
            <a:r>
              <a:rPr lang="en-US" dirty="0"/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Avoid speedup-only results</a:t>
            </a:r>
            <a:br>
              <a:rPr lang="en-US" dirty="0"/>
            </a:br>
            <a:r>
              <a:rPr lang="en-US" dirty="0"/>
              <a:t>(need absolute numbers for grounding)</a:t>
            </a:r>
          </a:p>
          <a:p>
            <a:r>
              <a:rPr lang="en-US" dirty="0"/>
              <a:t>#2 Additional Baselines</a:t>
            </a:r>
          </a:p>
          <a:p>
            <a:pPr lvl="1"/>
            <a:r>
              <a:rPr lang="en-US" dirty="0"/>
              <a:t>Alternative systems with different runtime and compiler</a:t>
            </a:r>
          </a:p>
          <a:p>
            <a:pPr lvl="1"/>
            <a:r>
              <a:rPr lang="en-US" dirty="0"/>
              <a:t>Usually, not directly comparable but important for grounding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dirty="0">
                <a:sym typeface="Wingdings" panose="05000000000000000000" pitchFamily="2" charset="2"/>
              </a:rPr>
              <a:t> R, Julia, Spark, TensorFlow,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r>
              <a:rPr lang="en-US" dirty="0"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DAPHNE: the same, plus </a:t>
            </a:r>
            <a:r>
              <a:rPr lang="en-US" dirty="0" err="1">
                <a:sym typeface="Wingdings" panose="05000000000000000000" pitchFamily="2" charset="2"/>
              </a:rPr>
              <a:t>numpy</a:t>
            </a:r>
            <a:r>
              <a:rPr lang="en-US" dirty="0">
                <a:sym typeface="Wingdings" panose="05000000000000000000" pitchFamily="2" charset="2"/>
              </a:rPr>
              <a:t>, pandas, </a:t>
            </a:r>
            <a:r>
              <a:rPr lang="en-US" dirty="0" err="1">
                <a:sym typeface="Wingdings" panose="05000000000000000000" pitchFamily="2" charset="2"/>
              </a:rPr>
              <a:t>DuckDB</a:t>
            </a:r>
            <a:r>
              <a:rPr lang="en-US" dirty="0"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Potential hindering factors: </a:t>
            </a:r>
            <a:r>
              <a:rPr lang="en-US" dirty="0">
                <a:sym typeface="Wingdings" panose="05000000000000000000" pitchFamily="2" charset="2"/>
              </a:rPr>
              <a:t>commercial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closed-source systems, software licenses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CEA97E-B548-1A89-3A13-1DF37D11F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727D92-1568-94A4-87D2-F23E14D1E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8050" y="1262741"/>
            <a:ext cx="4743450" cy="1277260"/>
          </a:xfrm>
        </p:spPr>
        <p:txBody>
          <a:bodyPr/>
          <a:lstStyle/>
          <a:p>
            <a:r>
              <a:rPr lang="en-US" dirty="0"/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Successive improvements over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state-of-the-art don’t add up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25F06-547D-C9D9-4440-B83D39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52" y="288058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105E613-9BC6-E1A5-C014-3AC24048CC89}"/>
              </a:ext>
            </a:extLst>
          </p:cNvPr>
          <p:cNvSpPr txBox="1"/>
          <p:nvPr/>
        </p:nvSpPr>
        <p:spPr>
          <a:xfrm>
            <a:off x="8137820" y="2720026"/>
            <a:ext cx="31225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E49721-FAB5-CFFE-9E3B-0DFD101FC9AA}"/>
              </a:ext>
            </a:extLst>
          </p:cNvPr>
          <p:cNvSpPr txBox="1"/>
          <p:nvPr/>
        </p:nvSpPr>
        <p:spPr>
          <a:xfrm>
            <a:off x="8137820" y="3787842"/>
            <a:ext cx="3472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F04371-4D0D-61E1-15CF-B029BCCF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51" y="395111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680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D79EBD-0D8C-D941-B7CA-EEDA0335E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hardware (irrelevance)</a:t>
            </a:r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 	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 (#cores, clock freq., cache size),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software, compiler flags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with data sizes, parameters, configurations  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55724-BF15-BC4D-AC91-47754FE5D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Experimental Setting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261277-581C-DC29-9F2F-A7F51B2B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520" y="2441370"/>
            <a:ext cx="2827015" cy="178530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BCD321-BB45-A40D-1722-4B9F4168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92" y="2440164"/>
            <a:ext cx="2828925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949357-1E7A-1AE4-968D-18715DE1D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1374484"/>
          </a:xfrm>
        </p:spPr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informative axes labels with units 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dirty="0"/>
              <a:t>Start y-axis at 0 for linear scale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5FD37-683A-A342-6BBD-AE88F7F8D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2C6970-4785-1E7A-7BF1-93024FC93833}"/>
              </a:ext>
            </a:extLst>
          </p:cNvPr>
          <p:cNvGrpSpPr/>
          <p:nvPr/>
        </p:nvGrpSpPr>
        <p:grpSpPr>
          <a:xfrm>
            <a:off x="1090058" y="2975709"/>
            <a:ext cx="1900554" cy="1229360"/>
            <a:chOff x="720726" y="3322320"/>
            <a:chExt cx="1900554" cy="122936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28DFAF20-90E4-EDF0-3895-91E60FE8DFE5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4">
                <a:extLst>
                  <a:ext uri="{FF2B5EF4-FFF2-40B4-BE49-F238E27FC236}">
                    <a16:creationId xmlns:a16="http://schemas.microsoft.com/office/drawing/2014/main" id="{EA9B91FA-8DCD-3BF2-535B-82589ED69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DD06EB70-9660-93A9-83FF-08E06191B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62CF9C-590C-C7B8-B24F-2D17E8096E26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BF1853D-B6C8-12D8-43F5-4D668EDA8999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A2210282-9F21-F5AA-4296-68A95E63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3" y="4547664"/>
            <a:ext cx="459858" cy="465268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9C1A4E4-AA53-A829-EEC8-1944EFA291F9}"/>
              </a:ext>
            </a:extLst>
          </p:cNvPr>
          <p:cNvSpPr txBox="1"/>
          <p:nvPr/>
        </p:nvSpPr>
        <p:spPr>
          <a:xfrm>
            <a:off x="1274723" y="5041586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82C3B4B3-C1CF-5E21-58E0-17F239300935}"/>
              </a:ext>
            </a:extLst>
          </p:cNvPr>
          <p:cNvGrpSpPr/>
          <p:nvPr/>
        </p:nvGrpSpPr>
        <p:grpSpPr>
          <a:xfrm>
            <a:off x="4108163" y="2975709"/>
            <a:ext cx="2317114" cy="1229360"/>
            <a:chOff x="3138806" y="3322320"/>
            <a:chExt cx="2317114" cy="1229360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F691DBD7-29B5-1572-15C3-1E85588595F9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16">
                <a:extLst>
                  <a:ext uri="{FF2B5EF4-FFF2-40B4-BE49-F238E27FC236}">
                    <a16:creationId xmlns:a16="http://schemas.microsoft.com/office/drawing/2014/main" id="{4F7E9CFD-3C1B-4457-951E-063B98006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7">
                <a:extLst>
                  <a:ext uri="{FF2B5EF4-FFF2-40B4-BE49-F238E27FC236}">
                    <a16:creationId xmlns:a16="http://schemas.microsoft.com/office/drawing/2014/main" id="{74ABA5D5-C6EE-DDBF-4115-834457F988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42C17237-020A-750B-56C0-1DBF76E2642A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6B945E4-D288-9D2B-09FC-77F991AE3DF8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255A56FD-8ED1-BAC3-55CC-CC4BCCBD8763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F2495F83-A8B5-D861-4872-DC3C7AE6A37C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896B11E7-BCD6-FA8A-3589-0D6B02BCD9C9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D8F0B7D9-29EE-9824-C4F6-2B480BD06C07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259A3A88-5D78-A84C-705D-19134CC8100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BD1C1D1F-267C-9C71-8F25-9989EDD50DFA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>
              <a:extLst>
                <a:ext uri="{FF2B5EF4-FFF2-40B4-BE49-F238E27FC236}">
                  <a16:creationId xmlns:a16="http://schemas.microsoft.com/office/drawing/2014/main" id="{0AA8DB9C-348E-724B-526F-0E2D3F44594A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6">
              <a:extLst>
                <a:ext uri="{FF2B5EF4-FFF2-40B4-BE49-F238E27FC236}">
                  <a16:creationId xmlns:a16="http://schemas.microsoft.com/office/drawing/2014/main" id="{7BBBF8CA-E2F7-A481-7E64-6329CB964FA0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C6BFAC12-8B3C-26DE-E62C-3D23B59A2FDD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48">
            <a:extLst>
              <a:ext uri="{FF2B5EF4-FFF2-40B4-BE49-F238E27FC236}">
                <a16:creationId xmlns:a16="http://schemas.microsoft.com/office/drawing/2014/main" id="{E699FCCD-ED85-DECC-15FC-1CC4493B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28" y="4547664"/>
            <a:ext cx="459858" cy="465268"/>
          </a:xfrm>
          <a:prstGeom prst="rect">
            <a:avLst/>
          </a:prstGeom>
        </p:spPr>
      </p:pic>
      <p:sp>
        <p:nvSpPr>
          <p:cNvPr id="28" name="TextBox 49">
            <a:extLst>
              <a:ext uri="{FF2B5EF4-FFF2-40B4-BE49-F238E27FC236}">
                <a16:creationId xmlns:a16="http://schemas.microsoft.com/office/drawing/2014/main" id="{8A82446D-E8C5-663D-29D8-9C714C6ECE2B}"/>
              </a:ext>
            </a:extLst>
          </p:cNvPr>
          <p:cNvSpPr txBox="1"/>
          <p:nvPr/>
        </p:nvSpPr>
        <p:spPr>
          <a:xfrm>
            <a:off x="4300095" y="5061906"/>
            <a:ext cx="2524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6836A953-F505-F8F3-A867-B30D7EC2F9F5}"/>
              </a:ext>
            </a:extLst>
          </p:cNvPr>
          <p:cNvSpPr/>
          <p:nvPr/>
        </p:nvSpPr>
        <p:spPr>
          <a:xfrm>
            <a:off x="6799822" y="34988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3">
            <a:extLst>
              <a:ext uri="{FF2B5EF4-FFF2-40B4-BE49-F238E27FC236}">
                <a16:creationId xmlns:a16="http://schemas.microsoft.com/office/drawing/2014/main" id="{4183A3E9-4A69-64C9-4610-E79EFAF7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87" y="4547664"/>
            <a:ext cx="481498" cy="484203"/>
          </a:xfrm>
          <a:prstGeom prst="rect">
            <a:avLst/>
          </a:prstGeom>
        </p:spPr>
      </p:pic>
      <p:grpSp>
        <p:nvGrpSpPr>
          <p:cNvPr id="31" name="Group 77">
            <a:extLst>
              <a:ext uri="{FF2B5EF4-FFF2-40B4-BE49-F238E27FC236}">
                <a16:creationId xmlns:a16="http://schemas.microsoft.com/office/drawing/2014/main" id="{1CEE82FE-030D-7873-FE5E-E382FE5BD7AD}"/>
              </a:ext>
            </a:extLst>
          </p:cNvPr>
          <p:cNvGrpSpPr/>
          <p:nvPr/>
        </p:nvGrpSpPr>
        <p:grpSpPr>
          <a:xfrm>
            <a:off x="7541422" y="2955389"/>
            <a:ext cx="2317114" cy="1625407"/>
            <a:chOff x="6400166" y="3302000"/>
            <a:chExt cx="2317114" cy="1625407"/>
          </a:xfrm>
        </p:grpSpPr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5D0447C3-29A3-CCA6-4AB6-EDDF3BF6B1F9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65">
                <a:extLst>
                  <a:ext uri="{FF2B5EF4-FFF2-40B4-BE49-F238E27FC236}">
                    <a16:creationId xmlns:a16="http://schemas.microsoft.com/office/drawing/2014/main" id="{5F1AB35E-E8AA-5722-D73E-9769DDFFD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66">
                <a:extLst>
                  <a:ext uri="{FF2B5EF4-FFF2-40B4-BE49-F238E27FC236}">
                    <a16:creationId xmlns:a16="http://schemas.microsoft.com/office/drawing/2014/main" id="{8368B5F0-2BDF-ADD6-7E8B-F3536AF18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54">
              <a:extLst>
                <a:ext uri="{FF2B5EF4-FFF2-40B4-BE49-F238E27FC236}">
                  <a16:creationId xmlns:a16="http://schemas.microsoft.com/office/drawing/2014/main" id="{88F8EA6F-2DAA-DB97-7D78-7086BC1BCDEC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>
              <a:extLst>
                <a:ext uri="{FF2B5EF4-FFF2-40B4-BE49-F238E27FC236}">
                  <a16:creationId xmlns:a16="http://schemas.microsoft.com/office/drawing/2014/main" id="{E0EC464E-A284-2BE4-92F2-21CD52CACCE7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">
              <a:extLst>
                <a:ext uri="{FF2B5EF4-FFF2-40B4-BE49-F238E27FC236}">
                  <a16:creationId xmlns:a16="http://schemas.microsoft.com/office/drawing/2014/main" id="{4675719E-51CC-0E57-F09B-C191B538E650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CCAAF0C0-65A0-44CA-FC8C-D452B2D877D7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B2BE1F0A-853F-2B32-897D-4BCEC6F71EBA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E6E2CF01-8290-F32D-6837-13AD44225A2A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A67317AE-16B9-9A9B-E961-D0539B192899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61">
              <a:extLst>
                <a:ext uri="{FF2B5EF4-FFF2-40B4-BE49-F238E27FC236}">
                  <a16:creationId xmlns:a16="http://schemas.microsoft.com/office/drawing/2014/main" id="{E5E8A119-A835-E59D-EAD5-A486237E96B8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2">
              <a:extLst>
                <a:ext uri="{FF2B5EF4-FFF2-40B4-BE49-F238E27FC236}">
                  <a16:creationId xmlns:a16="http://schemas.microsoft.com/office/drawing/2014/main" id="{3EF20AB9-8BAC-9074-1CCE-EDB071F12F27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3">
              <a:extLst>
                <a:ext uri="{FF2B5EF4-FFF2-40B4-BE49-F238E27FC236}">
                  <a16:creationId xmlns:a16="http://schemas.microsoft.com/office/drawing/2014/main" id="{BAB972C6-67BA-A728-D21F-2F5026102B91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3EEC5EC0-09F7-32AA-0D86-7B55B1AC697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72">
              <a:extLst>
                <a:ext uri="{FF2B5EF4-FFF2-40B4-BE49-F238E27FC236}">
                  <a16:creationId xmlns:a16="http://schemas.microsoft.com/office/drawing/2014/main" id="{ED7830B8-3C3A-AC3C-04AC-7471C58FC42B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74">
              <a:extLst>
                <a:ext uri="{FF2B5EF4-FFF2-40B4-BE49-F238E27FC236}">
                  <a16:creationId xmlns:a16="http://schemas.microsoft.com/office/drawing/2014/main" id="{99C88FDA-162D-C773-155D-FB307148B695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75">
              <a:extLst>
                <a:ext uri="{FF2B5EF4-FFF2-40B4-BE49-F238E27FC236}">
                  <a16:creationId xmlns:a16="http://schemas.microsoft.com/office/drawing/2014/main" id="{E247AEE3-A3A6-8FD2-B8AA-19F53ADAF6EF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76">
              <a:extLst>
                <a:ext uri="{FF2B5EF4-FFF2-40B4-BE49-F238E27FC236}">
                  <a16:creationId xmlns:a16="http://schemas.microsoft.com/office/drawing/2014/main" id="{F4CF8CB1-1650-9F3C-E349-111912501713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8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373CDD-B913-B12C-23C4-8594639BC5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4"/>
            <a:ext cx="4736096" cy="1125102"/>
          </a:xfrm>
        </p:spPr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425A62-77FB-3DFF-BC38-D9CD7385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71CD81-F8E8-41E8-3D60-AC3F4FB7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2509703"/>
            <a:ext cx="3456115" cy="28141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F7828A-527A-7C00-FC2E-84C2D830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71" y="2472458"/>
            <a:ext cx="3490482" cy="2851382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8A32F18-D3C4-ED68-115A-A82696EE73F7}"/>
              </a:ext>
            </a:extLst>
          </p:cNvPr>
          <p:cNvSpPr/>
          <p:nvPr/>
        </p:nvSpPr>
        <p:spPr>
          <a:xfrm>
            <a:off x="1859280" y="3139440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F41EF73-69C9-1F30-B43F-5795BF9FEFE3}"/>
              </a:ext>
            </a:extLst>
          </p:cNvPr>
          <p:cNvSpPr txBox="1"/>
          <p:nvPr/>
        </p:nvSpPr>
        <p:spPr>
          <a:xfrm>
            <a:off x="1366520" y="5392666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8FBD626-2D08-76EE-3B83-A08F38098A92}"/>
              </a:ext>
            </a:extLst>
          </p:cNvPr>
          <p:cNvSpPr txBox="1"/>
          <p:nvPr/>
        </p:nvSpPr>
        <p:spPr>
          <a:xfrm>
            <a:off x="8385053" y="3802596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0C80FD4-5D7D-D60D-2400-8B8AA65D9378}"/>
              </a:ext>
            </a:extLst>
          </p:cNvPr>
          <p:cNvSpPr txBox="1"/>
          <p:nvPr/>
        </p:nvSpPr>
        <p:spPr>
          <a:xfrm>
            <a:off x="121920" y="4287520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9BC68B5B-074F-74BE-E180-CE79EB35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556" y="26095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F34C9D3B-C5F2-D14D-E570-3F9753BD399F}"/>
              </a:ext>
            </a:extLst>
          </p:cNvPr>
          <p:cNvSpPr txBox="1"/>
          <p:nvPr/>
        </p:nvSpPr>
        <p:spPr>
          <a:xfrm>
            <a:off x="8385053" y="2467271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60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354EF-A575-ED19-B24C-FA7873F70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3711186"/>
          </a:xfrm>
        </p:spPr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B2622D-1551-9B58-3358-C649DDDD1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B083525-AE70-BA82-8AF9-246D33D5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32" y="1316641"/>
            <a:ext cx="3009936" cy="214707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6F34128-6696-83DC-08DA-B018202E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73" y="2378902"/>
            <a:ext cx="459858" cy="4652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5F05B1-98AA-6B05-7223-D52446245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11" y="3745474"/>
            <a:ext cx="6254886" cy="205331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2A8826-EE68-0AC9-04CC-999DF7D3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55" y="4980150"/>
            <a:ext cx="459858" cy="4652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27EB6B4-D374-4D14-EAAF-4AF25122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58" y="3873377"/>
            <a:ext cx="481498" cy="48420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60A8054F-C449-5BEB-E8C0-88D139781395}"/>
              </a:ext>
            </a:extLst>
          </p:cNvPr>
          <p:cNvSpPr/>
          <p:nvPr/>
        </p:nvSpPr>
        <p:spPr>
          <a:xfrm>
            <a:off x="10061433" y="3767345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99194E3-D3DA-27BB-BFD2-D130F330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DD4D8C0-2718-959C-F2AF-ECB9ACA97CDE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S/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C313D4-B14F-00A6-E164-25613CD230E3}"/>
              </a:ext>
            </a:extLst>
          </p:cNvPr>
          <p:cNvSpPr txBox="1"/>
          <p:nvPr/>
        </p:nvSpPr>
        <p:spPr>
          <a:xfrm>
            <a:off x="7600968" y="2280502"/>
            <a:ext cx="21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Categorical x-axis.</a:t>
            </a:r>
          </a:p>
          <a:p>
            <a:r>
              <a:rPr lang="en-US" dirty="0">
                <a:solidFill>
                  <a:schemeClr val="accent1"/>
                </a:solidFill>
              </a:rPr>
              <a:t>What do lines mean?</a:t>
            </a:r>
          </a:p>
        </p:txBody>
      </p:sp>
    </p:spTree>
    <p:extLst>
      <p:ext uri="{BB962C8B-B14F-4D97-AF65-F5344CB8AC3E}">
        <p14:creationId xmlns:p14="http://schemas.microsoft.com/office/powerpoint/2010/main" val="3632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A863B0-790D-DADD-100A-644F87DD5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dirty="0"/>
              <a:t>Diversity: if applicable use mix of different plot types and 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Consistency: use consistent colors and names for same baselines</a:t>
            </a:r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self-contained</a:t>
            </a:r>
          </a:p>
          <a:p>
            <a:pPr lvl="1"/>
            <a:r>
              <a:rPr lang="en-US" dirty="0"/>
              <a:t>Simplifies skimming and avoids join with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E1122-5869-8611-5EBC-96213D060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E17A63-8556-3278-D90A-8F85B81A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42" y="346295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25389F5-7AE6-D4F1-3BAC-6C46CD29FBBA}"/>
              </a:ext>
            </a:extLst>
          </p:cNvPr>
          <p:cNvSpPr txBox="1"/>
          <p:nvPr/>
        </p:nvSpPr>
        <p:spPr>
          <a:xfrm>
            <a:off x="9191625" y="3360145"/>
            <a:ext cx="2200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5D1201-39BD-EC28-6863-655AC82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65" y="3429000"/>
            <a:ext cx="3726552" cy="228756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CCE04CD9-AC25-E078-27AA-611F65BE397F}"/>
              </a:ext>
            </a:extLst>
          </p:cNvPr>
          <p:cNvSpPr/>
          <p:nvPr/>
        </p:nvSpPr>
        <p:spPr>
          <a:xfrm>
            <a:off x="6190642" y="4034368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BC59C0-044B-7D4B-629C-274D9B47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65" y="3390090"/>
            <a:ext cx="3762156" cy="251247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BC270D4-667E-0D7F-17EA-3A4C784CCBF7}"/>
              </a:ext>
            </a:extLst>
          </p:cNvPr>
          <p:cNvSpPr/>
          <p:nvPr/>
        </p:nvSpPr>
        <p:spPr>
          <a:xfrm>
            <a:off x="2092042" y="4303501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9F13F5-DD16-B405-0E32-B3CDB40A9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OS Tools</a:t>
            </a:r>
          </a:p>
          <a:p>
            <a:pPr lvl="1"/>
            <a:r>
              <a:rPr lang="en-US" dirty="0"/>
              <a:t>System-specific tracing/statistics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htop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iotop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looks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CPU bound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perf -stat -d ./run.sh</a:t>
            </a:r>
            <a:br>
              <a:rPr lang="en-US" dirty="0"/>
            </a:br>
            <a:r>
              <a:rPr lang="en-US" dirty="0"/>
              <a:t>(no, it’s </a:t>
            </a:r>
            <a:r>
              <a:rPr lang="en-US" b="1" dirty="0">
                <a:solidFill>
                  <a:schemeClr val="accent1"/>
                </a:solidFill>
              </a:rPr>
              <a:t>memory-bandwidth bound</a:t>
            </a:r>
            <a:r>
              <a:rPr lang="en-US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8F8BE9-FD87-80A8-CBC8-2218AF90C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EF689C9-09AF-CE95-B9F5-8E33B0CC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56" y="1268963"/>
            <a:ext cx="3628519" cy="1852086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5B22249-C94C-868E-639C-D42E0CEF3138}"/>
              </a:ext>
            </a:extLst>
          </p:cNvPr>
          <p:cNvSpPr txBox="1"/>
          <p:nvPr/>
        </p:nvSpPr>
        <p:spPr>
          <a:xfrm>
            <a:off x="823745" y="3276030"/>
            <a:ext cx="8096519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Performance counter stats for './run.sh':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12721364.53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msec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task-clock             #   83.640 CPUs utilized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    463352      context-switches       #    0.036 K/sec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5455536095415      instructions           #    0.14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per cycle     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335314473273      branches               #   26.358 M/sec 			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1463380955      branch-misses          #    0.44% of all branches     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2185062643097      L1-dcache-loads        #  171.763 M/sec              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142845949268      L1-dcache-load-misses  #    6.54% of all L1-dcache hits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3375555316      LLC-loads              #    0.265 M/sec                	(50.00%)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1016330404      LLC-load-misses        #  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30.11% of all LL-cache hits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	(50.00%)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152.096000108 seconds time elapsed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12052.466691000 seconds user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674.704421000 seconds sys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04487FD-B669-6A49-7136-7FA3ECB79285}"/>
              </a:ext>
            </a:extLst>
          </p:cNvPr>
          <p:cNvSpPr txBox="1"/>
          <p:nvPr/>
        </p:nvSpPr>
        <p:spPr>
          <a:xfrm>
            <a:off x="9193210" y="3825203"/>
            <a:ext cx="274030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report the results,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understand and explain them</a:t>
            </a:r>
          </a:p>
        </p:txBody>
      </p:sp>
    </p:spTree>
    <p:extLst>
      <p:ext uri="{BB962C8B-B14F-4D97-AF65-F5344CB8AC3E}">
        <p14:creationId xmlns:p14="http://schemas.microsoft.com/office/powerpoint/2010/main" val="22740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333729-C501-0614-7C5B-B1DD41B7BB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4011676" cy="4506685"/>
          </a:xfrm>
        </p:spPr>
        <p:txBody>
          <a:bodyPr/>
          <a:lstStyle/>
          <a:p>
            <a:r>
              <a:rPr lang="en-US" dirty="0"/>
              <a:t>Use the Right PL Tools / Flags</a:t>
            </a:r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Java JIT compilation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-XX:+</a:t>
            </a:r>
            <a:r>
              <a:rPr lang="en-US" dirty="0" err="1">
                <a:latin typeface="Consolas" panose="020B0609020204030204" pitchFamily="49" charset="0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717D1D-62F9-B23B-D354-C886525B8C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Interpretation, cont.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C3D6DAB-4877-4D65-E689-2D928A7354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62476" y="1262740"/>
            <a:ext cx="4305299" cy="4506685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HW Cache Hierarchy (</a:t>
            </a:r>
            <a:r>
              <a:rPr lang="en-US" dirty="0">
                <a:solidFill>
                  <a:schemeClr val="accent1"/>
                </a:solidFill>
              </a:rPr>
              <a:t>L1i 32KB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-XX:-</a:t>
            </a:r>
            <a:r>
              <a:rPr lang="en-US" dirty="0" err="1">
                <a:latin typeface="Consolas" panose="020B0609020204030204" pitchFamily="49" charset="0"/>
              </a:rPr>
              <a:t>DontCompileHugeMethods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AFAF2CE-1544-834A-831B-12476956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08" y="2665546"/>
            <a:ext cx="3513960" cy="225617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BDE035B-D02E-1206-15CA-4D14DC7B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00" y="2684846"/>
            <a:ext cx="3366900" cy="221757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555F8FA-BF2D-0E06-6D13-5BD3169FA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304" y="28423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583C6A06-9138-2FC8-FF51-F2DBA5E364BF}"/>
              </a:ext>
            </a:extLst>
          </p:cNvPr>
          <p:cNvSpPr txBox="1"/>
          <p:nvPr/>
        </p:nvSpPr>
        <p:spPr>
          <a:xfrm>
            <a:off x="8574152" y="2685338"/>
            <a:ext cx="280700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[Matthias Boehm et al: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Optimizing Operator Fusion Plans for Large-Scale Machine Learning 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796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4FE5AB-A911-A0B8-D401-5CEFD8300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</a:t>
            </a:r>
            <a:br>
              <a:rPr lang="en-US" dirty="0"/>
            </a:br>
            <a:r>
              <a:rPr lang="en-US" dirty="0"/>
              <a:t>RDM (Research Data Management)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C8A3EA-8251-3A26-147D-876DE6F16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C57748-B696-D071-757F-AE7F776A3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25316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 and the student left / the laptop crashed.”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6AFD88-C158-37D2-785D-F581EEB31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</p:spTree>
    <p:extLst>
      <p:ext uri="{BB962C8B-B14F-4D97-AF65-F5344CB8AC3E}">
        <p14:creationId xmlns:p14="http://schemas.microsoft.com/office/powerpoint/2010/main" val="204841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TEL 811 (~20 seats)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Reminder: </a:t>
            </a:r>
            <a:r>
              <a:rPr lang="en-US" dirty="0">
                <a:solidFill>
                  <a:srgbClr val="7889FB"/>
                </a:solidFill>
              </a:rPr>
              <a:t>Selection of Seminar/Project Topics</a:t>
            </a:r>
            <a:r>
              <a:rPr lang="en-US" dirty="0"/>
              <a:t>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Due Today</a:t>
            </a:r>
            <a:r>
              <a:rPr lang="en-US" dirty="0"/>
              <a:t> (Oct 30, 23:59 CET)</a:t>
            </a:r>
          </a:p>
          <a:p>
            <a:pPr lvl="1"/>
            <a:r>
              <a:rPr lang="en-US" b="1" dirty="0"/>
              <a:t>Seminar topics not selected so far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(high chance you get them, if you select them)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Starburst Mid-Flight: As the Dust Clears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MIL Primitives for Querying a Fragmented World</a:t>
            </a:r>
          </a:p>
          <a:p>
            <a:pPr lvl="2">
              <a:lnSpc>
                <a:spcPct val="100000"/>
              </a:lnSpc>
            </a:pPr>
            <a:r>
              <a:rPr lang="en-US" sz="1400" dirty="0" err="1"/>
              <a:t>Hyrise</a:t>
            </a:r>
            <a:r>
              <a:rPr lang="en-US" sz="1400" dirty="0"/>
              <a:t> Re-engineered: An Extensible Database System for Research in Relational In-Memory Data Management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GENESIS: An Extensible Database Management System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The Volcano Optimizer Generator: Extensibility and Efficient Search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MLIR: Scaling Compiler Infrastructure for Domain Specific Computation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Extending database task schedulers for multi-threaded application code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Voodoo - A Vector Algebra for Portable Database Performance on Modern Hardware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Hardware-Oblivious SIMD Parallelism for In-Memory Column-Stores</a:t>
            </a:r>
          </a:p>
          <a:p>
            <a:pPr lvl="2">
              <a:lnSpc>
                <a:spcPct val="100000"/>
              </a:lnSpc>
            </a:pPr>
            <a:r>
              <a:rPr lang="en-US" sz="1400" dirty="0" err="1"/>
              <a:t>MorphStore</a:t>
            </a:r>
            <a:r>
              <a:rPr lang="en-US" sz="1400" dirty="0"/>
              <a:t>: Analytical Query Engine with a Holistic Compression-Enabled Processing Model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Designing an Open Framework for Query Optimization and Compilation</a:t>
            </a:r>
          </a:p>
          <a:p>
            <a:pPr lvl="2"/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2172551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B7EDF3-7335-02E5-1F81-01528E81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described with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>
                <a:solidFill>
                  <a:srgbClr val="7889FB"/>
                </a:solidFill>
              </a:rPr>
              <a:t>comm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3C0BD-EF15-51A9-22E1-C8B63C7E6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575BDC7-7830-CF10-24F6-DCA7CE84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39" y="284970"/>
            <a:ext cx="2095500" cy="65722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825D0FF0-8A37-E694-8180-811CED9E268F}"/>
              </a:ext>
            </a:extLst>
          </p:cNvPr>
          <p:cNvSpPr/>
          <p:nvPr/>
        </p:nvSpPr>
        <p:spPr>
          <a:xfrm>
            <a:off x="7230872" y="809523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AD8A667-A54D-B497-C6B5-3E37A444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4762018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79FADC-7670-424C-A906-D76ABF479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Open-source systems</a:t>
            </a:r>
          </a:p>
          <a:p>
            <a:pPr lvl="2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  <a:p>
            <a:pPr lvl="2"/>
            <a:r>
              <a:rPr lang="en-US" dirty="0"/>
              <a:t>DAPHNE: </a:t>
            </a:r>
            <a:r>
              <a:rPr lang="en-US" dirty="0">
                <a:hlinkClick r:id="rId3"/>
              </a:rPr>
              <a:t>https://github.com/daphne-eu/daphne</a:t>
            </a:r>
            <a:endParaRPr lang="en-US" dirty="0"/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</a:t>
            </a:r>
          </a:p>
          <a:p>
            <a:pPr lvl="2"/>
            <a:r>
              <a:rPr lang="en-US" dirty="0"/>
              <a:t>LDE/AMLS/DIA programming projects in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pPr lvl="1"/>
            <a:r>
              <a:rPr lang="en-US" dirty="0"/>
              <a:t>Additional private GitHub repos for student projects / prototypes</a:t>
            </a:r>
          </a:p>
          <a:p>
            <a:pPr lvl="1"/>
            <a:r>
              <a:rPr lang="en-US" dirty="0"/>
              <a:t>Reproducibility for publications: </a:t>
            </a:r>
            <a:r>
              <a:rPr lang="en-US" sz="1800" u="none" strike="noStrike" kern="150" dirty="0">
                <a:solidFill>
                  <a:srgbClr val="0563C1"/>
                </a:solidFill>
                <a:effectLst/>
                <a:latin typeface="OpenSymbol"/>
                <a:ea typeface="OpenSymbol"/>
                <a:cs typeface="OpenSymbol"/>
                <a:hlinkClick r:id="rId4"/>
              </a:rPr>
              <a:t>https://github.com/damslab/reproducibility</a:t>
            </a:r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with LaTeX sources, figures, reviews, rebuttals, etc.</a:t>
            </a:r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2BC74-CB4B-9643-65D4-B08E142C9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 Lab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431AD0-481F-62FF-DEC7-F4B8D52EA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892" y="4206939"/>
            <a:ext cx="1289212" cy="68680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C394B5-EF67-97BC-FEC2-03CAC4F6B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028" y="5012067"/>
            <a:ext cx="1287914" cy="70367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710944-A800-BDAA-09E2-6CBEC86B3CD0}"/>
              </a:ext>
            </a:extLst>
          </p:cNvPr>
          <p:cNvSpPr txBox="1"/>
          <p:nvPr/>
        </p:nvSpPr>
        <p:spPr>
          <a:xfrm>
            <a:off x="6963314" y="4902241"/>
            <a:ext cx="316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</a:rPr>
              <a:t>Automate your experiments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as much as possible</a:t>
            </a:r>
          </a:p>
          <a:p>
            <a:pPr algn="ctr"/>
            <a:endParaRPr lang="en-US" dirty="0" err="1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BD6AC3-810E-AC08-FC01-1C27BC40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“Artifacts Available”, “Artifacts Evaluated – Reusable”, “Results Replicated” badges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Artifact Availability and Evaluation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Prototype system, input data(gen), experiments, diagram creation</a:t>
            </a:r>
          </a:p>
          <a:p>
            <a:pPr lvl="1"/>
            <a:r>
              <a:rPr lang="en-US" b="1" dirty="0"/>
              <a:t>Ideally:</a:t>
            </a:r>
            <a:r>
              <a:rPr lang="en-US" dirty="0"/>
              <a:t> Exceed minimal functionality, clear docs, facilitate reuse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Central results and claims supported by the submitted experiments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similar behavior to that shown in the paper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43669-0A4D-D740-EDCC-CC435845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1A29-7876-1E15-BD3B-9C367739540B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4E9594-F5AC-87ED-81E2-8D6CF35D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60" b="37839"/>
          <a:stretch/>
        </p:blipFill>
        <p:spPr>
          <a:xfrm>
            <a:off x="9491436" y="3191677"/>
            <a:ext cx="767176" cy="78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E57DC7-C45E-8399-510B-36FF0EF00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4" b="67475"/>
          <a:stretch/>
        </p:blipFill>
        <p:spPr>
          <a:xfrm>
            <a:off x="8668269" y="4256118"/>
            <a:ext cx="767176" cy="7839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5313B9-66DC-C2D3-3AB4-EA006C9D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1" b="7794"/>
          <a:stretch/>
        </p:blipFill>
        <p:spPr>
          <a:xfrm>
            <a:off x="8668269" y="3188816"/>
            <a:ext cx="767176" cy="7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1CCB29-B853-386F-4176-7366F6186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7889FB"/>
                </a:solidFill>
              </a:rPr>
              <a:t>At a minimum </a:t>
            </a:r>
            <a:r>
              <a:rPr lang="en-US" dirty="0"/>
              <a:t>the authors should provide a complete </a:t>
            </a:r>
            <a:r>
              <a:rPr lang="en-US" b="1" dirty="0">
                <a:solidFill>
                  <a:srgbClr val="7889FB"/>
                </a:solidFill>
              </a:rPr>
              <a:t>set of scripts </a:t>
            </a:r>
            <a:r>
              <a:rPr lang="en-US" dirty="0"/>
              <a:t>to </a:t>
            </a:r>
            <a:r>
              <a:rPr lang="en-US" b="1" dirty="0"/>
              <a:t>install the system</a:t>
            </a:r>
            <a:r>
              <a:rPr lang="en-US" dirty="0"/>
              <a:t>, </a:t>
            </a:r>
            <a:r>
              <a:rPr lang="en-US" b="1" dirty="0"/>
              <a:t>produce the data</a:t>
            </a:r>
            <a:r>
              <a:rPr lang="en-US" dirty="0"/>
              <a:t>, </a:t>
            </a:r>
            <a:r>
              <a:rPr lang="en-US" b="1" dirty="0"/>
              <a:t>run experiments</a:t>
            </a:r>
            <a:r>
              <a:rPr lang="en-US" dirty="0"/>
              <a:t> and </a:t>
            </a:r>
            <a:r>
              <a:rPr lang="en-US" b="1" dirty="0"/>
              <a:t>produce the resulting graphs </a:t>
            </a:r>
            <a:r>
              <a:rPr lang="en-US" dirty="0"/>
              <a:t>along with a </a:t>
            </a:r>
            <a:r>
              <a:rPr lang="en-US" b="1" dirty="0"/>
              <a:t>detailed Readme file </a:t>
            </a:r>
            <a:r>
              <a:rPr lang="en-US" dirty="0"/>
              <a:t>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dirty="0"/>
              <a:t>The ideal reproducibility submission consists of a master [sic]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9513A-183F-8A32-C3C3-BD8FCC3D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9AE3B5-4EC5-0467-4B1A-B644114077DF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97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683085-F708-F302-EA4D-0D8AC73470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1410655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Tooling for running artifacts in a self-contained manner</a:t>
            </a:r>
          </a:p>
          <a:p>
            <a:pPr lvl="1"/>
            <a:r>
              <a:rPr lang="en-US" dirty="0"/>
              <a:t>Metadata storage in semi-structured formats like JSON/XML</a:t>
            </a:r>
          </a:p>
          <a:p>
            <a:r>
              <a:rPr lang="en-US" dirty="0"/>
              <a:t>Examples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F6B30-5041-0D9A-31DB-C1EF6C469A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Tools for Automation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A8D171-9CA5-2357-4275-1F5AC842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75605"/>
              </p:ext>
            </p:extLst>
          </p:nvPr>
        </p:nvGraphicFramePr>
        <p:xfrm>
          <a:off x="977764" y="2679618"/>
          <a:ext cx="103607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931">
                  <a:extLst>
                    <a:ext uri="{9D8B030D-6E8A-4147-A177-3AD203B41FA5}">
                      <a16:colId xmlns:a16="http://schemas.microsoft.com/office/drawing/2014/main" val="1094132255"/>
                    </a:ext>
                  </a:extLst>
                </a:gridCol>
                <a:gridCol w="3604607">
                  <a:extLst>
                    <a:ext uri="{9D8B030D-6E8A-4147-A177-3AD203B41FA5}">
                      <a16:colId xmlns:a16="http://schemas.microsoft.com/office/drawing/2014/main" val="3112185305"/>
                    </a:ext>
                  </a:extLst>
                </a:gridCol>
                <a:gridCol w="4871258">
                  <a:extLst>
                    <a:ext uri="{9D8B030D-6E8A-4147-A177-3AD203B41FA5}">
                      <a16:colId xmlns:a16="http://schemas.microsoft.com/office/drawing/2014/main" val="3112185297"/>
                    </a:ext>
                  </a:extLst>
                </a:gridCol>
              </a:tblGrid>
              <a:tr h="3393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http://ctuning.org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3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http://commonwl.org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1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Container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https://github.com/systemslab/popper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ReproZip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General-purpose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http://reprozip.org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Sciunit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Self-contained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Experiments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http://sciunit.run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Numerical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https://github.com/open-research/sumatra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7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8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DE25E6-2360-0351-2C82-D8FD08891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Scientific Presentations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50B091-6D61-E8E0-2AC4-82AEEA871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8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A0015B-FD60-AF37-B71B-DB37E3A9C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Typical Goals of a Scientific Presentation</a:t>
            </a:r>
          </a:p>
          <a:p>
            <a:pPr lvl="1"/>
            <a:r>
              <a:rPr lang="en-US" dirty="0"/>
              <a:t>Make audience aware of and interested in your work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visibility, get your paper cited</a:t>
            </a:r>
          </a:p>
          <a:p>
            <a:pPr lvl="1"/>
            <a:r>
              <a:rPr lang="en-US" dirty="0"/>
              <a:t>Show that you made significant contributions to relevant research area</a:t>
            </a:r>
          </a:p>
          <a:p>
            <a:pPr lvl="1"/>
            <a:r>
              <a:rPr lang="en-US" dirty="0"/>
              <a:t>Discuss problem/topic, get feedback from audience, foundation for offline discussion</a:t>
            </a:r>
          </a:p>
          <a:p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No single best structure, but best practices</a:t>
            </a:r>
          </a:p>
          <a:p>
            <a:pPr lvl="1"/>
            <a:r>
              <a:rPr lang="en-US" dirty="0"/>
              <a:t>Commonalities with scientific papers</a:t>
            </a:r>
          </a:p>
          <a:p>
            <a:pPr lvl="2"/>
            <a:r>
              <a:rPr lang="en-US" dirty="0"/>
              <a:t>Introduction/motivation (including necessary background)</a:t>
            </a:r>
          </a:p>
          <a:p>
            <a:pPr lvl="2"/>
            <a:r>
              <a:rPr lang="en-US" dirty="0"/>
              <a:t>Main part (your own contributions)</a:t>
            </a:r>
          </a:p>
          <a:p>
            <a:pPr lvl="2"/>
            <a:r>
              <a:rPr lang="en-US" dirty="0"/>
              <a:t>Experimental results</a:t>
            </a:r>
          </a:p>
          <a:p>
            <a:pPr lvl="2"/>
            <a:r>
              <a:rPr lang="en-US" dirty="0"/>
              <a:t>Summary &amp;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0BC57-34C3-E793-F891-6C232113C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Goals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223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980A63-34BC-BD90-3660-D24BAA358A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785346" cy="4506685"/>
          </a:xfrm>
        </p:spPr>
        <p:txBody>
          <a:bodyPr/>
          <a:lstStyle/>
          <a:p>
            <a:r>
              <a:rPr lang="en-US" dirty="0"/>
              <a:t>Typical Duration</a:t>
            </a:r>
          </a:p>
          <a:p>
            <a:pPr lvl="1"/>
            <a:r>
              <a:rPr lang="en-US" dirty="0"/>
              <a:t>Lecture: 		~90-120 min</a:t>
            </a:r>
          </a:p>
          <a:p>
            <a:pPr lvl="1"/>
            <a:r>
              <a:rPr lang="en-US" dirty="0"/>
              <a:t>Thesis defense: 	~45 min</a:t>
            </a:r>
          </a:p>
          <a:p>
            <a:pPr lvl="1"/>
            <a:r>
              <a:rPr lang="en-US" b="1" dirty="0"/>
              <a:t>Seminar talk:	~20 min</a:t>
            </a:r>
          </a:p>
          <a:p>
            <a:pPr lvl="1"/>
            <a:r>
              <a:rPr lang="en-US" b="1" dirty="0"/>
              <a:t>Conference talk 	~5-15 min</a:t>
            </a:r>
          </a:p>
          <a:p>
            <a:r>
              <a:rPr lang="en-US" b="1" dirty="0"/>
              <a:t>Limit the Scope, You Cannot Talk about Everything</a:t>
            </a:r>
          </a:p>
          <a:p>
            <a:pPr lvl="1"/>
            <a:r>
              <a:rPr lang="en-US" dirty="0"/>
              <a:t>In terms of breadth</a:t>
            </a:r>
          </a:p>
          <a:p>
            <a:pPr lvl="2"/>
            <a:r>
              <a:rPr lang="en-US" dirty="0"/>
              <a:t>E.g., focus on a subset of the contributions</a:t>
            </a:r>
          </a:p>
          <a:p>
            <a:pPr lvl="2"/>
            <a:r>
              <a:rPr lang="en-US" dirty="0"/>
              <a:t>E.g., not all experiments</a:t>
            </a:r>
          </a:p>
          <a:p>
            <a:pPr lvl="2"/>
            <a:r>
              <a:rPr lang="en-US" dirty="0"/>
              <a:t>But: give overview of everything</a:t>
            </a:r>
          </a:p>
          <a:p>
            <a:pPr lvl="1"/>
            <a:r>
              <a:rPr lang="en-US" dirty="0"/>
              <a:t>In terms of depth</a:t>
            </a:r>
          </a:p>
          <a:p>
            <a:pPr lvl="2"/>
            <a:r>
              <a:rPr lang="en-US" dirty="0"/>
              <a:t>I.e., don’t show all details</a:t>
            </a:r>
          </a:p>
          <a:p>
            <a:pPr lvl="2"/>
            <a:r>
              <a:rPr lang="en-US" dirty="0"/>
              <a:t>Present simplified 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26E5D-6BD1-EC66-2804-7F8902B81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 the Scope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A82749-7B49-B6D0-7ABE-7D0BBB39584A}"/>
              </a:ext>
            </a:extLst>
          </p:cNvPr>
          <p:cNvSpPr txBox="1"/>
          <p:nvPr/>
        </p:nvSpPr>
        <p:spPr>
          <a:xfrm>
            <a:off x="6447230" y="2176244"/>
            <a:ext cx="404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1"/>
                </a:solidFill>
              </a:rPr>
              <a:t>Challenge: Usually not to fill the time,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but to not go over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D30107-EAE8-7434-5380-488CD77EB776}"/>
              </a:ext>
            </a:extLst>
          </p:cNvPr>
          <p:cNvSpPr txBox="1"/>
          <p:nvPr/>
        </p:nvSpPr>
        <p:spPr>
          <a:xfrm>
            <a:off x="6447230" y="3423583"/>
            <a:ext cx="47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889FB"/>
                </a:solidFill>
              </a:rPr>
              <a:t>Challenge: Select the most important aspects</a:t>
            </a:r>
          </a:p>
        </p:txBody>
      </p:sp>
    </p:spTree>
    <p:extLst>
      <p:ext uri="{BB962C8B-B14F-4D97-AF65-F5344CB8AC3E}">
        <p14:creationId xmlns:p14="http://schemas.microsoft.com/office/powerpoint/2010/main" val="32223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82C04E-29FA-19A7-9CCD-E0E6F403E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Audience Characteristics</a:t>
            </a:r>
          </a:p>
          <a:p>
            <a:pPr lvl="1"/>
            <a:r>
              <a:rPr lang="en-US" dirty="0"/>
              <a:t>How much can you expect them to know about your topic? Don’t assume too much…</a:t>
            </a:r>
          </a:p>
          <a:p>
            <a:pPr lvl="1"/>
            <a:r>
              <a:rPr lang="en-US" dirty="0"/>
              <a:t>Need to adjust to you as a speaker in the beginning</a:t>
            </a:r>
          </a:p>
          <a:p>
            <a:r>
              <a:rPr lang="en-US" dirty="0"/>
              <a:t>Help Audience Not to Get Lost</a:t>
            </a:r>
          </a:p>
          <a:p>
            <a:pPr lvl="1"/>
            <a:r>
              <a:rPr lang="en-US" dirty="0"/>
              <a:t>Clear motivation (don’t rush through it)</a:t>
            </a:r>
          </a:p>
          <a:p>
            <a:pPr lvl="1"/>
            <a:r>
              <a:rPr lang="en-US" dirty="0"/>
              <a:t>Clear presentation outline</a:t>
            </a:r>
            <a:br>
              <a:rPr lang="en-US" dirty="0"/>
            </a:br>
            <a:r>
              <a:rPr lang="en-US" dirty="0"/>
              <a:t>(after motivation, otherwise hard to comprehend)</a:t>
            </a:r>
          </a:p>
          <a:p>
            <a:pPr lvl="1"/>
            <a:r>
              <a:rPr lang="en-US" dirty="0"/>
              <a:t>Outline and current position again</a:t>
            </a:r>
            <a:br>
              <a:rPr lang="en-US" dirty="0"/>
            </a:br>
            <a:r>
              <a:rPr lang="en-US" dirty="0"/>
              <a:t>after each section of the talk</a:t>
            </a:r>
          </a:p>
          <a:p>
            <a:pPr lvl="1"/>
            <a:r>
              <a:rPr lang="en-US" dirty="0"/>
              <a:t>Repeat important assumptions</a:t>
            </a:r>
          </a:p>
          <a:p>
            <a:pPr lvl="1"/>
            <a:r>
              <a:rPr lang="en-US" dirty="0"/>
              <a:t>Illustrate theory with concrete (running) examples</a:t>
            </a:r>
          </a:p>
          <a:p>
            <a:pPr lvl="1"/>
            <a:r>
              <a:rPr lang="en-US" dirty="0"/>
              <a:t>Take necessary time for complex diagrams, formulas, etc.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86F4D1-078C-5B5F-B1A6-F6F04D8DA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342531-CEEC-D8B4-2D73-370EE636F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Steer Audience’s Attention</a:t>
            </a:r>
          </a:p>
          <a:p>
            <a:pPr lvl="1"/>
            <a:r>
              <a:rPr lang="en-US" dirty="0"/>
              <a:t>Make the most important points pop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(Simple) animations</a:t>
            </a:r>
          </a:p>
          <a:p>
            <a:pPr lvl="2"/>
            <a:r>
              <a:rPr lang="en-US" dirty="0"/>
              <a:t>Reveal complex slide contents incrementally</a:t>
            </a:r>
          </a:p>
          <a:p>
            <a:pPr lvl="2"/>
            <a:r>
              <a:rPr lang="en-US" dirty="0"/>
              <a:t>But: avoid “</a:t>
            </a:r>
            <a:r>
              <a:rPr lang="en-US" dirty="0" err="1"/>
              <a:t>Powerpoint</a:t>
            </a:r>
            <a:r>
              <a:rPr lang="en-US" dirty="0"/>
              <a:t> Poisoning”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27C88B-7673-BBED-7C40-EB77F24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21" y="2410485"/>
            <a:ext cx="4175158" cy="2348526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D21D26-DD93-224E-933A-22D6460AD782}"/>
              </a:ext>
            </a:extLst>
          </p:cNvPr>
          <p:cNvSpPr txBox="1"/>
          <p:nvPr/>
        </p:nvSpPr>
        <p:spPr>
          <a:xfrm>
            <a:off x="8887545" y="2037787"/>
            <a:ext cx="297709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889F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“If you remember one thing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this presentation,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 should be that ...”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58BB0B-E9DF-5CFD-8D18-FE0D8B0D8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Avoid Slides Full of Text</a:t>
            </a:r>
          </a:p>
          <a:p>
            <a:r>
              <a:rPr lang="en-US" dirty="0"/>
              <a:t>Avoid Complex Formulas and Source Code</a:t>
            </a:r>
          </a:p>
          <a:p>
            <a:pPr lvl="1"/>
            <a:r>
              <a:rPr lang="en-US" dirty="0"/>
              <a:t>Unless they really contribute to the understanding</a:t>
            </a:r>
          </a:p>
          <a:p>
            <a:r>
              <a:rPr lang="en-US" dirty="0"/>
              <a:t>Avoid too Small Font Size</a:t>
            </a:r>
          </a:p>
          <a:p>
            <a:r>
              <a:rPr lang="en-US" dirty="0"/>
              <a:t>Avoid too Many Effects</a:t>
            </a:r>
          </a:p>
          <a:p>
            <a:r>
              <a:rPr lang="en-US" dirty="0"/>
              <a:t>Use Varied Layouts</a:t>
            </a:r>
          </a:p>
          <a:p>
            <a:pPr lvl="1"/>
            <a:r>
              <a:rPr lang="en-US" dirty="0"/>
              <a:t>Not just lists of bullet points</a:t>
            </a:r>
          </a:p>
          <a:p>
            <a:pPr lvl="1"/>
            <a:r>
              <a:rPr lang="en-US" dirty="0"/>
              <a:t>Convey information in diagrams, figures, etc.</a:t>
            </a:r>
          </a:p>
          <a:p>
            <a:r>
              <a:rPr lang="en-US" dirty="0"/>
              <a:t>Use Simple Set of Colors</a:t>
            </a:r>
          </a:p>
          <a:p>
            <a:r>
              <a:rPr lang="en-US" dirty="0"/>
              <a:t>Use Conscious Line Breaks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BD8AD-72D7-DB67-6F0A-05E664821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Design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89518-5107-2B10-0A9D-8E31A9339C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0"/>
            <a:ext cx="5545201" cy="338555"/>
          </a:xfrm>
        </p:spPr>
        <p:txBody>
          <a:bodyPr/>
          <a:lstStyle/>
          <a:p>
            <a:r>
              <a:rPr lang="en-US" dirty="0"/>
              <a:t>Don’t Simply Reuse the Figures from Your Paper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92E69B-466F-0766-5076-EE18B96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09" y="1663534"/>
            <a:ext cx="3437125" cy="188548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807079-18E2-010E-69AB-F65BF535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48" y="3645115"/>
            <a:ext cx="3609627" cy="197220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Pfeil: gebogen 7">
            <a:extLst>
              <a:ext uri="{FF2B5EF4-FFF2-40B4-BE49-F238E27FC236}">
                <a16:creationId xmlns:a16="http://schemas.microsoft.com/office/drawing/2014/main" id="{FD1AA720-DEF7-6BCB-CC67-C8131570E9E9}"/>
              </a:ext>
            </a:extLst>
          </p:cNvPr>
          <p:cNvSpPr/>
          <p:nvPr/>
        </p:nvSpPr>
        <p:spPr>
          <a:xfrm rot="5400000">
            <a:off x="9940706" y="3114309"/>
            <a:ext cx="420537" cy="448888"/>
          </a:xfrm>
          <a:prstGeom prst="bentArrow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51F6E-6E4A-D00C-9E83-E3946E612FDF}"/>
              </a:ext>
            </a:extLst>
          </p:cNvPr>
          <p:cNvSpPr txBox="1"/>
          <p:nvPr/>
        </p:nvSpPr>
        <p:spPr>
          <a:xfrm>
            <a:off x="9814984" y="155653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889FB"/>
                </a:solidFill>
              </a:rPr>
              <a:t>paper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E05F57-61EB-C1FC-0B10-45B186E7D46C}"/>
              </a:ext>
            </a:extLst>
          </p:cNvPr>
          <p:cNvSpPr txBox="1"/>
          <p:nvPr/>
        </p:nvSpPr>
        <p:spPr>
          <a:xfrm>
            <a:off x="10922077" y="331268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7889FB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947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55D08-9904-32C4-29A3-BF1F398E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819004" cy="1607587"/>
          </a:xfrm>
        </p:spPr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Scientific Presentations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D3739B-44B5-CA93-EC72-E5D40577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178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6AEDD4-3D5D-A96F-DD03-9BBC2B863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7215057" cy="4506685"/>
          </a:xfrm>
        </p:spPr>
        <p:txBody>
          <a:bodyPr/>
          <a:lstStyle/>
          <a:p>
            <a:r>
              <a:rPr lang="en-US" dirty="0"/>
              <a:t>#1 Planning</a:t>
            </a:r>
          </a:p>
          <a:p>
            <a:pPr lvl="1"/>
            <a:r>
              <a:rPr lang="en-US" dirty="0"/>
              <a:t>What are the key takeaways you want to convey?</a:t>
            </a:r>
          </a:p>
          <a:p>
            <a:pPr lvl="1"/>
            <a:r>
              <a:rPr lang="en-US" dirty="0"/>
              <a:t>Structure of the talk, running examples</a:t>
            </a:r>
          </a:p>
          <a:p>
            <a:r>
              <a:rPr lang="en-US" dirty="0"/>
              <a:t>#2 Slide Creation</a:t>
            </a:r>
          </a:p>
          <a:p>
            <a:pPr lvl="1"/>
            <a:r>
              <a:rPr lang="en-US" dirty="0"/>
              <a:t>Create initial slide deck (doesn’t need to be pixel-perfect yet)</a:t>
            </a:r>
          </a:p>
          <a:p>
            <a:pPr lvl="1"/>
            <a:r>
              <a:rPr lang="en-US" dirty="0"/>
              <a:t>Should contain all planned content, consciously divided into slides</a:t>
            </a:r>
          </a:p>
          <a:p>
            <a:r>
              <a:rPr lang="en-US" dirty="0"/>
              <a:t>#3 Practice</a:t>
            </a:r>
          </a:p>
          <a:p>
            <a:pPr lvl="1"/>
            <a:r>
              <a:rPr lang="en-US" dirty="0"/>
              <a:t>Rehearse aloud, ideally with audience (ask for maximum criticism)</a:t>
            </a:r>
          </a:p>
          <a:p>
            <a:pPr lvl="1"/>
            <a:r>
              <a:rPr lang="en-US" dirty="0"/>
              <a:t>Does the timing fit? Is the talk comprehensible?</a:t>
            </a:r>
          </a:p>
          <a:p>
            <a:endParaRPr lang="en-US" dirty="0"/>
          </a:p>
          <a:p>
            <a:r>
              <a:rPr lang="en-US" dirty="0"/>
              <a:t>#4 Slide Finalization</a:t>
            </a:r>
          </a:p>
          <a:p>
            <a:pPr lvl="1"/>
            <a:r>
              <a:rPr lang="en-US" dirty="0"/>
              <a:t>Make the slides pixel-perfect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33803-EF4C-CA73-3D5A-B50AFB8B7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Preparing a Presentation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0DFC93A-8EBD-E0D9-BD8C-2DF71DF416D7}"/>
              </a:ext>
            </a:extLst>
          </p:cNvPr>
          <p:cNvSpPr/>
          <p:nvPr/>
        </p:nvSpPr>
        <p:spPr>
          <a:xfrm>
            <a:off x="7813964" y="2475114"/>
            <a:ext cx="756458" cy="1907771"/>
          </a:xfrm>
          <a:prstGeom prst="arc">
            <a:avLst>
              <a:gd name="adj1" fmla="val 13701988"/>
              <a:gd name="adj2" fmla="val 7187370"/>
            </a:avLst>
          </a:prstGeom>
          <a:noFill/>
          <a:ln w="38100">
            <a:solidFill>
              <a:srgbClr val="7889FB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321594-3179-8B31-D65B-628F0A07FF01}"/>
              </a:ext>
            </a:extLst>
          </p:cNvPr>
          <p:cNvSpPr txBox="1"/>
          <p:nvPr/>
        </p:nvSpPr>
        <p:spPr>
          <a:xfrm>
            <a:off x="8618530" y="3105834"/>
            <a:ext cx="134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889FB"/>
                </a:solidFill>
              </a:rPr>
              <a:t>Iterate steps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7889FB"/>
                </a:solidFill>
              </a:rPr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85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2F7DE7-DE5B-5E83-E56D-EAB307D03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Always welcome questions as well as feedback/criticism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Take all questions constructively</a:t>
            </a:r>
          </a:p>
          <a:p>
            <a:r>
              <a:rPr lang="en-US" b="1" dirty="0"/>
              <a:t>Y</a:t>
            </a:r>
            <a:r>
              <a:rPr lang="en-US" dirty="0"/>
              <a:t>ou Don’t Need to Always Have an Answer</a:t>
            </a:r>
          </a:p>
          <a:p>
            <a:pPr lvl="1"/>
            <a:r>
              <a:rPr lang="en-US" dirty="0"/>
              <a:t>Answer as good as you can</a:t>
            </a:r>
          </a:p>
          <a:p>
            <a:pPr lvl="1"/>
            <a:r>
              <a:rPr lang="en-US" dirty="0"/>
              <a:t>Honestly admit if you don’t know the answer, e.g., if it needs further investigation</a:t>
            </a:r>
          </a:p>
          <a:p>
            <a:r>
              <a:rPr lang="en-US" dirty="0"/>
              <a:t>Take longer discussions offline</a:t>
            </a:r>
          </a:p>
          <a:p>
            <a:pPr lvl="1"/>
            <a:r>
              <a:rPr lang="en-US" dirty="0"/>
              <a:t>Don’t bore the rest of the audience with too specific discussions</a:t>
            </a:r>
          </a:p>
          <a:p>
            <a:r>
              <a:rPr lang="en-US" b="1" dirty="0"/>
              <a:t>Page Numbers on Slides</a:t>
            </a:r>
          </a:p>
          <a:p>
            <a:pPr lvl="1"/>
            <a:r>
              <a:rPr lang="en-US" dirty="0"/>
              <a:t>Help audience to refer to specific point in your presentation</a:t>
            </a:r>
          </a:p>
          <a:p>
            <a:r>
              <a:rPr lang="en-US" dirty="0"/>
              <a:t>Prepare Back-up Slides</a:t>
            </a:r>
          </a:p>
          <a:p>
            <a:pPr lvl="1"/>
            <a:r>
              <a:rPr lang="en-US" dirty="0"/>
              <a:t>Extra slides not shown in the main presentation</a:t>
            </a:r>
          </a:p>
          <a:p>
            <a:pPr lvl="1"/>
            <a:r>
              <a:rPr lang="en-US" dirty="0"/>
              <a:t>Can be useful when answering questions</a:t>
            </a:r>
          </a:p>
          <a:p>
            <a:endParaRPr lang="en-US" dirty="0"/>
          </a:p>
          <a:p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527D3-E093-6434-412B-13A5DF7CC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636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A317C4-713C-BC39-8FBD-1ACD89F8C4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Experiments and Result Presentation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Reproducibility and RDM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Scientific Presentations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/>
              <a:t>Remaining </a:t>
            </a:r>
            <a:r>
              <a:rPr lang="en-US" sz="1800" dirty="0">
                <a:solidFill>
                  <a:schemeClr val="accent1"/>
                </a:solidFill>
              </a:rPr>
              <a:t>Questions</a:t>
            </a:r>
            <a:r>
              <a:rPr lang="en-US" sz="1800" dirty="0"/>
              <a:t>?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7889FB"/>
                </a:solidFill>
              </a:rPr>
              <a:t>Selection of Seminar/Project Topics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Due Today</a:t>
            </a:r>
            <a:r>
              <a:rPr lang="en-US" sz="1800" dirty="0"/>
              <a:t> (Oct 30, 23:59 CET), Notification by Nov 6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Optional Office Hours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Mondays 14:00 – 18:00 in TEL 811 (and zoom)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ask any seminar-related questions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Individual office hours with project mentor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Summary Paper Submission: </a:t>
            </a:r>
            <a:r>
              <a:rPr lang="en-US" sz="1800" dirty="0">
                <a:solidFill>
                  <a:schemeClr val="accent1"/>
                </a:solidFill>
              </a:rPr>
              <a:t>Deadline: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889FB"/>
                </a:solidFill>
              </a:rPr>
              <a:t>Jan 8, 23:59 CET</a:t>
            </a:r>
            <a:r>
              <a:rPr lang="en-US" sz="1800" dirty="0"/>
              <a:t>, Presentations starting Jan 15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Project Artifacts Submission: </a:t>
            </a:r>
            <a:r>
              <a:rPr lang="en-US" sz="1800" dirty="0">
                <a:solidFill>
                  <a:schemeClr val="accent1"/>
                </a:solidFill>
              </a:rPr>
              <a:t>Deadline: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889FB"/>
                </a:solidFill>
              </a:rPr>
              <a:t>Feb 19, 23:59 CET</a:t>
            </a:r>
            <a:r>
              <a:rPr lang="en-US" sz="1800" dirty="0"/>
              <a:t>, Presentations starting Feb 26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812B76-73F3-BC18-A19D-B07800FD4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5578B7-B0DF-FD79-248F-A6C50157E4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A68436-D37B-881C-0961-950FE5A99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04C2F3-3116-0FC7-1673-C5C7E9C2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89723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0EBED1-02A3-D92B-1986-16CB9A419D71}"/>
              </a:ext>
            </a:extLst>
          </p:cNvPr>
          <p:cNvSpPr txBox="1"/>
          <p:nvPr/>
        </p:nvSpPr>
        <p:spPr>
          <a:xfrm>
            <a:off x="1413602" y="4788123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Ioana Manolescu, Stefan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40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</a:t>
            </a:r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throwing away prototypes that don’t work</a:t>
            </a:r>
          </a:p>
          <a:p>
            <a:pPr lvl="1"/>
            <a:endParaRPr lang="en-US" sz="1200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F30F6A-12DF-9263-D726-6FA549151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evaluate feasibility</a:t>
            </a:r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  </a:t>
            </a:r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</a:t>
            </a:r>
            <a:r>
              <a:rPr lang="en-US" dirty="0" err="1"/>
              <a:t>dataprep</a:t>
            </a:r>
            <a:r>
              <a:rPr lang="en-US" dirty="0"/>
              <a:t>, training, eval)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EAE33-B944-A655-2335-7373421D2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  <p:cxnSp>
        <p:nvCxnSpPr>
          <p:cNvPr id="4" name="Straight Arrow Connector 4">
            <a:extLst>
              <a:ext uri="{FF2B5EF4-FFF2-40B4-BE49-F238E27FC236}">
                <a16:creationId xmlns:a16="http://schemas.microsoft.com/office/drawing/2014/main" id="{FA458723-6058-4627-E96F-DD2344A25BB4}"/>
              </a:ext>
            </a:extLst>
          </p:cNvPr>
          <p:cNvCxnSpPr>
            <a:cxnSpLocks/>
          </p:cNvCxnSpPr>
          <p:nvPr/>
        </p:nvCxnSpPr>
        <p:spPr>
          <a:xfrm>
            <a:off x="8180505" y="2394065"/>
            <a:ext cx="0" cy="2864197"/>
          </a:xfrm>
          <a:prstGeom prst="straightConnector1">
            <a:avLst/>
          </a:prstGeom>
          <a:ln w="571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D0F2A-6F2C-0C88-45C7-25CC594DF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rgbClr val="7889FB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data / data sets should be used?</a:t>
            </a:r>
          </a:p>
          <a:p>
            <a:pPr lvl="1"/>
            <a:r>
              <a:rPr lang="en-US" b="0" dirty="0"/>
              <a:t>Which workload / queries should be run?</a:t>
            </a:r>
          </a:p>
          <a:p>
            <a:pPr lvl="1"/>
            <a:r>
              <a:rPr lang="en-US" b="0" dirty="0"/>
              <a:t>Which hardware &amp; software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CSI: How to find out what is going on?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070D98-6905-7D86-D2A1-3998FDA52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5E89F3-C0CC-B3F1-6AE2-4D63BB0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5F82C64-CFA3-A986-9BCF-E45FB123D1C6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S/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1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0FE404-6DA3-0299-7EF6-DF5E9D50E6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specific data characteristics</a:t>
            </a:r>
          </a:p>
          <a:p>
            <a:pPr lvl="1"/>
            <a:r>
              <a:rPr lang="en-US" dirty="0"/>
              <a:t>Systematic evaluation w/ data size, sparsity, etc.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datasets w/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https://archive.ics.uci.edu/ml/index.php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Florida Sparse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Criteo </a:t>
            </a:r>
          </a:p>
          <a:p>
            <a:pPr lvl="1"/>
            <a:r>
              <a:rPr lang="en-US" dirty="0"/>
              <a:t>Common Datasets in DM: Census, Taxi, Airlines, DBLP, benchmarks etc.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64854-FA04-11F6-06AA-13877BEE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300423-6499-396A-2117-CB3BF474D5CE}"/>
              </a:ext>
            </a:extLst>
          </p:cNvPr>
          <p:cNvSpPr txBox="1"/>
          <p:nvPr/>
        </p:nvSpPr>
        <p:spPr>
          <a:xfrm>
            <a:off x="8168640" y="1402475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2F9452-C1C7-D167-BB42-9A79F99F412B}"/>
              </a:ext>
            </a:extLst>
          </p:cNvPr>
          <p:cNvSpPr txBox="1"/>
          <p:nvPr/>
        </p:nvSpPr>
        <p:spPr>
          <a:xfrm>
            <a:off x="8168640" y="3140797"/>
            <a:ext cx="170688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26824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D9001F-8EED-3A0C-2529-7181E0481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r>
              <a:rPr lang="en-US" dirty="0"/>
              <a:t>#1 Data Management</a:t>
            </a:r>
          </a:p>
          <a:p>
            <a:pPr lvl="1"/>
            <a:r>
              <a:rPr lang="en-US" dirty="0"/>
              <a:t>Query processing: 007, TPC-C, TPC-E, TPC-H, TPC-DS (w/ audit), SSB</a:t>
            </a:r>
          </a:p>
          <a:p>
            <a:pPr lvl="1"/>
            <a:r>
              <a:rPr lang="en-US" dirty="0"/>
              <a:t>Join ordering: JOB </a:t>
            </a:r>
          </a:p>
          <a:p>
            <a:r>
              <a:rPr lang="en-US" dirty="0"/>
              <a:t>#2 “Big Data”</a:t>
            </a:r>
          </a:p>
          <a:p>
            <a:pPr lvl="1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r>
              <a:rPr lang="en-US" dirty="0"/>
              <a:t>#3 Machine Learning Systems</a:t>
            </a:r>
          </a:p>
          <a:p>
            <a:pPr lvl="1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 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91764-4D57-F5F2-20B1-C3046A68E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4ED7BBE-7C07-BAF8-958A-A7144578F22F}"/>
              </a:ext>
            </a:extLst>
          </p:cNvPr>
          <p:cNvSpPr txBox="1"/>
          <p:nvPr/>
        </p:nvSpPr>
        <p:spPr>
          <a:xfrm>
            <a:off x="9208408" y="2994247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D88805-505C-B0D0-DC2A-2917EA307FC6}"/>
              </a:ext>
            </a:extLst>
          </p:cNvPr>
          <p:cNvSpPr txBox="1"/>
          <p:nvPr/>
        </p:nvSpPr>
        <p:spPr>
          <a:xfrm>
            <a:off x="8453887" y="3610692"/>
            <a:ext cx="28836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AMLS course for details)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1ED657C-F3B6-9918-1C02-8D7F155F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903" y="2359219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03FE22A-46E7-D120-7826-C7F9596612B1}"/>
              </a:ext>
            </a:extLst>
          </p:cNvPr>
          <p:cNvSpPr txBox="1"/>
          <p:nvPr/>
        </p:nvSpPr>
        <p:spPr>
          <a:xfrm>
            <a:off x="8042778" y="2297539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84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2990</Words>
  <Application>Microsoft Office PowerPoint</Application>
  <PresentationFormat>Breitbild</PresentationFormat>
  <Paragraphs>423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03 Experiments, Reproducibility &amp; Presentations</dc:title>
  <dc:creator>Patrick Damme</dc:creator>
  <cp:lastModifiedBy>TU-Pseudonym 3624437813768008</cp:lastModifiedBy>
  <cp:revision>851</cp:revision>
  <cp:lastPrinted>2021-03-24T16:10:50Z</cp:lastPrinted>
  <dcterms:created xsi:type="dcterms:W3CDTF">2023-02-25T13:39:16Z</dcterms:created>
  <dcterms:modified xsi:type="dcterms:W3CDTF">2023-10-29T20:21:38Z</dcterms:modified>
</cp:coreProperties>
</file>