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3"/>
  </p:notesMasterIdLst>
  <p:sldIdLst>
    <p:sldId id="359" r:id="rId3"/>
    <p:sldId id="360" r:id="rId4"/>
    <p:sldId id="362" r:id="rId5"/>
    <p:sldId id="441" r:id="rId6"/>
    <p:sldId id="361" r:id="rId7"/>
    <p:sldId id="395" r:id="rId8"/>
    <p:sldId id="426" r:id="rId9"/>
    <p:sldId id="427" r:id="rId10"/>
    <p:sldId id="428" r:id="rId11"/>
    <p:sldId id="430" r:id="rId12"/>
    <p:sldId id="446" r:id="rId13"/>
    <p:sldId id="443" r:id="rId14"/>
    <p:sldId id="442" r:id="rId15"/>
    <p:sldId id="440" r:id="rId16"/>
    <p:sldId id="433" r:id="rId17"/>
    <p:sldId id="397" r:id="rId18"/>
    <p:sldId id="434" r:id="rId19"/>
    <p:sldId id="439" r:id="rId20"/>
    <p:sldId id="400" r:id="rId21"/>
    <p:sldId id="401" r:id="rId22"/>
    <p:sldId id="436" r:id="rId23"/>
    <p:sldId id="402" r:id="rId24"/>
    <p:sldId id="403" r:id="rId25"/>
    <p:sldId id="437" r:id="rId26"/>
    <p:sldId id="405" r:id="rId27"/>
    <p:sldId id="406" r:id="rId28"/>
    <p:sldId id="438" r:id="rId29"/>
    <p:sldId id="408" r:id="rId30"/>
    <p:sldId id="416" r:id="rId31"/>
    <p:sldId id="415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89FB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1" autoAdjust="0"/>
    <p:restoredTop sz="84321" autoAdjust="0"/>
  </p:normalViewPr>
  <p:slideViewPr>
    <p:cSldViewPr snapToGrid="0" snapToObjects="1">
      <p:cViewPr varScale="1">
        <p:scale>
          <a:sx n="113" d="100"/>
          <a:sy n="113" d="100"/>
        </p:scale>
        <p:origin x="55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Patrick Damme | FG DAMS | LDE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01 Structure of Scientific Papers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 algn="ctr"/>
              <a:t>‹Nr.›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m.org/publications/proceedings-template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l.acm.org/ccs.cfm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-berlin.zoom.us/j/67376691490?pwd=NmlvWTM5VUVWRjU0UGI2bXhBVkxzQ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amslab/reproducibility" TargetMode="External"/><Relationship Id="rId3" Type="http://schemas.openxmlformats.org/officeDocument/2006/relationships/image" Target="../media/image43.emf"/><Relationship Id="rId7" Type="http://schemas.openxmlformats.org/officeDocument/2006/relationships/image" Target="../media/image48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damme.github.io/teaching/2024-25_winter/lde/SeminarTopics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8.png"/><Relationship Id="rId3" Type="http://schemas.openxmlformats.org/officeDocument/2006/relationships/image" Target="../media/image10.svg"/><Relationship Id="rId7" Type="http://schemas.openxmlformats.org/officeDocument/2006/relationships/image" Target="../media/image2.png"/><Relationship Id="rId12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damme.github.io/teaching/2024-25_winter/lde/lde_winter2024-25.html" TargetMode="External"/><Relationship Id="rId2" Type="http://schemas.openxmlformats.org/officeDocument/2006/relationships/hyperlink" Target="mailto:patrick.damme@tu-berlin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sis.tu-berlin.de/course/view.php?id=39897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523011" cy="1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Seminar Large-scale Data Engineering (LDE)</a:t>
            </a:r>
          </a:p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01 Structure of Scientific Papers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Dr.-Ing. Patrick Damme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13,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7491DB-8975-B23E-EC74-8FEA498E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38" y="6073529"/>
            <a:ext cx="732315" cy="549236"/>
          </a:xfrm>
          <a:prstGeom prst="rect">
            <a:avLst/>
          </a:prstGeom>
          <a:ln w="28575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287519-A3D7-4F03-4723-28E20BBAF494}"/>
              </a:ext>
            </a:extLst>
          </p:cNvPr>
          <p:cNvSpPr txBox="1"/>
          <p:nvPr/>
        </p:nvSpPr>
        <p:spPr>
          <a:xfrm>
            <a:off x="4684729" y="6024982"/>
            <a:ext cx="355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b="1" dirty="0">
                <a:solidFill>
                  <a:schemeClr val="bg1"/>
                </a:solidFill>
              </a:rPr>
              <a:t>Credit:</a:t>
            </a:r>
            <a:r>
              <a:rPr lang="en-US" sz="1200" dirty="0">
                <a:solidFill>
                  <a:schemeClr val="bg1"/>
                </a:solidFill>
              </a:rPr>
              <a:t> Based on “Introduction to Scientific Writing”/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”01 Structure of Scientific Papers” by Matthias Boehm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D32EE4-0411-2306-E0EC-834453B1D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Individual Seminar Work</a:t>
            </a:r>
          </a:p>
          <a:p>
            <a:pPr lvl="1"/>
            <a:r>
              <a:rPr lang="en-US" dirty="0"/>
              <a:t>1 student = 1 paper, no teamwork</a:t>
            </a:r>
          </a:p>
          <a:p>
            <a:r>
              <a:rPr lang="en-US" dirty="0"/>
              <a:t>Summary Paper</a:t>
            </a:r>
            <a:r>
              <a:rPr lang="en-US" b="0" dirty="0"/>
              <a:t> (in English)</a:t>
            </a:r>
          </a:p>
          <a:p>
            <a:pPr lvl="1"/>
            <a:r>
              <a:rPr lang="en-US" dirty="0"/>
              <a:t>Read and understand selected paper</a:t>
            </a:r>
          </a:p>
          <a:p>
            <a:pPr lvl="1"/>
            <a:r>
              <a:rPr lang="en-US" dirty="0"/>
              <a:t>Search for related work to provide some context</a:t>
            </a:r>
          </a:p>
          <a:p>
            <a:pPr lvl="1"/>
            <a:r>
              <a:rPr lang="en-US" dirty="0"/>
              <a:t>Write summary paper (</a:t>
            </a:r>
            <a:r>
              <a:rPr lang="en-US" b="1" dirty="0">
                <a:solidFill>
                  <a:schemeClr val="accent1"/>
                </a:solidFill>
              </a:rPr>
              <a:t>4 pages</a:t>
            </a:r>
            <a:r>
              <a:rPr lang="en-US" dirty="0"/>
              <a:t>, excl. references)</a:t>
            </a:r>
            <a:br>
              <a:rPr lang="en-US" dirty="0"/>
            </a:br>
            <a:r>
              <a:rPr lang="en-US" dirty="0"/>
              <a:t>- including related work</a:t>
            </a:r>
            <a:br>
              <a:rPr lang="en-US" dirty="0"/>
            </a:br>
            <a:r>
              <a:rPr lang="en-US" dirty="0"/>
              <a:t>- make sure relation to umbrella topic is conveyed</a:t>
            </a:r>
          </a:p>
          <a:p>
            <a:pPr lvl="1"/>
            <a:r>
              <a:rPr lang="en-US" dirty="0"/>
              <a:t>LaTeX with given template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Summarize your paper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15 min talk + 5 min discussion </a:t>
            </a:r>
            <a:r>
              <a:rPr lang="en-US" dirty="0"/>
              <a:t>(stay in time)</a:t>
            </a:r>
          </a:p>
          <a:p>
            <a:pPr lvl="1"/>
            <a:r>
              <a:rPr lang="en-US" dirty="0"/>
              <a:t>Audience: engage in the discussion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AB63AE-D485-5A50-C6C9-CC8373314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Seminar Deliverables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AEAA26-8ED3-C0AC-0D3D-7A52A4CE8E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  <a:p>
            <a:pPr lvl="1"/>
            <a:r>
              <a:rPr lang="en-US" dirty="0"/>
              <a:t>Graded portfolio exam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#41086 (seminar + project)</a:t>
            </a:r>
          </a:p>
          <a:p>
            <a:pPr lvl="2"/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25 pts: summary paper</a:t>
            </a:r>
          </a:p>
          <a:p>
            <a:pPr lvl="2"/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15 pts: presentation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50 pts: design/</a:t>
            </a:r>
            <a:r>
              <a:rPr lang="en-US" sz="1800" kern="150" dirty="0" err="1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impl</a:t>
            </a:r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/tests/doc</a:t>
            </a:r>
          </a:p>
          <a:p>
            <a:pPr lvl="2"/>
            <a:r>
              <a:rPr lang="en-US" sz="1800" kern="150" dirty="0">
                <a:solidFill>
                  <a:schemeClr val="accent2"/>
                </a:solidFill>
                <a:effectLst/>
                <a:latin typeface="OpenSymbol"/>
                <a:ea typeface="OpenSymbol"/>
                <a:cs typeface="OpenSymbol"/>
              </a:rPr>
              <a:t>10 pts: presentation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#41095 (seminar-only)</a:t>
            </a:r>
          </a:p>
          <a:p>
            <a:pPr lvl="2"/>
            <a:r>
              <a:rPr lang="en-US" dirty="0"/>
              <a:t>65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summary paper</a:t>
            </a:r>
          </a:p>
          <a:p>
            <a:pPr lvl="2"/>
            <a:r>
              <a:rPr lang="en-US" dirty="0"/>
              <a:t>35</a:t>
            </a:r>
            <a:r>
              <a:rPr lang="en-US" sz="1800" kern="150" dirty="0">
                <a:effectLst/>
                <a:latin typeface="OpenSymbol"/>
                <a:ea typeface="OpenSymbol"/>
                <a:cs typeface="OpenSymbol"/>
              </a:rPr>
              <a:t> pts:</a:t>
            </a:r>
            <a:r>
              <a:rPr lang="en-US" dirty="0"/>
              <a:t> presentation</a:t>
            </a:r>
          </a:p>
          <a:p>
            <a:r>
              <a:rPr lang="en-US" dirty="0">
                <a:solidFill>
                  <a:schemeClr val="accent1"/>
                </a:solidFill>
              </a:rPr>
              <a:t>Academic Honesty / No Plagiarism</a:t>
            </a:r>
            <a:br>
              <a:rPr lang="en-US" dirty="0"/>
            </a:br>
            <a:r>
              <a:rPr lang="en-US" b="0" dirty="0"/>
              <a:t>(incl LLMs like ChatGPT)</a:t>
            </a:r>
          </a:p>
        </p:txBody>
      </p:sp>
    </p:spTree>
    <p:extLst>
      <p:ext uri="{BB962C8B-B14F-4D97-AF65-F5344CB8AC3E}">
        <p14:creationId xmlns:p14="http://schemas.microsoft.com/office/powerpoint/2010/main" val="40808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2A4AEFF-C321-BF58-C60D-F79F03CF5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6942531" cy="4526194"/>
          </a:xfrm>
        </p:spPr>
        <p:txBody>
          <a:bodyPr/>
          <a:lstStyle/>
          <a:p>
            <a:r>
              <a:rPr lang="en-US" dirty="0"/>
              <a:t>Obtain the Template</a:t>
            </a:r>
          </a:p>
          <a:p>
            <a:pPr lvl="1"/>
            <a:r>
              <a:rPr lang="en-US" dirty="0">
                <a:hlinkClick r:id="rId2"/>
              </a:rPr>
              <a:t>https://www.acm.org/publications/proceedings-template</a:t>
            </a:r>
            <a:endParaRPr lang="en-US" dirty="0"/>
          </a:p>
          <a:p>
            <a:pPr lvl="1"/>
            <a:r>
              <a:rPr lang="en-US" dirty="0"/>
              <a:t>Download the ZIP archive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acmart-primary.zip</a:t>
            </a:r>
            <a:r>
              <a:rPr lang="en-US" dirty="0">
                <a:cs typeface="Courier New" panose="02070309020205020404" pitchFamily="49" charset="0"/>
              </a:rPr>
              <a:t> and unpack it</a:t>
            </a:r>
          </a:p>
          <a:p>
            <a:r>
              <a:rPr lang="en-US" dirty="0"/>
              <a:t>Select the Right Template</a:t>
            </a:r>
          </a:p>
          <a:p>
            <a:pPr lvl="1"/>
            <a:r>
              <a:rPr lang="en-US" dirty="0"/>
              <a:t>The archive contains </a:t>
            </a:r>
            <a:r>
              <a:rPr lang="en-US" b="1" dirty="0">
                <a:solidFill>
                  <a:srgbClr val="7889FB"/>
                </a:solidFill>
              </a:rPr>
              <a:t>all</a:t>
            </a:r>
            <a:r>
              <a:rPr lang="en-US" dirty="0"/>
              <a:t> ACM templates</a:t>
            </a:r>
          </a:p>
          <a:p>
            <a:pPr lvl="1"/>
            <a:r>
              <a:rPr lang="en-US" dirty="0"/>
              <a:t>Use the </a:t>
            </a:r>
            <a:r>
              <a:rPr lang="en-US" b="1" dirty="0" err="1">
                <a:solidFill>
                  <a:schemeClr val="accent1"/>
                </a:solidFill>
              </a:rPr>
              <a:t>sigconf</a:t>
            </a:r>
            <a:r>
              <a:rPr lang="en-US" b="1" dirty="0">
                <a:solidFill>
                  <a:schemeClr val="accent1"/>
                </a:solidFill>
              </a:rPr>
              <a:t> document class</a:t>
            </a:r>
          </a:p>
          <a:p>
            <a:r>
              <a:rPr lang="en-US" dirty="0"/>
              <a:t>The Easiest Way to Set up Your Own Document</a:t>
            </a:r>
          </a:p>
          <a:p>
            <a:pPr lvl="1"/>
            <a:r>
              <a:rPr lang="en-US" dirty="0"/>
              <a:t>Copy just the required files to a new directory</a:t>
            </a:r>
          </a:p>
          <a:p>
            <a:pPr lvl="1"/>
            <a:r>
              <a:rPr lang="en-US" dirty="0"/>
              <a:t>Rename the .</a:t>
            </a:r>
            <a:r>
              <a:rPr lang="en-US" dirty="0" err="1"/>
              <a:t>tex</a:t>
            </a:r>
            <a:r>
              <a:rPr lang="en-US" dirty="0"/>
              <a:t> and .bib file as you like</a:t>
            </a:r>
            <a:br>
              <a:rPr lang="en-US" dirty="0"/>
            </a:br>
            <a:r>
              <a:rPr lang="en-US" dirty="0"/>
              <a:t>(and adapt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\bibliography{}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Open the .</a:t>
            </a:r>
            <a:r>
              <a:rPr lang="en-US" dirty="0" err="1"/>
              <a:t>tex</a:t>
            </a:r>
            <a:r>
              <a:rPr lang="en-US" dirty="0"/>
              <a:t> file in a text/LaTeX editor</a:t>
            </a:r>
          </a:p>
          <a:p>
            <a:pPr lvl="1"/>
            <a:r>
              <a:rPr lang="en-US" dirty="0"/>
              <a:t>Remove example contents, replace it by yours</a:t>
            </a:r>
            <a:br>
              <a:rPr lang="en-US" dirty="0"/>
            </a:br>
            <a:r>
              <a:rPr lang="en-US" dirty="0"/>
              <a:t>(title, authors, sections, paragraphs, figures, etc.)</a:t>
            </a:r>
          </a:p>
          <a:p>
            <a:pPr lvl="1"/>
            <a:r>
              <a:rPr lang="en-US" dirty="0"/>
              <a:t>Replace the .bib contents by your </a:t>
            </a:r>
            <a:r>
              <a:rPr lang="en-US" dirty="0" err="1"/>
              <a:t>BibTeX</a:t>
            </a:r>
            <a:r>
              <a:rPr lang="en-US" dirty="0"/>
              <a:t> entries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3D502C-B3A1-A985-D6F6-3E716C9C16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LaTeX Paper Template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1AD83E5-0265-21FE-8208-6987D7FAC876}"/>
              </a:ext>
            </a:extLst>
          </p:cNvPr>
          <p:cNvSpPr txBox="1"/>
          <p:nvPr/>
        </p:nvSpPr>
        <p:spPr>
          <a:xfrm>
            <a:off x="8108225" y="1633539"/>
            <a:ext cx="3393878" cy="2062103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acmart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-primary/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samples/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sample-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base.bib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sample-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sigconf.tex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…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acmart.cls</a:t>
            </a:r>
            <a:endParaRPr lang="en-US" sz="1600" b="1" dirty="0">
              <a:solidFill>
                <a:srgbClr val="7889F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ACM-Reference-</a:t>
            </a:r>
            <a:r>
              <a:rPr lang="en-US" sz="1600" b="1" dirty="0" err="1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Format.bst</a:t>
            </a:r>
            <a:endParaRPr lang="en-US" sz="1600" b="1" dirty="0">
              <a:solidFill>
                <a:srgbClr val="7889F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0070AF1-68CA-373B-9D6D-5DBCEA958A11}"/>
              </a:ext>
            </a:extLst>
          </p:cNvPr>
          <p:cNvSpPr txBox="1"/>
          <p:nvPr/>
        </p:nvSpPr>
        <p:spPr>
          <a:xfrm>
            <a:off x="8108225" y="4263902"/>
            <a:ext cx="3393878" cy="1323439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-summary-paper/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literature.bib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summary-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paper.tex</a:t>
            </a:r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acmart.cls</a:t>
            </a:r>
            <a:endParaRPr lang="en-US" sz="1600" b="1" dirty="0">
              <a:solidFill>
                <a:srgbClr val="7889F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ACM-Reference-</a:t>
            </a:r>
            <a:r>
              <a:rPr lang="en-US" sz="1600" b="1" dirty="0" err="1">
                <a:solidFill>
                  <a:srgbClr val="7889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Format.bst</a:t>
            </a:r>
            <a:endParaRPr lang="en-US" sz="1600" b="1" dirty="0">
              <a:solidFill>
                <a:srgbClr val="7889F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DBD80D85-C016-33FE-0919-F8A19C8FA42A}"/>
              </a:ext>
            </a:extLst>
          </p:cNvPr>
          <p:cNvSpPr txBox="1">
            <a:spLocks/>
          </p:cNvSpPr>
          <p:nvPr/>
        </p:nvSpPr>
        <p:spPr>
          <a:xfrm>
            <a:off x="6985734" y="1268963"/>
            <a:ext cx="4705339" cy="279816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67A6C324-BFA7-88B3-1715-E759BA2DE017}"/>
              </a:ext>
            </a:extLst>
          </p:cNvPr>
          <p:cNvSpPr/>
          <p:nvPr/>
        </p:nvSpPr>
        <p:spPr>
          <a:xfrm>
            <a:off x="9561720" y="3754611"/>
            <a:ext cx="486888" cy="467494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050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399B42-8AFD-EA43-C896-965600F3D4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LaTeX Paper Template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0F23B8-7DCF-0680-7923-071F8D52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49" y="1268963"/>
            <a:ext cx="3503302" cy="4533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8EDEF3-6D55-F676-E5E7-5324ECBC6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843" y="3816441"/>
            <a:ext cx="3503303" cy="2832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5CBB85D-7D9B-4888-BDF2-6DA8C65AF1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213"/>
          <a:stretch/>
        </p:blipFill>
        <p:spPr>
          <a:xfrm>
            <a:off x="481267" y="3429000"/>
            <a:ext cx="3218890" cy="1264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06749BB-99A1-4935-6BAC-1B41D819F21E}"/>
              </a:ext>
            </a:extLst>
          </p:cNvPr>
          <p:cNvSpPr txBox="1"/>
          <p:nvPr/>
        </p:nvSpPr>
        <p:spPr>
          <a:xfrm>
            <a:off x="4307306" y="662698"/>
            <a:ext cx="3577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ACM </a:t>
            </a:r>
            <a:r>
              <a:rPr lang="en-US" sz="1600" b="1" dirty="0" err="1">
                <a:solidFill>
                  <a:srgbClr val="000000"/>
                </a:solidFill>
              </a:rPr>
              <a:t>acmart</a:t>
            </a:r>
            <a:r>
              <a:rPr lang="en-US" sz="1600" b="1" dirty="0">
                <a:solidFill>
                  <a:srgbClr val="000000"/>
                </a:solidFill>
              </a:rPr>
              <a:t> template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</a:rPr>
              <a:t>document class </a:t>
            </a:r>
            <a:r>
              <a:rPr lang="en-US" sz="1600" b="1" u="sng" dirty="0" err="1">
                <a:solidFill>
                  <a:srgbClr val="000000"/>
                </a:solidFill>
              </a:rPr>
              <a:t>sigconf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(double-column)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9416D5-8C86-6175-3A0A-C71DA6086539}"/>
              </a:ext>
            </a:extLst>
          </p:cNvPr>
          <p:cNvCxnSpPr>
            <a:cxnSpLocks/>
          </p:cNvCxnSpPr>
          <p:nvPr/>
        </p:nvCxnSpPr>
        <p:spPr>
          <a:xfrm flipH="1">
            <a:off x="3763091" y="4573395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C36A091-C6A9-6B4D-16B7-843FCCDEACE1}"/>
              </a:ext>
            </a:extLst>
          </p:cNvPr>
          <p:cNvCxnSpPr/>
          <p:nvPr/>
        </p:nvCxnSpPr>
        <p:spPr>
          <a:xfrm>
            <a:off x="4586288" y="4460491"/>
            <a:ext cx="0" cy="225809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01D3BFA-1B1C-FF97-CD5B-B8600C9A9BA7}"/>
              </a:ext>
            </a:extLst>
          </p:cNvPr>
          <p:cNvSpPr txBox="1"/>
          <p:nvPr/>
        </p:nvSpPr>
        <p:spPr>
          <a:xfrm>
            <a:off x="387874" y="2452454"/>
            <a:ext cx="3405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CCS concepts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(ACM Computing Classification System)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Select concepts at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http://dl.acm.org/ccs.cfm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and insert generated code: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4290F6D-4776-3B81-90B4-859AB8AACFD6}"/>
              </a:ext>
            </a:extLst>
          </p:cNvPr>
          <p:cNvCxnSpPr>
            <a:cxnSpLocks/>
          </p:cNvCxnSpPr>
          <p:nvPr/>
        </p:nvCxnSpPr>
        <p:spPr>
          <a:xfrm flipH="1">
            <a:off x="3763091" y="5179661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027B4C4-E497-1396-6CBF-325D63EE1A7E}"/>
              </a:ext>
            </a:extLst>
          </p:cNvPr>
          <p:cNvCxnSpPr>
            <a:cxnSpLocks/>
          </p:cNvCxnSpPr>
          <p:nvPr/>
        </p:nvCxnSpPr>
        <p:spPr>
          <a:xfrm>
            <a:off x="4586288" y="4803391"/>
            <a:ext cx="0" cy="516322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F81C186-45D6-7BC3-861C-F55AAF15A356}"/>
              </a:ext>
            </a:extLst>
          </p:cNvPr>
          <p:cNvSpPr txBox="1"/>
          <p:nvPr/>
        </p:nvSpPr>
        <p:spPr>
          <a:xfrm>
            <a:off x="586903" y="5024371"/>
            <a:ext cx="320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Copyright notice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Just keep as it is (ignore the dummy data)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676B0A0-39C2-9E5D-4B1D-EF82CAFEA770}"/>
              </a:ext>
            </a:extLst>
          </p:cNvPr>
          <p:cNvCxnSpPr>
            <a:cxnSpLocks/>
          </p:cNvCxnSpPr>
          <p:nvPr/>
        </p:nvCxnSpPr>
        <p:spPr>
          <a:xfrm>
            <a:off x="7596903" y="4032660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FC2832E8-83E5-1116-8ADA-550172C601ED}"/>
              </a:ext>
            </a:extLst>
          </p:cNvPr>
          <p:cNvCxnSpPr>
            <a:cxnSpLocks/>
          </p:cNvCxnSpPr>
          <p:nvPr/>
        </p:nvCxnSpPr>
        <p:spPr>
          <a:xfrm>
            <a:off x="7596903" y="3944554"/>
            <a:ext cx="0" cy="163896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FB9ABF0-C79D-76CF-981B-DEDA6493D0D7}"/>
              </a:ext>
            </a:extLst>
          </p:cNvPr>
          <p:cNvCxnSpPr>
            <a:cxnSpLocks/>
          </p:cNvCxnSpPr>
          <p:nvPr/>
        </p:nvCxnSpPr>
        <p:spPr>
          <a:xfrm>
            <a:off x="7596903" y="4395842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4E4027B-1539-9B68-5B95-A1FFEB7F5B8B}"/>
              </a:ext>
            </a:extLst>
          </p:cNvPr>
          <p:cNvCxnSpPr>
            <a:cxnSpLocks/>
          </p:cNvCxnSpPr>
          <p:nvPr/>
        </p:nvCxnSpPr>
        <p:spPr>
          <a:xfrm>
            <a:off x="7596903" y="4154104"/>
            <a:ext cx="0" cy="354396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CDE2EFB2-7659-9795-D91A-A600142161A9}"/>
              </a:ext>
            </a:extLst>
          </p:cNvPr>
          <p:cNvSpPr txBox="1"/>
          <p:nvPr/>
        </p:nvSpPr>
        <p:spPr>
          <a:xfrm>
            <a:off x="8401884" y="3282376"/>
            <a:ext cx="230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Keywords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Specify meaningful keywords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33DC7F4-1C04-E71A-D353-0B1429F582E3}"/>
              </a:ext>
            </a:extLst>
          </p:cNvPr>
          <p:cNvSpPr txBox="1"/>
          <p:nvPr/>
        </p:nvSpPr>
        <p:spPr>
          <a:xfrm>
            <a:off x="8401884" y="4246890"/>
            <a:ext cx="320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ACM reference format</a:t>
            </a:r>
          </a:p>
          <a:p>
            <a:r>
              <a:rPr lang="en-US" sz="1400" dirty="0">
                <a:solidFill>
                  <a:srgbClr val="000000"/>
                </a:solidFill>
              </a:rPr>
              <a:t>Just keep as it is (ignore the dummy data)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6A591EB-6FAB-406C-FF46-ED11D49E5871}"/>
              </a:ext>
            </a:extLst>
          </p:cNvPr>
          <p:cNvCxnSpPr>
            <a:cxnSpLocks/>
          </p:cNvCxnSpPr>
          <p:nvPr/>
        </p:nvCxnSpPr>
        <p:spPr>
          <a:xfrm>
            <a:off x="7596903" y="3124928"/>
            <a:ext cx="823197" cy="0"/>
          </a:xfrm>
          <a:prstGeom prst="straightConnector1">
            <a:avLst/>
          </a:prstGeom>
          <a:ln w="28575">
            <a:solidFill>
              <a:srgbClr val="788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73A27FF-47BF-2C14-D420-3DE86EBA1931}"/>
              </a:ext>
            </a:extLst>
          </p:cNvPr>
          <p:cNvCxnSpPr>
            <a:cxnSpLocks/>
          </p:cNvCxnSpPr>
          <p:nvPr/>
        </p:nvCxnSpPr>
        <p:spPr>
          <a:xfrm>
            <a:off x="7596903" y="3067050"/>
            <a:ext cx="0" cy="728980"/>
          </a:xfrm>
          <a:prstGeom prst="line">
            <a:avLst/>
          </a:prstGeom>
          <a:ln w="28575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4B61C956-2BA9-CE65-8F1E-21A0E1C373F8}"/>
              </a:ext>
            </a:extLst>
          </p:cNvPr>
          <p:cNvSpPr txBox="1"/>
          <p:nvPr/>
        </p:nvSpPr>
        <p:spPr>
          <a:xfrm>
            <a:off x="8401884" y="2759156"/>
            <a:ext cx="31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Teaser image</a:t>
            </a:r>
          </a:p>
          <a:p>
            <a:r>
              <a:rPr lang="en-US" sz="1400" dirty="0">
                <a:solidFill>
                  <a:srgbClr val="000000"/>
                </a:solidFill>
              </a:rPr>
              <a:t>Not required (especially no photograph)</a:t>
            </a:r>
          </a:p>
        </p:txBody>
      </p:sp>
    </p:spTree>
    <p:extLst>
      <p:ext uri="{BB962C8B-B14F-4D97-AF65-F5344CB8AC3E}">
        <p14:creationId xmlns:p14="http://schemas.microsoft.com/office/powerpoint/2010/main" val="5920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7" grpId="0"/>
      <p:bldP spid="2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D0E8EC-CFDE-DBAB-A53B-4B06F8ACF6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Portfolio exam registration: </a:t>
            </a:r>
            <a:r>
              <a:rPr lang="en-US" dirty="0">
                <a:solidFill>
                  <a:srgbClr val="C00000"/>
                </a:solidFill>
              </a:rPr>
              <a:t>Nov 04 – Dez 02</a:t>
            </a:r>
          </a:p>
          <a:p>
            <a:pPr lvl="1"/>
            <a:r>
              <a:rPr lang="en-US" dirty="0"/>
              <a:t>Binding registration in Moses/MTS</a:t>
            </a:r>
          </a:p>
          <a:p>
            <a:pPr lvl="1"/>
            <a:r>
              <a:rPr lang="en-US" dirty="0"/>
              <a:t>Including selection of seminar presentation date</a:t>
            </a:r>
            <a:br>
              <a:rPr lang="en-US" dirty="0"/>
            </a:br>
            <a:r>
              <a:rPr lang="en-US" dirty="0"/>
              <a:t>(first-come-first-serve)</a:t>
            </a:r>
          </a:p>
          <a:p>
            <a:r>
              <a:rPr lang="en-US" dirty="0"/>
              <a:t>Portfolio exam de-registration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Until 3 days before the first graded exam part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Jan 10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Feb 14</a:t>
            </a:r>
          </a:p>
          <a:p>
            <a:pPr lvl="2"/>
            <a:r>
              <a:rPr lang="en-US" dirty="0"/>
              <a:t>De-register yourself in Moses/MTS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With sufficient reason: Until the day of the exam</a:t>
            </a:r>
          </a:p>
          <a:p>
            <a:pPr lvl="2"/>
            <a:r>
              <a:rPr lang="en-US" dirty="0"/>
              <a:t>In case of sickness etc.</a:t>
            </a:r>
          </a:p>
          <a:p>
            <a:pPr lvl="2"/>
            <a:r>
              <a:rPr lang="en-US" dirty="0"/>
              <a:t>Modules “LDE”/”Seminar LDE”: until </a:t>
            </a:r>
            <a:r>
              <a:rPr lang="en-US" b="1" dirty="0"/>
              <a:t>Jan 12</a:t>
            </a:r>
          </a:p>
          <a:p>
            <a:pPr lvl="2"/>
            <a:r>
              <a:rPr lang="en-US" dirty="0"/>
              <a:t>Module “Project LDE”: until </a:t>
            </a:r>
            <a:r>
              <a:rPr lang="en-US" b="1" dirty="0"/>
              <a:t>Feb 16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A5508-2A25-2CB7-94AF-01EF9F88E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Portfolio Exam Registration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773C32-4820-B02B-CB34-3C88398CA4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Missing deadlines/exam </a:t>
            </a:r>
            <a:r>
              <a:rPr lang="en-US" b="1" dirty="0"/>
              <a:t>without de-registration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Zero points in the respective exam part (!)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us early in case of problems</a:t>
            </a:r>
          </a:p>
          <a:p>
            <a:endParaRPr lang="en-US" dirty="0"/>
          </a:p>
          <a:p>
            <a:r>
              <a:rPr lang="en-US" dirty="0"/>
              <a:t>If you don’t want to take LDE anymore</a:t>
            </a:r>
          </a:p>
          <a:p>
            <a:pPr lvl="1"/>
            <a:r>
              <a:rPr lang="en-US" dirty="0"/>
              <a:t>Let me know asap to give students in the queue</a:t>
            </a:r>
            <a:br>
              <a:rPr lang="en-US" dirty="0"/>
            </a:br>
            <a:r>
              <a:rPr lang="en-US" dirty="0"/>
              <a:t>a chance to fill in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Structure of Scientific Papers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C3C3A8-FEF8-3915-6336-2A780E9A81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8A58EA-ABF6-3F90-0B0D-3DC2B79C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845869"/>
            <a:ext cx="1032724" cy="774543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7A0135-7CBE-30AD-16A2-1FB5BD19531E}"/>
              </a:ext>
            </a:extLst>
          </p:cNvPr>
          <p:cNvSpPr txBox="1"/>
          <p:nvPr/>
        </p:nvSpPr>
        <p:spPr>
          <a:xfrm>
            <a:off x="1588591" y="4817642"/>
            <a:ext cx="4677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b="1" dirty="0">
                <a:solidFill>
                  <a:srgbClr val="000000"/>
                </a:solidFill>
              </a:rPr>
              <a:t>Credit:</a:t>
            </a:r>
            <a:r>
              <a:rPr lang="en-US" sz="1600" dirty="0">
                <a:solidFill>
                  <a:srgbClr val="000000"/>
                </a:solidFill>
              </a:rPr>
              <a:t> Based on “Introduction to Scientific Writing”/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”01 Structure of Scientific Papers” by Matthias Boehm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(TU Graz, winter 2021/22)]</a:t>
            </a:r>
          </a:p>
        </p:txBody>
      </p:sp>
    </p:spTree>
    <p:extLst>
      <p:ext uri="{BB962C8B-B14F-4D97-AF65-F5344CB8AC3E}">
        <p14:creationId xmlns:p14="http://schemas.microsoft.com/office/powerpoint/2010/main" val="398536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734155-FA99-235E-7DD7-A3AB11C326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4"/>
            <a:ext cx="5545201" cy="944616"/>
          </a:xfrm>
        </p:spPr>
        <p:txBody>
          <a:bodyPr/>
          <a:lstStyle/>
          <a:p>
            <a:r>
              <a:rPr lang="en-US" dirty="0"/>
              <a:t>Classification of Scientific/Technical Documents</a:t>
            </a:r>
          </a:p>
          <a:p>
            <a:pPr lvl="1"/>
            <a:r>
              <a:rPr lang="en-US" dirty="0"/>
              <a:t>Formal vs informal writing, cumulative?, single vs multi-author, archival vs non-archival publications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538F17-7BE9-511B-1972-5A3CA11DA1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Types of Scientific Writing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74E8F0-97EF-1E68-2D1A-6CC35A5B98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4945" y="1262741"/>
            <a:ext cx="5545201" cy="944616"/>
          </a:xfrm>
        </p:spPr>
        <p:txBody>
          <a:bodyPr/>
          <a:lstStyle/>
          <a:p>
            <a:r>
              <a:rPr lang="en-US" dirty="0"/>
              <a:t>Scientific Writing Skills are </a:t>
            </a:r>
            <a:r>
              <a:rPr lang="en-US" dirty="0">
                <a:solidFill>
                  <a:srgbClr val="C00000"/>
                </a:solidFill>
              </a:rPr>
              <a:t>crucial</a:t>
            </a:r>
          </a:p>
          <a:p>
            <a:pPr lvl="1"/>
            <a:r>
              <a:rPr lang="en-US" dirty="0"/>
              <a:t>Different types of docs share many similarities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9ACA242-D60D-31B4-A2A0-8AE40BFBAE3D}"/>
              </a:ext>
            </a:extLst>
          </p:cNvPr>
          <p:cNvSpPr/>
          <p:nvPr/>
        </p:nvSpPr>
        <p:spPr>
          <a:xfrm>
            <a:off x="2408512" y="299389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Monographs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AD6F0F3-22F6-46EC-1002-4B4260EA9479}"/>
              </a:ext>
            </a:extLst>
          </p:cNvPr>
          <p:cNvSpPr/>
          <p:nvPr/>
        </p:nvSpPr>
        <p:spPr>
          <a:xfrm>
            <a:off x="8054430" y="299389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9FA17B3-2A64-B703-1FE0-089E1778B685}"/>
              </a:ext>
            </a:extLst>
          </p:cNvPr>
          <p:cNvSpPr/>
          <p:nvPr/>
        </p:nvSpPr>
        <p:spPr>
          <a:xfrm>
            <a:off x="5170343" y="2993890"/>
            <a:ext cx="1801489" cy="361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Scientific Papers</a:t>
            </a:r>
          </a:p>
        </p:txBody>
      </p:sp>
      <p:cxnSp>
        <p:nvCxnSpPr>
          <p:cNvPr id="9" name="Straight Arrow Connector 10">
            <a:extLst>
              <a:ext uri="{FF2B5EF4-FFF2-40B4-BE49-F238E27FC236}">
                <a16:creationId xmlns:a16="http://schemas.microsoft.com/office/drawing/2014/main" id="{C2EAD625-6BFA-3112-E4E8-866FB1F11875}"/>
              </a:ext>
            </a:extLst>
          </p:cNvPr>
          <p:cNvCxnSpPr>
            <a:stCxn id="12" idx="2"/>
            <a:endCxn id="8" idx="0"/>
          </p:cNvCxnSpPr>
          <p:nvPr/>
        </p:nvCxnSpPr>
        <p:spPr>
          <a:xfrm>
            <a:off x="6071088" y="2642197"/>
            <a:ext cx="0" cy="351693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F75FBF1B-BE68-55B4-217A-D5A409DED3B2}"/>
              </a:ext>
            </a:extLst>
          </p:cNvPr>
          <p:cNvCxnSpPr>
            <a:stCxn id="12" idx="1"/>
            <a:endCxn id="6" idx="0"/>
          </p:cNvCxnSpPr>
          <p:nvPr/>
        </p:nvCxnSpPr>
        <p:spPr>
          <a:xfrm flipH="1">
            <a:off x="3309257" y="2536690"/>
            <a:ext cx="2596033" cy="4572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6">
            <a:extLst>
              <a:ext uri="{FF2B5EF4-FFF2-40B4-BE49-F238E27FC236}">
                <a16:creationId xmlns:a16="http://schemas.microsoft.com/office/drawing/2014/main" id="{32652B9D-79A4-4CD5-09C8-17FC36E20C8D}"/>
              </a:ext>
            </a:extLst>
          </p:cNvPr>
          <p:cNvCxnSpPr>
            <a:stCxn id="12" idx="3"/>
            <a:endCxn id="7" idx="0"/>
          </p:cNvCxnSpPr>
          <p:nvPr/>
        </p:nvCxnSpPr>
        <p:spPr>
          <a:xfrm>
            <a:off x="6236885" y="2536690"/>
            <a:ext cx="2718290" cy="4572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0">
            <a:extLst>
              <a:ext uri="{FF2B5EF4-FFF2-40B4-BE49-F238E27FC236}">
                <a16:creationId xmlns:a16="http://schemas.microsoft.com/office/drawing/2014/main" id="{DF99310B-EF3F-E78C-720B-0307522C7E47}"/>
              </a:ext>
            </a:extLst>
          </p:cNvPr>
          <p:cNvSpPr/>
          <p:nvPr/>
        </p:nvSpPr>
        <p:spPr>
          <a:xfrm>
            <a:off x="5905290" y="2431182"/>
            <a:ext cx="331595" cy="211015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/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15AD38AE-87C1-2CA1-C319-CB16200B7864}"/>
              </a:ext>
            </a:extLst>
          </p:cNvPr>
          <p:cNvSpPr/>
          <p:nvPr/>
        </p:nvSpPr>
        <p:spPr>
          <a:xfrm>
            <a:off x="2623989" y="349226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BS Thesis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9BB6DA6C-489F-1502-4806-1D11CA80F09B}"/>
              </a:ext>
            </a:extLst>
          </p:cNvPr>
          <p:cNvSpPr/>
          <p:nvPr/>
        </p:nvSpPr>
        <p:spPr>
          <a:xfrm>
            <a:off x="2623989" y="3905922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MS Thesis</a:t>
            </a: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50BB2872-0EAB-2085-05E8-CFD8349AA228}"/>
              </a:ext>
            </a:extLst>
          </p:cNvPr>
          <p:cNvSpPr/>
          <p:nvPr/>
        </p:nvSpPr>
        <p:spPr>
          <a:xfrm>
            <a:off x="2623989" y="4319578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PhD Thesis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2EB1191E-CF44-2E37-E2A5-D5260CCB23E8}"/>
              </a:ext>
            </a:extLst>
          </p:cNvPr>
          <p:cNvSpPr/>
          <p:nvPr/>
        </p:nvSpPr>
        <p:spPr>
          <a:xfrm>
            <a:off x="2623989" y="473323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Habilitation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DCA20FD9-6798-29D2-50F9-106AE5C2A34A}"/>
              </a:ext>
            </a:extLst>
          </p:cNvPr>
          <p:cNvSpPr/>
          <p:nvPr/>
        </p:nvSpPr>
        <p:spPr>
          <a:xfrm>
            <a:off x="4586415" y="369501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Preprint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E1998FD5-7AEB-18FE-FFA3-EA28C76A9F69}"/>
              </a:ext>
            </a:extLst>
          </p:cNvPr>
          <p:cNvSpPr/>
          <p:nvPr/>
        </p:nvSpPr>
        <p:spPr>
          <a:xfrm>
            <a:off x="4586415" y="4104587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A9F7B9D9-5A42-6219-028F-6466AFAC7453}"/>
              </a:ext>
            </a:extLst>
          </p:cNvPr>
          <p:cNvSpPr/>
          <p:nvPr/>
        </p:nvSpPr>
        <p:spPr>
          <a:xfrm>
            <a:off x="4579713" y="452232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3263E39C-3CEC-144A-DAB7-A8B6912D668D}"/>
              </a:ext>
            </a:extLst>
          </p:cNvPr>
          <p:cNvSpPr/>
          <p:nvPr/>
        </p:nvSpPr>
        <p:spPr>
          <a:xfrm>
            <a:off x="8133947" y="3492266"/>
            <a:ext cx="1642455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Grant Proposal</a:t>
            </a: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E76AE038-A1FD-E56F-C97D-C957F2710098}"/>
              </a:ext>
            </a:extLst>
          </p:cNvPr>
          <p:cNvSpPr/>
          <p:nvPr/>
        </p:nvSpPr>
        <p:spPr>
          <a:xfrm>
            <a:off x="8276473" y="3901839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 doc</a:t>
            </a: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FF2783DE-BB4F-7F62-85E6-B6BBFB24884B}"/>
              </a:ext>
            </a:extLst>
          </p:cNvPr>
          <p:cNvSpPr/>
          <p:nvPr/>
        </p:nvSpPr>
        <p:spPr>
          <a:xfrm>
            <a:off x="8276472" y="4313551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White Paper</a:t>
            </a:r>
          </a:p>
        </p:txBody>
      </p:sp>
      <p:sp>
        <p:nvSpPr>
          <p:cNvPr id="23" name="Rectangle 35">
            <a:extLst>
              <a:ext uri="{FF2B5EF4-FFF2-40B4-BE49-F238E27FC236}">
                <a16:creationId xmlns:a16="http://schemas.microsoft.com/office/drawing/2014/main" id="{45FAD4BF-FC8B-0950-A4C3-F29FFCFEB9E5}"/>
              </a:ext>
            </a:extLst>
          </p:cNvPr>
          <p:cNvSpPr/>
          <p:nvPr/>
        </p:nvSpPr>
        <p:spPr>
          <a:xfrm>
            <a:off x="4583058" y="4940065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 Report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D992FA9C-79E9-937C-6D1F-08E8C08DEE9D}"/>
              </a:ext>
            </a:extLst>
          </p:cNvPr>
          <p:cNvSpPr/>
          <p:nvPr/>
        </p:nvSpPr>
        <p:spPr>
          <a:xfrm>
            <a:off x="8273564" y="473323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Blog</a:t>
            </a: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4C5BFAF4-DE34-4DF4-0D52-856BD405E83C}"/>
              </a:ext>
            </a:extLst>
          </p:cNvPr>
          <p:cNvSpPr/>
          <p:nvPr/>
        </p:nvSpPr>
        <p:spPr>
          <a:xfrm>
            <a:off x="8276472" y="5132821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Website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AFC2C145-2FD2-5A61-A107-EF4EBB2DC84C}"/>
              </a:ext>
            </a:extLst>
          </p:cNvPr>
          <p:cNvSpPr/>
          <p:nvPr/>
        </p:nvSpPr>
        <p:spPr>
          <a:xfrm>
            <a:off x="6193597" y="369501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68BA7091-CD89-8756-FABA-1F3BAF71C4BB}"/>
              </a:ext>
            </a:extLst>
          </p:cNvPr>
          <p:cNvSpPr/>
          <p:nvPr/>
        </p:nvSpPr>
        <p:spPr>
          <a:xfrm>
            <a:off x="6193597" y="4104587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0EC8606D-6524-DA2D-A7A1-3A9E2D6B9BD9}"/>
              </a:ext>
            </a:extLst>
          </p:cNvPr>
          <p:cNvSpPr/>
          <p:nvPr/>
        </p:nvSpPr>
        <p:spPr>
          <a:xfrm>
            <a:off x="6186895" y="4522326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Survey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4FBCE1-14A7-4E4A-24A5-E143B24F576B}"/>
              </a:ext>
            </a:extLst>
          </p:cNvPr>
          <p:cNvSpPr/>
          <p:nvPr/>
        </p:nvSpPr>
        <p:spPr>
          <a:xfrm>
            <a:off x="6190240" y="4940065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E&amp;A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787A927-80F0-F6D2-0784-7295B6B982D6}"/>
              </a:ext>
            </a:extLst>
          </p:cNvPr>
          <p:cNvSpPr txBox="1"/>
          <p:nvPr/>
        </p:nvSpPr>
        <p:spPr>
          <a:xfrm>
            <a:off x="4505354" y="3368770"/>
            <a:ext cx="1506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by pub. channel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D58BADB-DCB2-0210-C4CA-05BAF5F018D5}"/>
              </a:ext>
            </a:extLst>
          </p:cNvPr>
          <p:cNvSpPr txBox="1"/>
          <p:nvPr/>
        </p:nvSpPr>
        <p:spPr>
          <a:xfrm>
            <a:off x="6295440" y="3368770"/>
            <a:ext cx="1153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by contents</a:t>
            </a: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453F55A4-FB9E-C696-E52C-904264CFE4D7}"/>
              </a:ext>
            </a:extLst>
          </p:cNvPr>
          <p:cNvSpPr/>
          <p:nvPr/>
        </p:nvSpPr>
        <p:spPr>
          <a:xfrm>
            <a:off x="6190240" y="5357804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10A199AF-5510-866E-67CD-07F04356B271}"/>
              </a:ext>
            </a:extLst>
          </p:cNvPr>
          <p:cNvSpPr/>
          <p:nvPr/>
        </p:nvSpPr>
        <p:spPr>
          <a:xfrm>
            <a:off x="6190240" y="5775543"/>
            <a:ext cx="1357401" cy="341644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4758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A8CB2E-6353-BF9B-5A05-87674320E9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075143" cy="4506685"/>
          </a:xfrm>
        </p:spPr>
        <p:txBody>
          <a:bodyPr/>
          <a:lstStyle/>
          <a:p>
            <a:r>
              <a:rPr lang="en-US" dirty="0"/>
              <a:t>Know your Audience</a:t>
            </a:r>
          </a:p>
          <a:p>
            <a:pPr lvl="1"/>
            <a:endParaRPr lang="en-US" dirty="0"/>
          </a:p>
          <a:p>
            <a:r>
              <a:rPr lang="en-US" dirty="0"/>
              <a:t>Get your Workflow in Order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Writing:</a:t>
            </a:r>
            <a:r>
              <a:rPr lang="en-US" dirty="0"/>
              <a:t> </a:t>
            </a:r>
            <a:r>
              <a:rPr lang="en-US" b="1" dirty="0"/>
              <a:t>LaTeX</a:t>
            </a:r>
            <a:r>
              <a:rPr lang="en-US" dirty="0"/>
              <a:t> (e.g., Overleaf, </a:t>
            </a:r>
            <a:r>
              <a:rPr lang="en-US" dirty="0" err="1"/>
              <a:t>TeXnicCenter</a:t>
            </a:r>
            <a:r>
              <a:rPr lang="en-US" dirty="0"/>
              <a:t>), </a:t>
            </a:r>
            <a:r>
              <a:rPr lang="en-US" b="1" dirty="0"/>
              <a:t>versioning</a:t>
            </a:r>
            <a:r>
              <a:rPr lang="en-US" dirty="0"/>
              <a:t> (e.g., git), </a:t>
            </a:r>
            <a:r>
              <a:rPr lang="en-US" b="1" dirty="0"/>
              <a:t>templates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Plotting: </a:t>
            </a:r>
            <a:r>
              <a:rPr lang="en-US" b="1" dirty="0"/>
              <a:t>R</a:t>
            </a:r>
            <a:r>
              <a:rPr lang="en-US" dirty="0"/>
              <a:t> (e.g., plot, </a:t>
            </a:r>
            <a:r>
              <a:rPr lang="en-US" dirty="0" err="1"/>
              <a:t>ggplot</a:t>
            </a:r>
            <a:r>
              <a:rPr lang="en-US" dirty="0"/>
              <a:t>), </a:t>
            </a:r>
            <a:r>
              <a:rPr lang="en-US" b="1" dirty="0"/>
              <a:t>Python</a:t>
            </a:r>
            <a:r>
              <a:rPr lang="en-US" dirty="0"/>
              <a:t> (e.g., matplotlib, seaborn), </a:t>
            </a:r>
            <a:r>
              <a:rPr lang="en-US" b="1" dirty="0" err="1"/>
              <a:t>Gnuplot</a:t>
            </a:r>
            <a:r>
              <a:rPr lang="en-US" dirty="0"/>
              <a:t>, </a:t>
            </a:r>
            <a:r>
              <a:rPr lang="en-US" b="1" dirty="0"/>
              <a:t>LaTeX</a:t>
            </a:r>
            <a:r>
              <a:rPr lang="en-US" dirty="0"/>
              <a:t> (e.g., </a:t>
            </a:r>
            <a:r>
              <a:rPr lang="en-US" dirty="0" err="1"/>
              <a:t>pgfplots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Figures: </a:t>
            </a:r>
            <a:r>
              <a:rPr lang="en-US" dirty="0"/>
              <a:t>e.g., MS Visio/</a:t>
            </a:r>
            <a:r>
              <a:rPr lang="en-US" b="1" dirty="0"/>
              <a:t>MS </a:t>
            </a:r>
            <a:r>
              <a:rPr lang="en-US" b="1" dirty="0" err="1"/>
              <a:t>Powerpoint</a:t>
            </a:r>
            <a:r>
              <a:rPr lang="en-US" dirty="0"/>
              <a:t>, </a:t>
            </a:r>
            <a:r>
              <a:rPr lang="en-US" b="1" dirty="0"/>
              <a:t>Inkscape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pdf, eps, </a:t>
            </a:r>
            <a:r>
              <a:rPr lang="en-US" dirty="0" err="1"/>
              <a:t>svg</a:t>
            </a:r>
            <a:r>
              <a:rPr lang="en-US" dirty="0"/>
              <a:t> (vector graphics)</a:t>
            </a:r>
          </a:p>
          <a:p>
            <a:pPr lvl="1"/>
            <a:endParaRPr lang="en-US" dirty="0"/>
          </a:p>
          <a:p>
            <a:r>
              <a:rPr lang="en-US" dirty="0"/>
              <a:t>Mindset: Quality over Quantity</a:t>
            </a:r>
          </a:p>
          <a:p>
            <a:pPr lvl="1"/>
            <a:r>
              <a:rPr lang="en-US" dirty="0"/>
              <a:t>Aim for top-tier conferences/journals (act as filter)</a:t>
            </a:r>
          </a:p>
          <a:p>
            <a:pPr lvl="1"/>
            <a:r>
              <a:rPr lang="en-US" dirty="0"/>
              <a:t>Make the paper useful for others (ideas, evidence, code)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84EB67-F43E-ED31-2474-F42B4592BA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2A1C4B-90D2-8F92-7DA2-B3703AE51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40"/>
          <a:stretch/>
        </p:blipFill>
        <p:spPr>
          <a:xfrm>
            <a:off x="7576004" y="3507052"/>
            <a:ext cx="2583542" cy="20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99C4123-C9D0-A48A-E68C-DC426C3EB5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Research – Writing Cycle</a:t>
            </a:r>
          </a:p>
          <a:p>
            <a:pPr lvl="1"/>
            <a:r>
              <a:rPr lang="en-US" dirty="0"/>
              <a:t>Read lots of papers </a:t>
            </a:r>
          </a:p>
          <a:p>
            <a:pPr lvl="1"/>
            <a:r>
              <a:rPr lang="en-US" b="1" strike="sngStrike" dirty="0">
                <a:solidFill>
                  <a:srgbClr val="7889FB"/>
                </a:solidFill>
              </a:rPr>
              <a:t>Idea</a:t>
            </a:r>
            <a:r>
              <a:rPr lang="en-US" strike="sngStrike" dirty="0"/>
              <a:t> </a:t>
            </a:r>
            <a:r>
              <a:rPr lang="en-US" strike="sngStrike" dirty="0">
                <a:sym typeface="Wingdings" panose="05000000000000000000" pitchFamily="2" charset="2"/>
              </a:rPr>
              <a:t> </a:t>
            </a:r>
            <a:r>
              <a:rPr lang="en-US" strike="sngStrike" dirty="0"/>
              <a:t>Research </a:t>
            </a:r>
            <a:r>
              <a:rPr lang="en-US" strike="sngStrike" dirty="0">
                <a:sym typeface="Wingdings" panose="05000000000000000000" pitchFamily="2" charset="2"/>
              </a:rPr>
              <a:t> Writing  Document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Idea</a:t>
            </a:r>
            <a:r>
              <a:rPr lang="en-US" dirty="0">
                <a:sym typeface="Wingdings" panose="05000000000000000000" pitchFamily="2" charset="2"/>
              </a:rPr>
              <a:t>  Writing/Research  Document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refinement of drafts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Paper Submission Cycle</a:t>
            </a:r>
          </a:p>
          <a:p>
            <a:pPr lvl="1"/>
            <a:r>
              <a:rPr lang="en-US" dirty="0"/>
              <a:t>Blind vs double-blind submission</a:t>
            </a:r>
          </a:p>
          <a:p>
            <a:pPr lvl="1"/>
            <a:r>
              <a:rPr lang="en-US" dirty="0"/>
              <a:t>Revisions and Camera-ready</a:t>
            </a:r>
          </a:p>
          <a:p>
            <a:pPr lvl="1"/>
            <a:r>
              <a:rPr lang="en-US" b="1" dirty="0"/>
              <a:t>Similar: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bachelor</a:t>
            </a:r>
            <a:r>
              <a:rPr lang="en-US" dirty="0"/>
              <a:t>/</a:t>
            </a:r>
            <a:r>
              <a:rPr lang="en-US" b="1" dirty="0">
                <a:solidFill>
                  <a:srgbClr val="C40D1E"/>
                </a:solidFill>
              </a:rPr>
              <a:t>master</a:t>
            </a:r>
            <a:r>
              <a:rPr lang="en-US" dirty="0"/>
              <a:t> thesis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drafts to advisor / final version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4FFA1B-DA0E-F91F-1365-C52076BD09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Paper Writing and Publication Process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D39ECB-A673-22AA-A552-788C27048F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4201" y="1262740"/>
            <a:ext cx="5995946" cy="220019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Example: SIGMOD 2024: Paper Submission Round 2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April 15,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Paper submission 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May 26 - 28,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Author feedback phase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June 20,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Notification of accept/reject/review again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July 20,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Revised paper submission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August 23,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Final notification of accept/reject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tba, 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Camera ready due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C74AB42-686B-63BF-FE10-3979FA7E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585" y="4160305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E77B5FCB-0F78-0950-2349-3E6AB54F10BE}"/>
              </a:ext>
            </a:extLst>
          </p:cNvPr>
          <p:cNvSpPr txBox="1"/>
          <p:nvPr/>
        </p:nvSpPr>
        <p:spPr>
          <a:xfrm>
            <a:off x="9045189" y="4065293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944702E-BB9C-76F3-991C-13D536FC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26" y="4160305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AD9610E-B76B-644C-5AD8-1F1BF6C113E1}"/>
              </a:ext>
            </a:extLst>
          </p:cNvPr>
          <p:cNvSpPr txBox="1"/>
          <p:nvPr/>
        </p:nvSpPr>
        <p:spPr>
          <a:xfrm>
            <a:off x="5383794" y="4065293"/>
            <a:ext cx="26065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[Eamonn Keogh: How to do good research, get it published in SIGKDD and get it cited!,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54F2686-CAC3-7688-4625-DE9005DF22E9}"/>
              </a:ext>
            </a:extLst>
          </p:cNvPr>
          <p:cNvSpPr txBox="1"/>
          <p:nvPr/>
        </p:nvSpPr>
        <p:spPr>
          <a:xfrm>
            <a:off x="9406476" y="3695961"/>
            <a:ext cx="25340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[Recommended Reading]</a:t>
            </a:r>
          </a:p>
        </p:txBody>
      </p:sp>
    </p:spTree>
    <p:extLst>
      <p:ext uri="{BB962C8B-B14F-4D97-AF65-F5344CB8AC3E}">
        <p14:creationId xmlns:p14="http://schemas.microsoft.com/office/powerpoint/2010/main" val="2303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54B9CCC-3AEF-E2FB-D77F-CAEEBBDB98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4274" y="1268963"/>
            <a:ext cx="7901667" cy="4506685"/>
          </a:xfrm>
        </p:spPr>
        <p:txBody>
          <a:bodyPr/>
          <a:lstStyle/>
          <a:p>
            <a:r>
              <a:rPr lang="en-US" dirty="0"/>
              <a:t>Example paper used in the following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Ahmed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Matthias Boehm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Peter J. Haas, Frederick R. Reiss, Berthold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Compressed Linear Algebra </a:t>
            </a:r>
            <a:r>
              <a:rPr lang="en-US" sz="16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Large-Scale Machine Learning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D29DDA-15FE-A72D-7FD1-3F010AB324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C0780E-DBEA-BD6D-F7AD-FD64970D4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9" y="1307063"/>
            <a:ext cx="3068052" cy="395630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Right Arrow 7">
            <a:extLst>
              <a:ext uri="{FF2B5EF4-FFF2-40B4-BE49-F238E27FC236}">
                <a16:creationId xmlns:a16="http://schemas.microsoft.com/office/drawing/2014/main" id="{3E3A9A72-DAFF-729A-B4B9-F032FA99E35C}"/>
              </a:ext>
            </a:extLst>
          </p:cNvPr>
          <p:cNvSpPr/>
          <p:nvPr/>
        </p:nvSpPr>
        <p:spPr>
          <a:xfrm rot="5400000">
            <a:off x="4567463" y="24579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C77EE51-AA70-9BA1-79B1-4024C92091C4}"/>
              </a:ext>
            </a:extLst>
          </p:cNvPr>
          <p:cNvSpPr txBox="1"/>
          <p:nvPr/>
        </p:nvSpPr>
        <p:spPr>
          <a:xfrm>
            <a:off x="5149191" y="3039019"/>
            <a:ext cx="6828818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Scaling Machine Learning via Compressed Linear Algebra.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Record 2017 46(1)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Journal 2018 27(5)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Boehm, Peter J. Haas, Frederick R. Reiss,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Compressed Linear Algebra for Large-Scale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ACM 2019 62(5)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EA6E12F-6779-97FB-E3B9-628D28086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92" y="2936513"/>
            <a:ext cx="497559" cy="64008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5BB1A3E-0BB2-200C-F6CF-692611CA5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32" y="3640674"/>
            <a:ext cx="455634" cy="64008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696C4A6-A0A1-48C9-76EE-88EE872E4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843" y="4287263"/>
            <a:ext cx="49655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2B588D0-067E-7940-14D4-19AE2351C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Problem-Oriented Research</a:t>
            </a:r>
          </a:p>
          <a:p>
            <a:pPr lvl="1"/>
            <a:r>
              <a:rPr lang="en-US" dirty="0"/>
              <a:t>Focus on problem/observation first, not your solution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Discuss early ideas</a:t>
            </a:r>
            <a:r>
              <a:rPr lang="en-US" dirty="0"/>
              <a:t> with collaborators and friends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Develop your taste for good research topics </a:t>
            </a:r>
          </a:p>
          <a:p>
            <a:pPr lvl="1"/>
            <a:r>
              <a:rPr lang="en-US" dirty="0"/>
              <a:t>Topic selection needs time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pipeline model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Ex. Compressed Linear Algebra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Iterative ML algorithms + memory-bandwidth-bound operations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crucial to fit data in memory  automatic lossless compression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Sub-problems:</a:t>
            </a:r>
            <a:r>
              <a:rPr lang="en-US" dirty="0"/>
              <a:t> #rows&gt;&gt;#cols, column correlation, column characteristics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column-wise compression w/ heterogeneous encoding formats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B860B8-F094-6721-9EC4-66B08169C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Ideas and Topic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704C23-052A-96F9-F444-A71DC0FFEFB2}"/>
              </a:ext>
            </a:extLst>
          </p:cNvPr>
          <p:cNvGrpSpPr/>
          <p:nvPr/>
        </p:nvGrpSpPr>
        <p:grpSpPr>
          <a:xfrm>
            <a:off x="6743374" y="1334886"/>
            <a:ext cx="2317404" cy="1816557"/>
            <a:chOff x="6664471" y="1334886"/>
            <a:chExt cx="2317404" cy="181655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93EE8CB-2656-6F95-A5A2-E7E66493BF95}"/>
                </a:ext>
              </a:extLst>
            </p:cNvPr>
            <p:cNvCxnSpPr/>
            <p:nvPr/>
          </p:nvCxnSpPr>
          <p:spPr>
            <a:xfrm>
              <a:off x="7140103" y="2694559"/>
              <a:ext cx="173894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7">
              <a:extLst>
                <a:ext uri="{FF2B5EF4-FFF2-40B4-BE49-F238E27FC236}">
                  <a16:creationId xmlns:a16="http://schemas.microsoft.com/office/drawing/2014/main" id="{DBA907FD-C78F-409C-D9ED-543B60E6C05A}"/>
                </a:ext>
              </a:extLst>
            </p:cNvPr>
            <p:cNvCxnSpPr/>
            <p:nvPr/>
          </p:nvCxnSpPr>
          <p:spPr>
            <a:xfrm flipH="1" flipV="1">
              <a:off x="7140103" y="1663431"/>
              <a:ext cx="1" cy="103112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18C6CF2A-1830-8E67-BF0A-9A68137748A2}"/>
                </a:ext>
              </a:extLst>
            </p:cNvPr>
            <p:cNvSpPr txBox="1"/>
            <p:nvPr/>
          </p:nvSpPr>
          <p:spPr>
            <a:xfrm>
              <a:off x="7402750" y="2782111"/>
              <a:ext cx="122568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5ECB5AE3-293C-E373-0F69-8715B8734CBE}"/>
                </a:ext>
              </a:extLst>
            </p:cNvPr>
            <p:cNvSpPr txBox="1"/>
            <p:nvPr/>
          </p:nvSpPr>
          <p:spPr>
            <a:xfrm>
              <a:off x="6664471" y="1334886"/>
              <a:ext cx="95126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Progress</a:t>
              </a: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A0C218E4-33D6-CB0A-27E2-0CBCAB9E64C2}"/>
                </a:ext>
              </a:extLst>
            </p:cNvPr>
            <p:cNvSpPr/>
            <p:nvPr/>
          </p:nvSpPr>
          <p:spPr>
            <a:xfrm>
              <a:off x="7140103" y="1945533"/>
              <a:ext cx="593387" cy="747307"/>
            </a:xfrm>
            <a:custGeom>
              <a:avLst/>
              <a:gdLst>
                <a:gd name="connsiteX0" fmla="*/ 0 w 593387"/>
                <a:gd name="connsiteY0" fmla="*/ 739302 h 747307"/>
                <a:gd name="connsiteX1" fmla="*/ 428017 w 593387"/>
                <a:gd name="connsiteY1" fmla="*/ 642025 h 747307"/>
                <a:gd name="connsiteX2" fmla="*/ 593387 w 593387"/>
                <a:gd name="connsiteY2" fmla="*/ 0 h 74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387" h="747307">
                  <a:moveTo>
                    <a:pt x="0" y="739302"/>
                  </a:moveTo>
                  <a:cubicBezTo>
                    <a:pt x="164559" y="752272"/>
                    <a:pt x="329119" y="765242"/>
                    <a:pt x="428017" y="642025"/>
                  </a:cubicBezTo>
                  <a:cubicBezTo>
                    <a:pt x="526915" y="518808"/>
                    <a:pt x="492868" y="128081"/>
                    <a:pt x="593387" y="0"/>
                  </a:cubicBezTo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F2AC7319-7D09-4053-3BB8-697D2107AF69}"/>
                </a:ext>
              </a:extLst>
            </p:cNvPr>
            <p:cNvSpPr/>
            <p:nvPr/>
          </p:nvSpPr>
          <p:spPr>
            <a:xfrm>
              <a:off x="7140103" y="1750979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DD734C41-7EC6-D013-0CF5-BD64DE9446EF}"/>
                </a:ext>
              </a:extLst>
            </p:cNvPr>
            <p:cNvSpPr/>
            <p:nvPr/>
          </p:nvSpPr>
          <p:spPr>
            <a:xfrm>
              <a:off x="7467602" y="1757464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9759B29-405B-667B-3C1A-A9CD5E818FDB}"/>
                </a:ext>
              </a:extLst>
            </p:cNvPr>
            <p:cNvSpPr/>
            <p:nvPr/>
          </p:nvSpPr>
          <p:spPr>
            <a:xfrm>
              <a:off x="7834011" y="1763948"/>
              <a:ext cx="1147864" cy="924128"/>
            </a:xfrm>
            <a:custGeom>
              <a:avLst/>
              <a:gdLst>
                <a:gd name="connsiteX0" fmla="*/ 0 w 1147864"/>
                <a:gd name="connsiteY0" fmla="*/ 924128 h 924128"/>
                <a:gd name="connsiteX1" fmla="*/ 447472 w 1147864"/>
                <a:gd name="connsiteY1" fmla="*/ 671209 h 924128"/>
                <a:gd name="connsiteX2" fmla="*/ 622570 w 1147864"/>
                <a:gd name="connsiteY2" fmla="*/ 145915 h 924128"/>
                <a:gd name="connsiteX3" fmla="*/ 1147864 w 1147864"/>
                <a:gd name="connsiteY3" fmla="*/ 0 h 924128"/>
                <a:gd name="connsiteX4" fmla="*/ 1147864 w 1147864"/>
                <a:gd name="connsiteY4" fmla="*/ 0 h 924128"/>
                <a:gd name="connsiteX5" fmla="*/ 1147864 w 1147864"/>
                <a:gd name="connsiteY5" fmla="*/ 0 h 92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864" h="924128">
                  <a:moveTo>
                    <a:pt x="0" y="924128"/>
                  </a:moveTo>
                  <a:cubicBezTo>
                    <a:pt x="171855" y="862519"/>
                    <a:pt x="343710" y="800911"/>
                    <a:pt x="447472" y="671209"/>
                  </a:cubicBezTo>
                  <a:cubicBezTo>
                    <a:pt x="551234" y="541507"/>
                    <a:pt x="505838" y="257783"/>
                    <a:pt x="622570" y="145915"/>
                  </a:cubicBezTo>
                  <a:cubicBezTo>
                    <a:pt x="739302" y="34047"/>
                    <a:pt x="1147864" y="0"/>
                    <a:pt x="1147864" y="0"/>
                  </a:cubicBezTo>
                  <a:lnTo>
                    <a:pt x="1147864" y="0"/>
                  </a:lnTo>
                  <a:lnTo>
                    <a:pt x="1147864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6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2A89AB-3436-D3F7-4DB1-4E0188ABF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07436-F138-76A6-08DE-82F0F0730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Hybrid Setting with Optional Attendance</a:t>
            </a:r>
          </a:p>
          <a:p>
            <a:pPr lvl="1"/>
            <a:r>
              <a:rPr lang="en-US" dirty="0"/>
              <a:t>In-person in MAR 0.015</a:t>
            </a:r>
          </a:p>
          <a:p>
            <a:pPr lvl="1"/>
            <a:r>
              <a:rPr lang="en-US" dirty="0"/>
              <a:t>Virtual via zoom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https://tu-berlin.zoom.us/j/67376691490?pwd=NmlvWTM5VUVWRjU0UGI2bXhBVkxzQT09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45256E3-983E-2CD5-0D17-0B2D5A37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484" y="1912143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6984AE-2876-E2E8-9E63-9716BA002E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r>
              <a:rPr lang="en-US" b="1" dirty="0"/>
              <a:t>Karl Popper: </a:t>
            </a:r>
            <a:r>
              <a:rPr lang="en-US" dirty="0"/>
              <a:t>falsifiability of scientific results</a:t>
            </a:r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</a:t>
            </a:r>
            <a:r>
              <a:rPr lang="en-US" dirty="0" err="1"/>
              <a:t>throwíng</a:t>
            </a:r>
            <a:r>
              <a:rPr lang="en-US" dirty="0"/>
              <a:t> away prototypes that don’t work</a:t>
            </a:r>
            <a:endParaRPr lang="en-US" sz="1200" dirty="0"/>
          </a:p>
          <a:p>
            <a:r>
              <a:rPr lang="en-US" dirty="0"/>
              <a:t>Ex. Compressed Linear Algebra</a:t>
            </a:r>
          </a:p>
          <a:p>
            <a:pPr lvl="1"/>
            <a:r>
              <a:rPr lang="en-US" dirty="0"/>
              <a:t>Data characteristics inspired overall design of encoding schemes</a:t>
            </a:r>
          </a:p>
          <a:p>
            <a:pPr lvl="1"/>
            <a:r>
              <a:rPr lang="en-US" dirty="0"/>
              <a:t>Initially slow compression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dedicated sampling schemes and estimators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Initially slow compressed operations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cache-conscious operations,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selected operations with better asymptotic behavior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F3A05C-68BD-842B-F1FA-D4062D06D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Prototypes and Experiments</a:t>
            </a:r>
          </a:p>
        </p:txBody>
      </p:sp>
    </p:spTree>
    <p:extLst>
      <p:ext uri="{BB962C8B-B14F-4D97-AF65-F5344CB8AC3E}">
        <p14:creationId xmlns:p14="http://schemas.microsoft.com/office/powerpoint/2010/main" val="31183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CC5044F-3766-577B-EA6C-18B073172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Title &amp; Authors</a:t>
            </a:r>
          </a:p>
          <a:p>
            <a:r>
              <a:rPr lang="en-US" dirty="0"/>
              <a:t>Sections and Subsections</a:t>
            </a:r>
          </a:p>
          <a:p>
            <a:pPr lvl="1"/>
            <a:r>
              <a:rPr lang="en-US" dirty="0"/>
              <a:t>Abstract          		</a:t>
            </a:r>
            <a:r>
              <a:rPr lang="en-US" dirty="0">
                <a:sym typeface="Wingdings" panose="05000000000000000000" pitchFamily="2" charset="2"/>
              </a:rPr>
              <a:t> short overview of problem and solution (part of meta data)</a:t>
            </a:r>
            <a:endParaRPr lang="en-US" dirty="0"/>
          </a:p>
          <a:p>
            <a:pPr lvl="1"/>
            <a:r>
              <a:rPr lang="en-US" dirty="0"/>
              <a:t>Introduction 		</a:t>
            </a:r>
            <a:r>
              <a:rPr lang="en-US" dirty="0">
                <a:sym typeface="Wingdings" panose="05000000000000000000" pitchFamily="2" charset="2"/>
              </a:rPr>
              <a:t> context, problem, contributions</a:t>
            </a:r>
            <a:endParaRPr lang="en-US" dirty="0"/>
          </a:p>
          <a:p>
            <a:pPr lvl="1"/>
            <a:r>
              <a:rPr lang="en-US" dirty="0"/>
              <a:t>Background / Preliminaries 	</a:t>
            </a:r>
            <a:r>
              <a:rPr lang="en-US" dirty="0">
                <a:sym typeface="Wingdings" panose="05000000000000000000" pitchFamily="2" charset="2"/>
              </a:rPr>
              <a:t> necessary background for understanding</a:t>
            </a:r>
            <a:endParaRPr lang="en-US" dirty="0"/>
          </a:p>
          <a:p>
            <a:pPr lvl="1"/>
            <a:r>
              <a:rPr lang="en-US" dirty="0"/>
              <a:t>Main Part 			</a:t>
            </a:r>
            <a:r>
              <a:rPr lang="en-US" dirty="0">
                <a:sym typeface="Wingdings" panose="05000000000000000000" pitchFamily="2" charset="2"/>
              </a:rPr>
              <a:t> your technical core contributions </a:t>
            </a:r>
            <a:endParaRPr lang="en-US" dirty="0"/>
          </a:p>
          <a:p>
            <a:pPr lvl="1"/>
            <a:r>
              <a:rPr lang="en-US" dirty="0"/>
              <a:t>Main Part 2</a:t>
            </a:r>
          </a:p>
          <a:p>
            <a:pPr lvl="1"/>
            <a:r>
              <a:rPr lang="en-US" dirty="0"/>
              <a:t>Experiments		</a:t>
            </a:r>
            <a:r>
              <a:rPr lang="en-US" dirty="0">
                <a:sym typeface="Wingdings" panose="05000000000000000000" pitchFamily="2" charset="2"/>
              </a:rPr>
              <a:t> setting, micro benchmarks, end-to-end benchmarks</a:t>
            </a:r>
            <a:endParaRPr lang="en-US" dirty="0"/>
          </a:p>
          <a:p>
            <a:pPr lvl="1"/>
            <a:r>
              <a:rPr lang="en-US" dirty="0"/>
              <a:t>Related Work		</a:t>
            </a:r>
            <a:r>
              <a:rPr lang="en-US" dirty="0">
                <a:sym typeface="Wingdings" panose="05000000000000000000" pitchFamily="2" charset="2"/>
              </a:rPr>
              <a:t> areas of related work, differences to your own work</a:t>
            </a:r>
            <a:endParaRPr lang="en-US" dirty="0"/>
          </a:p>
          <a:p>
            <a:pPr lvl="1"/>
            <a:r>
              <a:rPr lang="en-US" dirty="0"/>
              <a:t>Conclusions			</a:t>
            </a:r>
            <a:r>
              <a:rPr lang="en-US" dirty="0">
                <a:sym typeface="Wingdings" panose="05000000000000000000" pitchFamily="2" charset="2"/>
              </a:rPr>
              <a:t> summary, conclusions, and future work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Acknowledgments		 funding agencies, helpful people beyond co-authors</a:t>
            </a:r>
            <a:endParaRPr lang="en-US" dirty="0"/>
          </a:p>
          <a:p>
            <a:pPr lvl="1"/>
            <a:r>
              <a:rPr lang="en-US" dirty="0"/>
              <a:t>References			</a:t>
            </a:r>
            <a:r>
              <a:rPr lang="en-US" dirty="0">
                <a:sym typeface="Wingdings" panose="05000000000000000000" pitchFamily="2" charset="2"/>
              </a:rPr>
              <a:t> list of other works referenced throughout the paper</a:t>
            </a:r>
            <a:endParaRPr lang="en-US" dirty="0"/>
          </a:p>
          <a:p>
            <a:pPr lvl="1"/>
            <a:r>
              <a:rPr lang="en-US" dirty="0"/>
              <a:t>(Appendix)			</a:t>
            </a:r>
            <a:r>
              <a:rPr lang="en-US" dirty="0">
                <a:sym typeface="Wingdings" panose="05000000000000000000" pitchFamily="2" charset="2"/>
              </a:rPr>
              <a:t> any additional contents (e.g., proves of theorems, more results)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20CB23-179C-3307-A5FC-0BBD55F0E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Prototypical Structure of a Scientific Paper</a:t>
            </a:r>
          </a:p>
        </p:txBody>
      </p:sp>
    </p:spTree>
    <p:extLst>
      <p:ext uri="{BB962C8B-B14F-4D97-AF65-F5344CB8AC3E}">
        <p14:creationId xmlns:p14="http://schemas.microsoft.com/office/powerpoint/2010/main" val="3404660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0E3F5E-A32A-3F5A-0AB1-61545C0087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579576" cy="2972837"/>
          </a:xfrm>
        </p:spPr>
        <p:txBody>
          <a:bodyPr/>
          <a:lstStyle/>
          <a:p>
            <a:r>
              <a:rPr lang="en-US" dirty="0"/>
              <a:t>List of Authors</a:t>
            </a:r>
          </a:p>
          <a:p>
            <a:pPr lvl="1"/>
            <a:r>
              <a:rPr lang="en-US" dirty="0"/>
              <a:t>E.g., by contribution (main, …, advisor)</a:t>
            </a:r>
          </a:p>
          <a:p>
            <a:pPr lvl="1"/>
            <a:r>
              <a:rPr lang="en-US" dirty="0"/>
              <a:t>E.g., by last name</a:t>
            </a:r>
          </a:p>
          <a:p>
            <a:pPr lvl="1"/>
            <a:r>
              <a:rPr lang="en-US" dirty="0"/>
              <a:t>Affiliations, contact (corresponding author)</a:t>
            </a:r>
          </a:p>
          <a:p>
            <a:pPr lvl="1"/>
            <a:endParaRPr lang="en-US" dirty="0"/>
          </a:p>
          <a:p>
            <a:r>
              <a:rPr lang="en-US" dirty="0"/>
              <a:t>Title</a:t>
            </a:r>
          </a:p>
          <a:p>
            <a:pPr lvl="1"/>
            <a:r>
              <a:rPr lang="en-US" dirty="0"/>
              <a:t>Descriptive yet concise</a:t>
            </a:r>
          </a:p>
          <a:p>
            <a:pPr lvl="1"/>
            <a:r>
              <a:rPr lang="en-US" dirty="0"/>
              <a:t>Short name if possible </a:t>
            </a:r>
            <a:r>
              <a:rPr lang="en-US" dirty="0">
                <a:sym typeface="Wingdings" panose="05000000000000000000" pitchFamily="2" charset="2"/>
              </a:rPr>
              <a:t> easier to cite and discuss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962ED1-7D9E-0382-646B-C797218267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Title and Authors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5807658-1335-D32E-7AE1-32CC90E6D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2" y="4234144"/>
            <a:ext cx="5457215" cy="1538044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09C446C-9461-AFB2-21E2-FCF8FBCE6FAD}"/>
              </a:ext>
            </a:extLst>
          </p:cNvPr>
          <p:cNvGrpSpPr/>
          <p:nvPr/>
        </p:nvGrpSpPr>
        <p:grpSpPr>
          <a:xfrm>
            <a:off x="7374613" y="1240595"/>
            <a:ext cx="4023892" cy="1263443"/>
            <a:chOff x="6905371" y="1104254"/>
            <a:chExt cx="4023892" cy="1263443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79A8FAB5-9AEE-9A5C-6368-3F1DBE4C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9193" y="1113982"/>
              <a:ext cx="4010070" cy="1253715"/>
            </a:xfrm>
            <a:prstGeom prst="rect">
              <a:avLst/>
            </a:prstGeom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2470B29A-FDA3-7542-CA33-6D894638915C}"/>
                </a:ext>
              </a:extLst>
            </p:cNvPr>
            <p:cNvSpPr/>
            <p:nvPr/>
          </p:nvSpPr>
          <p:spPr>
            <a:xfrm>
              <a:off x="6905371" y="1104254"/>
              <a:ext cx="619032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013704A-3861-9C15-1FAB-D1B0483C0075}"/>
              </a:ext>
            </a:extLst>
          </p:cNvPr>
          <p:cNvGrpSpPr/>
          <p:nvPr/>
        </p:nvGrpSpPr>
        <p:grpSpPr>
          <a:xfrm>
            <a:off x="7374613" y="2806942"/>
            <a:ext cx="4157851" cy="1124299"/>
            <a:chOff x="6921029" y="2658125"/>
            <a:chExt cx="4157851" cy="1124299"/>
          </a:xfrm>
        </p:grpSpPr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886A6EB0-B70B-CA8E-CCA6-7B9702BC5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5626" y="2699989"/>
              <a:ext cx="4133254" cy="1082435"/>
            </a:xfrm>
            <a:prstGeom prst="rect">
              <a:avLst/>
            </a:prstGeom>
          </p:spPr>
        </p:pic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1F6A73C5-1AC5-0EB0-4E96-40508B59B6F6}"/>
                </a:ext>
              </a:extLst>
            </p:cNvPr>
            <p:cNvSpPr/>
            <p:nvPr/>
          </p:nvSpPr>
          <p:spPr>
            <a:xfrm>
              <a:off x="6921029" y="2658125"/>
              <a:ext cx="562756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46F1FF1-5E5C-8B0E-20B5-CE373B7F9F30}"/>
              </a:ext>
            </a:extLst>
          </p:cNvPr>
          <p:cNvGrpSpPr/>
          <p:nvPr/>
        </p:nvGrpSpPr>
        <p:grpSpPr>
          <a:xfrm>
            <a:off x="7374613" y="4234144"/>
            <a:ext cx="4158049" cy="1445985"/>
            <a:chOff x="6860184" y="4114716"/>
            <a:chExt cx="4158049" cy="1445985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EDF92D8F-AE91-BF09-3823-570B384A0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0184" y="4114716"/>
              <a:ext cx="4158049" cy="842421"/>
            </a:xfrm>
            <a:prstGeom prst="rect">
              <a:avLst/>
            </a:prstGeom>
          </p:spPr>
        </p:pic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B7EC8936-434B-24BD-DA3A-C7F8162BAF99}"/>
                </a:ext>
              </a:extLst>
            </p:cNvPr>
            <p:cNvSpPr/>
            <p:nvPr/>
          </p:nvSpPr>
          <p:spPr>
            <a:xfrm>
              <a:off x="6957295" y="4124444"/>
              <a:ext cx="823932" cy="27360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Google Shape;137;p4">
              <a:extLst>
                <a:ext uri="{FF2B5EF4-FFF2-40B4-BE49-F238E27FC236}">
                  <a16:creationId xmlns:a16="http://schemas.microsoft.com/office/drawing/2014/main" id="{5EBE0423-FDBA-7846-3048-3708EA47BB71}"/>
                </a:ext>
              </a:extLst>
            </p:cNvPr>
            <p:cNvSpPr txBox="1"/>
            <p:nvPr/>
          </p:nvSpPr>
          <p:spPr>
            <a:xfrm>
              <a:off x="9150332" y="5037481"/>
              <a:ext cx="16342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Credit: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sliceline</a:t>
              </a: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b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Silicon Valley, HBO]</a:t>
              </a:r>
              <a:endParaRPr dirty="0"/>
            </a:p>
          </p:txBody>
        </p:sp>
        <p:pic>
          <p:nvPicPr>
            <p:cNvPr id="12" name="Google Shape;138;p4">
              <a:extLst>
                <a:ext uri="{FF2B5EF4-FFF2-40B4-BE49-F238E27FC236}">
                  <a16:creationId xmlns:a16="http://schemas.microsoft.com/office/drawing/2014/main" id="{1A3F9060-B861-FBEA-BD99-AE4C38989DB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19192" t="38340" r="18851" b="44977"/>
            <a:stretch/>
          </p:blipFill>
          <p:spPr>
            <a:xfrm>
              <a:off x="7202735" y="5064099"/>
              <a:ext cx="1841273" cy="49576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184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704D5D-0E54-E1A2-F255-B635B4D9D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E24D60-88D1-B7F6-FCC0-73C977461D4E}"/>
              </a:ext>
            </a:extLst>
          </p:cNvPr>
          <p:cNvSpPr txBox="1">
            <a:spLocks/>
          </p:cNvSpPr>
          <p:nvPr/>
        </p:nvSpPr>
        <p:spPr>
          <a:xfrm>
            <a:off x="555867" y="1268963"/>
            <a:ext cx="8196170" cy="4941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1. State the problem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Large-scale machine learning (ML) algorithms are often iterative, using repeated read-only data access and I/O-bound matrix-vector multiplications to converge to an optimal model. It is crucial for performance to fit the data into single-node or distributed main memory.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2. Say why it's an interesting problem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General-purpose, heavy- and lightweight compression techniques struggle to achieve both good compression ratios and fast decompression speed to enable block-wise uncompressed operations.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3. Say what your solution achieves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Hence, we initiate work on compressed linear algebra (CLA), in which lightweight database compression techniques are applied to matrices and then linear algebra operations such as matrix-vector multiplication are executed directly on the compressed representations. We contribute effective column compression schemes, cache-conscious operations, and an efficient sampling-based compression algorithm. Our experiments show that CLA achieves in-memory operations performance close to the uncompressed case and good compression ratios that allow us to fit larger datasets into available memory.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% 4. Say what follows from your solution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300" dirty="0">
                <a:latin typeface="Consolas" panose="020B0609020204030204" pitchFamily="49" charset="0"/>
              </a:rPr>
              <a:t>We thereby obtain significant end-to-end performance improvements up to 26x or reduced memory requirements.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FC483-2ECB-5727-D908-586D42C57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466" y="2414937"/>
            <a:ext cx="2621992" cy="2440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31D25-602C-F552-560F-969B5BD4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433" y="1296505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7A0DD-CE46-DAD3-F8B9-43F70EAEADEF}"/>
              </a:ext>
            </a:extLst>
          </p:cNvPr>
          <p:cNvSpPr txBox="1"/>
          <p:nvPr/>
        </p:nvSpPr>
        <p:spPr>
          <a:xfrm>
            <a:off x="8752037" y="1182037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953FA686-F41B-7B1A-9FA0-BCA24690EEFE}"/>
              </a:ext>
            </a:extLst>
          </p:cNvPr>
          <p:cNvSpPr/>
          <p:nvPr/>
        </p:nvSpPr>
        <p:spPr>
          <a:xfrm>
            <a:off x="8600788" y="1268964"/>
            <a:ext cx="243459" cy="4541286"/>
          </a:xfrm>
          <a:prstGeom prst="rightBrace">
            <a:avLst>
              <a:gd name="adj1" fmla="val 38702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668C6F-E387-1750-FC93-8797CFCD21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113983"/>
            <a:ext cx="6461265" cy="4430606"/>
          </a:xfrm>
        </p:spPr>
        <p:txBody>
          <a:bodyPr/>
          <a:lstStyle/>
          <a:p>
            <a:r>
              <a:rPr lang="en-US" dirty="0"/>
              <a:t>Prototypical Structure</a:t>
            </a:r>
          </a:p>
          <a:p>
            <a:pPr lvl="1"/>
            <a:r>
              <a:rPr lang="en-US" dirty="0"/>
              <a:t>Context </a:t>
            </a:r>
            <a:r>
              <a:rPr lang="en-US" b="0" dirty="0"/>
              <a:t>(1 paragraph)</a:t>
            </a:r>
          </a:p>
          <a:p>
            <a:pPr lvl="1"/>
            <a:r>
              <a:rPr lang="en-US" dirty="0"/>
              <a:t>Problems </a:t>
            </a:r>
            <a:r>
              <a:rPr lang="en-US" b="0" dirty="0"/>
              <a:t>(1-3 paragraphs)</a:t>
            </a:r>
          </a:p>
          <a:p>
            <a:pPr lvl="1"/>
            <a:r>
              <a:rPr lang="en-US" b="0" dirty="0"/>
              <a:t>[Existing Work (1 paragraph)]</a:t>
            </a:r>
          </a:p>
          <a:p>
            <a:pPr lvl="1"/>
            <a:r>
              <a:rPr lang="en-US" b="0" dirty="0"/>
              <a:t>[Idea (1 paragraph)]</a:t>
            </a:r>
          </a:p>
          <a:p>
            <a:pPr lvl="1"/>
            <a:r>
              <a:rPr lang="en-US" dirty="0"/>
              <a:t>Contributions </a:t>
            </a:r>
            <a:r>
              <a:rPr lang="en-US" b="0" dirty="0"/>
              <a:t>(1 paragraph)</a:t>
            </a:r>
          </a:p>
          <a:p>
            <a:pPr lvl="1"/>
            <a:endParaRPr lang="en-US" b="0" dirty="0"/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pPr lvl="1"/>
            <a:endParaRPr lang="en-US" dirty="0">
              <a:solidFill>
                <a:srgbClr val="C40D1E"/>
              </a:solidFill>
            </a:endParaRPr>
          </a:p>
          <a:p>
            <a:r>
              <a:rPr lang="en-US" dirty="0">
                <a:solidFill>
                  <a:srgbClr val="C40D1E"/>
                </a:solidFill>
              </a:rPr>
              <a:t>Introduction Matters</a:t>
            </a:r>
            <a:endParaRPr lang="en-US" b="0" dirty="0">
              <a:solidFill>
                <a:srgbClr val="C40D1E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Anchoring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reviewers reach their opinion after reading introduction and motivation and then look for evidence</a:t>
            </a:r>
          </a:p>
          <a:p>
            <a:pPr lvl="1"/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AB8553-0889-D0E2-5275-1A1976314E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914CB1-24C9-8B6F-B49F-EA800C07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751" y="1113983"/>
            <a:ext cx="213209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C263741-3C56-0FE2-EDC4-DFF78758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130" y="1113983"/>
            <a:ext cx="2132096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C2147E8-CF5F-D818-C9E5-A9F1F394D75C}"/>
              </a:ext>
            </a:extLst>
          </p:cNvPr>
          <p:cNvGrpSpPr/>
          <p:nvPr/>
        </p:nvGrpSpPr>
        <p:grpSpPr>
          <a:xfrm>
            <a:off x="9240350" y="1110146"/>
            <a:ext cx="2430532" cy="2704295"/>
            <a:chOff x="996626" y="3200399"/>
            <a:chExt cx="2738795" cy="3047279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9243A8E-4C40-069C-C0ED-F69A4B016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626" y="3200399"/>
              <a:ext cx="2738795" cy="3047279"/>
            </a:xfrm>
            <a:prstGeom prst="rect">
              <a:avLst/>
            </a:prstGeom>
          </p:spPr>
        </p:pic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09CE2B8-2BA4-F595-8CF1-4551B0F7FCC4}"/>
                </a:ext>
              </a:extLst>
            </p:cNvPr>
            <p:cNvSpPr/>
            <p:nvPr/>
          </p:nvSpPr>
          <p:spPr>
            <a:xfrm>
              <a:off x="2782111" y="4250987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0AB38A9-5FEF-9D68-A034-CC306D0C9612}"/>
                </a:ext>
              </a:extLst>
            </p:cNvPr>
            <p:cNvSpPr/>
            <p:nvPr/>
          </p:nvSpPr>
          <p:spPr>
            <a:xfrm>
              <a:off x="1226820" y="4850862"/>
              <a:ext cx="317559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5681611-33DD-C563-C249-B7410332F8BF}"/>
                </a:ext>
              </a:extLst>
            </p:cNvPr>
            <p:cNvSpPr/>
            <p:nvPr/>
          </p:nvSpPr>
          <p:spPr>
            <a:xfrm>
              <a:off x="2454610" y="5129724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A3333444-0509-74B2-EF62-C1B1D3404716}"/>
                </a:ext>
              </a:extLst>
            </p:cNvPr>
            <p:cNvSpPr/>
            <p:nvPr/>
          </p:nvSpPr>
          <p:spPr>
            <a:xfrm>
              <a:off x="1916345" y="5729597"/>
              <a:ext cx="525294" cy="17509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6B49FEDA-6638-7DA6-22C3-D9809A29D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204" y="4634113"/>
            <a:ext cx="73499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69CDB50-075C-C34F-7529-7B8B5E5F1953}"/>
              </a:ext>
            </a:extLst>
          </p:cNvPr>
          <p:cNvSpPr txBox="1"/>
          <p:nvPr/>
        </p:nvSpPr>
        <p:spPr>
          <a:xfrm>
            <a:off x="8125486" y="4525898"/>
            <a:ext cx="26708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Eamonn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Keogh: How to do good research, get it published in SIGKDD and get it cited!,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85DABAF-2B87-BD43-DFC0-7609190F95D4}"/>
              </a:ext>
            </a:extLst>
          </p:cNvPr>
          <p:cNvSpPr/>
          <p:nvPr/>
        </p:nvSpPr>
        <p:spPr>
          <a:xfrm>
            <a:off x="4610648" y="2686050"/>
            <a:ext cx="875951" cy="657225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C2C30C4-3440-9E25-F60B-6A89389ECDC5}"/>
              </a:ext>
            </a:extLst>
          </p:cNvPr>
          <p:cNvSpPr/>
          <p:nvPr/>
        </p:nvSpPr>
        <p:spPr>
          <a:xfrm>
            <a:off x="5505799" y="1781176"/>
            <a:ext cx="875951" cy="1838324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606A3C0-F620-773E-34EC-2DD77D49C194}"/>
              </a:ext>
            </a:extLst>
          </p:cNvPr>
          <p:cNvSpPr/>
          <p:nvPr/>
        </p:nvSpPr>
        <p:spPr>
          <a:xfrm>
            <a:off x="6806593" y="1266825"/>
            <a:ext cx="875951" cy="1876425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CC8E346-2BFF-BFA5-7034-65A90C162890}"/>
              </a:ext>
            </a:extLst>
          </p:cNvPr>
          <p:cNvCxnSpPr/>
          <p:nvPr/>
        </p:nvCxnSpPr>
        <p:spPr>
          <a:xfrm>
            <a:off x="7682544" y="2181225"/>
            <a:ext cx="0" cy="962025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31F1EC3-0918-4BBE-78C1-4A914E8907A6}"/>
              </a:ext>
            </a:extLst>
          </p:cNvPr>
          <p:cNvCxnSpPr/>
          <p:nvPr/>
        </p:nvCxnSpPr>
        <p:spPr>
          <a:xfrm>
            <a:off x="9148910" y="1113983"/>
            <a:ext cx="0" cy="2700458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DBE58EA-B1B5-5E85-FE08-25431A123E8F}"/>
              </a:ext>
            </a:extLst>
          </p:cNvPr>
          <p:cNvCxnSpPr/>
          <p:nvPr/>
        </p:nvCxnSpPr>
        <p:spPr>
          <a:xfrm>
            <a:off x="7682544" y="2574842"/>
            <a:ext cx="1466366" cy="0"/>
          </a:xfrm>
          <a:prstGeom prst="line">
            <a:avLst/>
          </a:prstGeom>
          <a:ln w="3810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1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904370C6-6019-B3D7-FC7E-D4DFC3F3B4FF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Easily Readable: Quality </a:t>
                </a:r>
                <a14:m>
                  <m:oMath xmlns:m="http://schemas.openxmlformats.org/officeDocument/2006/math">
                    <m:r>
                      <a:rPr lang="en-A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Make it easy to skim the paper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paragraph labels, self-explanatory figures (close to text), and structure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Avoid unnecessary formalism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as simple as possible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Shortening the text in favor of structure improves readability</a:t>
                </a:r>
                <a:endParaRPr lang="en-US" dirty="0"/>
              </a:p>
              <a:p>
                <a:pPr lvl="1"/>
                <a:r>
                  <a:rPr lang="en-US" b="1" dirty="0"/>
                  <a:t>Ex. Compressed Linear Algebra</a:t>
                </a:r>
              </a:p>
              <a:p>
                <a:pPr lvl="2"/>
                <a:r>
                  <a:rPr lang="en-US" dirty="0"/>
                  <a:t>Initial SIGMOD submission: </a:t>
                </a:r>
                <a:r>
                  <a:rPr lang="en-US" b="1" dirty="0">
                    <a:solidFill>
                      <a:schemeClr val="accent1"/>
                    </a:solidFill>
                  </a:rPr>
                  <a:t>12+3 pages</a:t>
                </a:r>
              </a:p>
              <a:p>
                <a:pPr lvl="2"/>
                <a:r>
                  <a:rPr lang="en-US" dirty="0"/>
                  <a:t>Final PVLDB submission: </a:t>
                </a:r>
                <a:r>
                  <a:rPr lang="en-US" b="1" dirty="0">
                    <a:solidFill>
                      <a:schemeClr val="accent1"/>
                    </a:solidFill>
                  </a:rPr>
                  <a:t>12 pages</a:t>
                </a:r>
                <a:br>
                  <a:rPr lang="en-US" dirty="0"/>
                </a:br>
                <a:r>
                  <a:rPr lang="en-US" dirty="0"/>
                  <a:t>(+ more figures, experiments, etc.)</a:t>
                </a:r>
                <a:endParaRPr lang="en-US" sz="1200" dirty="0"/>
              </a:p>
              <a:p>
                <a:r>
                  <a:rPr lang="en-US" dirty="0"/>
                  <a:t>Solid, Reproducible Experiments</a:t>
                </a:r>
              </a:p>
              <a:p>
                <a:pPr lvl="1"/>
                <a:r>
                  <a:rPr lang="en-US" dirty="0"/>
                  <a:t>Create, use, and share dedicated benchmarks / datasets</a:t>
                </a:r>
              </a:p>
              <a:p>
                <a:pPr lvl="1"/>
                <a:r>
                  <a:rPr lang="en-US" dirty="0"/>
                  <a:t>Avoid weak baselines, start early w/ baseline comparisons</a:t>
                </a:r>
              </a:p>
              <a:p>
                <a:pPr lvl="1"/>
                <a:r>
                  <a:rPr lang="en-US" dirty="0"/>
                  <a:t>Automate your experiments as much as possible</a:t>
                </a:r>
              </a:p>
              <a:p>
                <a:pPr lvl="1"/>
                <a:r>
                  <a:rPr lang="en-US" dirty="0"/>
                  <a:t>Keep repository of all scripts, results, and used parameters</a:t>
                </a:r>
              </a:p>
            </p:txBody>
          </p:sp>
        </mc:Choice>
        <mc:Fallback xmlns="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904370C6-6019-B3D7-FC7E-D4DFC3F3B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2A75FF-1654-CA45-1CF8-425EC76A0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Writing the Paper (and more Experiments)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BA0A480-74A0-4BF3-C308-2FF7B988C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44" y="3151919"/>
            <a:ext cx="873417" cy="108000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B9DA3F8-229D-9D9E-C8CF-4639F7BA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53" y="3094112"/>
            <a:ext cx="905411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3078C-BEF2-9B4A-175E-1061E89E6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925" y="4538411"/>
            <a:ext cx="1967850" cy="1048331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6EB806-614D-0A24-755E-643848604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835" y="2774905"/>
            <a:ext cx="855070" cy="1080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A5F32A4-E190-3C23-CA2A-CD18189C1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9771" y="2828801"/>
            <a:ext cx="904469" cy="1080000"/>
          </a:xfrm>
          <a:prstGeom prst="rect">
            <a:avLst/>
          </a:prstGeom>
        </p:spPr>
      </p:pic>
      <p:sp>
        <p:nvSpPr>
          <p:cNvPr id="10" name="Right Arrow 11">
            <a:extLst>
              <a:ext uri="{FF2B5EF4-FFF2-40B4-BE49-F238E27FC236}">
                <a16:creationId xmlns:a16="http://schemas.microsoft.com/office/drawing/2014/main" id="{56AC328C-4900-90BB-0988-69610C57005D}"/>
              </a:ext>
            </a:extLst>
          </p:cNvPr>
          <p:cNvSpPr/>
          <p:nvPr/>
        </p:nvSpPr>
        <p:spPr>
          <a:xfrm>
            <a:off x="7139964" y="321453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833C40B-06B3-FADE-B4D7-129A464F067C}"/>
              </a:ext>
            </a:extLst>
          </p:cNvPr>
          <p:cNvSpPr txBox="1"/>
          <p:nvPr/>
        </p:nvSpPr>
        <p:spPr>
          <a:xfrm>
            <a:off x="9492297" y="4478158"/>
            <a:ext cx="300627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b="1" dirty="0">
                <a:solidFill>
                  <a:srgbClr val="7889FB"/>
                </a:solidFill>
                <a:sym typeface="Wingdings" panose="05000000000000000000" pitchFamily="2" charset="2"/>
              </a:rPr>
              <a:t>03 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Experiments, Reproducibility, and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Giving Presentations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AC56DEB-FC7D-1F9B-2160-EF68E51C51DC}"/>
              </a:ext>
            </a:extLst>
          </p:cNvPr>
          <p:cNvSpPr txBox="1"/>
          <p:nvPr/>
        </p:nvSpPr>
        <p:spPr>
          <a:xfrm>
            <a:off x="9492297" y="3214534"/>
            <a:ext cx="300627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b="1" dirty="0">
                <a:solidFill>
                  <a:srgbClr val="7889FB"/>
                </a:solidFill>
                <a:sym typeface="Wingdings" panose="05000000000000000000" pitchFamily="2" charset="2"/>
              </a:rPr>
              <a:t>0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Scientific Reading and Writing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65DD051-5758-DD6F-ABBF-84D385071CC5}"/>
              </a:ext>
            </a:extLst>
          </p:cNvPr>
          <p:cNvSpPr txBox="1"/>
          <p:nvPr/>
        </p:nvSpPr>
        <p:spPr>
          <a:xfrm>
            <a:off x="6855261" y="5125077"/>
            <a:ext cx="2057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https://github.com/damslab/</a:t>
            </a:r>
            <a:br>
              <a:rPr lang="en-US" sz="1200" dirty="0">
                <a:hlinkClick r:id="rId8"/>
              </a:rPr>
            </a:br>
            <a:r>
              <a:rPr lang="en-US" sz="1200" dirty="0">
                <a:hlinkClick r:id="rId8"/>
              </a:rPr>
              <a:t>reproducibility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92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DEEDCC-5901-F74D-EE8A-D86E91D4A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Purpose of a “Related Work”-Section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</a:t>
            </a:r>
            <a:r>
              <a:rPr lang="en-US" dirty="0"/>
              <a:t> a mandatory task or to show you know the field</a:t>
            </a:r>
          </a:p>
          <a:p>
            <a:pPr lvl="1"/>
            <a:r>
              <a:rPr lang="en-US" dirty="0"/>
              <a:t>Put you work in context of related areas (~ 1 paragraph each) </a:t>
            </a:r>
          </a:p>
          <a:p>
            <a:pPr lvl="1"/>
            <a:r>
              <a:rPr lang="en-US" dirty="0"/>
              <a:t>Discuss closely related work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Crisp separation from existing work </a:t>
            </a:r>
            <a:r>
              <a:rPr lang="en-US" dirty="0"/>
              <a:t>(what are the differences)</a:t>
            </a:r>
          </a:p>
          <a:p>
            <a:pPr lvl="1"/>
            <a:endParaRPr lang="en-US" sz="1200" dirty="0"/>
          </a:p>
          <a:p>
            <a:r>
              <a:rPr lang="en-US" dirty="0"/>
              <a:t>Placement</a:t>
            </a:r>
          </a:p>
          <a:p>
            <a:pPr lvl="1"/>
            <a:r>
              <a:rPr lang="en-US" dirty="0"/>
              <a:t>Section 2 or </a:t>
            </a:r>
            <a:r>
              <a:rPr lang="en-US" b="1" dirty="0">
                <a:solidFill>
                  <a:srgbClr val="7889FB"/>
                </a:solidFill>
              </a:rPr>
              <a:t>Section n-1</a:t>
            </a:r>
          </a:p>
          <a:p>
            <a:pPr lvl="1"/>
            <a:r>
              <a:rPr lang="en-US" dirty="0"/>
              <a:t>Throughout the paper</a:t>
            </a:r>
          </a:p>
          <a:p>
            <a:pPr lvl="1"/>
            <a:endParaRPr lang="en-US" dirty="0"/>
          </a:p>
          <a:p>
            <a:r>
              <a:rPr lang="en-US" dirty="0"/>
              <a:t>Give Credit</a:t>
            </a:r>
          </a:p>
          <a:p>
            <a:pPr lvl="1"/>
            <a:r>
              <a:rPr lang="en-US" dirty="0"/>
              <a:t>Cite broadly, </a:t>
            </a:r>
            <a:r>
              <a:rPr lang="en-US" b="1" dirty="0">
                <a:solidFill>
                  <a:srgbClr val="7889FB"/>
                </a:solidFill>
              </a:rPr>
              <a:t>give credit to inspiring ideas</a:t>
            </a:r>
            <a:r>
              <a:rPr lang="en-US" dirty="0"/>
              <a:t>, create connections</a:t>
            </a:r>
          </a:p>
          <a:p>
            <a:pPr lvl="1"/>
            <a:r>
              <a:rPr lang="en-US" dirty="0"/>
              <a:t>Honestly acknowledge </a:t>
            </a:r>
            <a:r>
              <a:rPr lang="en-US" b="1" dirty="0">
                <a:solidFill>
                  <a:schemeClr val="accent1"/>
                </a:solidFill>
              </a:rPr>
              <a:t>limitations of your approach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C1C893-364E-2EC6-50F8-C7EC3796B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B2E39C4-A0BB-D460-1467-C45D17B7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699" y="1388508"/>
            <a:ext cx="77896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B4F1929-45A9-B438-358D-CEE849E2AF04}"/>
              </a:ext>
            </a:extLst>
          </p:cNvPr>
          <p:cNvSpPr txBox="1"/>
          <p:nvPr/>
        </p:nvSpPr>
        <p:spPr>
          <a:xfrm>
            <a:off x="8622303" y="1274040"/>
            <a:ext cx="19941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[Simon Peyton Jones: How to write a great research paper, MSR Cambridge]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A1112EF-C4B9-0A7C-0B22-FB8DDC87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96" y="3125256"/>
            <a:ext cx="3113645" cy="1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0BC11C-FB97-081B-79B1-00C4EA3D89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5970138" cy="4506685"/>
          </a:xfrm>
        </p:spPr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Use LaTeX </a:t>
            </a:r>
            <a:r>
              <a:rPr lang="en-US" b="1" dirty="0"/>
              <a:t>\cite</a:t>
            </a:r>
            <a:r>
              <a:rPr lang="en-US" dirty="0"/>
              <a:t>{} and </a:t>
            </a:r>
            <a:r>
              <a:rPr lang="en-US" dirty="0" err="1"/>
              <a:t>BibTeX</a:t>
            </a:r>
            <a:endParaRPr lang="en-US" dirty="0"/>
          </a:p>
          <a:p>
            <a:pPr lvl="1"/>
            <a:r>
              <a:rPr lang="en-US" dirty="0"/>
              <a:t>Use a consistent source of </a:t>
            </a:r>
            <a:r>
              <a:rPr lang="en-US" dirty="0" err="1"/>
              <a:t>bibtex</a:t>
            </a:r>
            <a:r>
              <a:rPr lang="en-US" dirty="0"/>
              <a:t> entries (e.g., DBLP)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Different References Styles</a:t>
            </a:r>
          </a:p>
          <a:p>
            <a:pPr lvl="1"/>
            <a:r>
              <a:rPr lang="en-US" dirty="0"/>
              <a:t>But, </a:t>
            </a:r>
            <a:r>
              <a:rPr lang="en-US" b="1" dirty="0">
                <a:solidFill>
                  <a:schemeClr val="accent1"/>
                </a:solidFill>
              </a:rPr>
              <a:t>not in footnotes</a:t>
            </a:r>
            <a:r>
              <a:rPr lang="en-US" dirty="0">
                <a:solidFill>
                  <a:schemeClr val="tx1"/>
                </a:solidFill>
              </a:rPr>
              <a:t> (unless required)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E22298-9CB5-41FA-6E29-D52F4E6DDD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061FDC58-4983-561E-91A2-2930CC8E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91" y="4845166"/>
            <a:ext cx="3638220" cy="766960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40BEE1A9-4B95-C59F-E84A-4F8673384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294" b="25035"/>
          <a:stretch/>
        </p:blipFill>
        <p:spPr>
          <a:xfrm>
            <a:off x="5036681" y="4845166"/>
            <a:ext cx="3674125" cy="1020500"/>
          </a:xfrm>
          <a:prstGeom prst="rect">
            <a:avLst/>
          </a:prstGeom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45AB7839-AF5A-7506-FD02-10220670B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008"/>
          <a:stretch/>
        </p:blipFill>
        <p:spPr>
          <a:xfrm>
            <a:off x="8867775" y="4845166"/>
            <a:ext cx="3024675" cy="754938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D2ABAC79-A6C3-3BFD-35E7-75A0AF761E80}"/>
              </a:ext>
            </a:extLst>
          </p:cNvPr>
          <p:cNvSpPr/>
          <p:nvPr/>
        </p:nvSpPr>
        <p:spPr>
          <a:xfrm>
            <a:off x="5477282" y="2286616"/>
            <a:ext cx="3181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\</a:t>
            </a:r>
            <a:r>
              <a:rPr lang="en-US" sz="1600" b="1" dirty="0" err="1">
                <a:latin typeface="Consolas" panose="020B0609020204030204" pitchFamily="49" charset="0"/>
              </a:rPr>
              <a:t>bibliographystyle</a:t>
            </a:r>
            <a:r>
              <a:rPr lang="en-US" sz="1600" dirty="0">
                <a:latin typeface="Consolas" panose="020B0609020204030204" pitchFamily="49" charset="0"/>
              </a:rPr>
              <a:t>{</a:t>
            </a:r>
            <a:r>
              <a:rPr lang="en-US" sz="1600" dirty="0" err="1">
                <a:latin typeface="Consolas" panose="020B0609020204030204" pitchFamily="49" charset="0"/>
              </a:rPr>
              <a:t>abbrv</a:t>
            </a: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\bibliography</a:t>
            </a:r>
            <a:r>
              <a:rPr lang="en-US" sz="1600" dirty="0">
                <a:latin typeface="Consolas" panose="020B0609020204030204" pitchFamily="49" charset="0"/>
              </a:rPr>
              <a:t>{VLDB2016}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1DCD820-E9B4-BA7E-DD14-5D4AEC318A27}"/>
              </a:ext>
            </a:extLst>
          </p:cNvPr>
          <p:cNvGrpSpPr/>
          <p:nvPr/>
        </p:nvGrpSpPr>
        <p:grpSpPr>
          <a:xfrm>
            <a:off x="1241491" y="2382093"/>
            <a:ext cx="4036978" cy="1478604"/>
            <a:chOff x="1677343" y="2516774"/>
            <a:chExt cx="4036978" cy="1478604"/>
          </a:xfrm>
        </p:grpSpPr>
        <p:sp>
          <p:nvSpPr>
            <p:cNvPr id="7" name="Folded Corner 5">
              <a:extLst>
                <a:ext uri="{FF2B5EF4-FFF2-40B4-BE49-F238E27FC236}">
                  <a16:creationId xmlns:a16="http://schemas.microsoft.com/office/drawing/2014/main" id="{CAB3DB42-6A96-16FE-7D5B-9BE6624FCC04}"/>
                </a:ext>
              </a:extLst>
            </p:cNvPr>
            <p:cNvSpPr/>
            <p:nvPr/>
          </p:nvSpPr>
          <p:spPr>
            <a:xfrm>
              <a:off x="1677343" y="2516774"/>
              <a:ext cx="4036978" cy="1478604"/>
            </a:xfrm>
            <a:prstGeom prst="foldedCorner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inproceedings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{StonebrakerBPR11,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author    = {Michael {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Stonebraker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et al.}},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title     = {{The Architecture of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SciDB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}},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1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booktitle</a:t>
              </a:r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= {{SSDBM}},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year      = {2011}</a:t>
              </a:r>
            </a:p>
            <a:p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A5C9F8A2-B16D-3623-8074-1490BEA7CE97}"/>
                </a:ext>
              </a:extLst>
            </p:cNvPr>
            <p:cNvSpPr txBox="1"/>
            <p:nvPr/>
          </p:nvSpPr>
          <p:spPr>
            <a:xfrm>
              <a:off x="3919027" y="3569620"/>
              <a:ext cx="13326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VLDB2016.bib</a:t>
              </a:r>
            </a:p>
          </p:txBody>
        </p:sp>
      </p:grpSp>
      <p:pic>
        <p:nvPicPr>
          <p:cNvPr id="10" name="Picture 14">
            <a:extLst>
              <a:ext uri="{FF2B5EF4-FFF2-40B4-BE49-F238E27FC236}">
                <a16:creationId xmlns:a16="http://schemas.microsoft.com/office/drawing/2014/main" id="{F93BFB1B-496E-0B37-4797-CEB27E275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459" y="160310"/>
            <a:ext cx="2868894" cy="37003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ight Arrow 15">
            <a:extLst>
              <a:ext uri="{FF2B5EF4-FFF2-40B4-BE49-F238E27FC236}">
                <a16:creationId xmlns:a16="http://schemas.microsoft.com/office/drawing/2014/main" id="{46B70DF9-E0E2-CF82-E092-55B2BBFD72F5}"/>
              </a:ext>
            </a:extLst>
          </p:cNvPr>
          <p:cNvSpPr/>
          <p:nvPr/>
        </p:nvSpPr>
        <p:spPr>
          <a:xfrm>
            <a:off x="5425561" y="2927324"/>
            <a:ext cx="3181085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A6166D-B8EA-9312-0C70-BC7CF6EDA197}"/>
              </a:ext>
            </a:extLst>
          </p:cNvPr>
          <p:cNvSpPr/>
          <p:nvPr/>
        </p:nvSpPr>
        <p:spPr>
          <a:xfrm>
            <a:off x="9044336" y="1509713"/>
            <a:ext cx="1160616" cy="2095499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9728517-B496-1F08-EE38-0BD460DD3C69}"/>
              </a:ext>
            </a:extLst>
          </p:cNvPr>
          <p:cNvSpPr/>
          <p:nvPr/>
        </p:nvSpPr>
        <p:spPr>
          <a:xfrm>
            <a:off x="10241354" y="396545"/>
            <a:ext cx="1160616" cy="3208667"/>
          </a:xfrm>
          <a:prstGeom prst="rect">
            <a:avLst/>
          </a:prstGeom>
          <a:solidFill>
            <a:srgbClr val="7889F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1481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FAB0521-3D94-7A94-B26F-9E75CD914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Different Kinds of Feedback</a:t>
            </a:r>
          </a:p>
          <a:p>
            <a:pPr lvl="1"/>
            <a:r>
              <a:rPr lang="en-US" dirty="0"/>
              <a:t>Casual discussion of early ideas</a:t>
            </a:r>
          </a:p>
          <a:p>
            <a:pPr lvl="1"/>
            <a:r>
              <a:rPr lang="en-US" dirty="0"/>
              <a:t>Comments on paper drafts</a:t>
            </a:r>
          </a:p>
          <a:p>
            <a:pPr lvl="1"/>
            <a:r>
              <a:rPr lang="en-US" dirty="0"/>
              <a:t>Reviewer comments (good and bad)</a:t>
            </a:r>
            <a:endParaRPr lang="en-US" sz="700" dirty="0"/>
          </a:p>
          <a:p>
            <a:r>
              <a:rPr lang="en-US" dirty="0"/>
              <a:t>Example Compressed Linear Algebra</a:t>
            </a:r>
          </a:p>
          <a:p>
            <a:pPr lvl="1"/>
            <a:r>
              <a:rPr lang="en-US" dirty="0"/>
              <a:t>SIGMOD Reviewer 2 (REJECT)</a:t>
            </a:r>
          </a:p>
          <a:p>
            <a:pPr lvl="2"/>
            <a:r>
              <a:rPr lang="en-US" dirty="0"/>
              <a:t>“The rewriting for q=</a:t>
            </a:r>
            <a:r>
              <a:rPr lang="en-US" dirty="0" err="1"/>
              <a:t>Xv</a:t>
            </a:r>
            <a:r>
              <a:rPr lang="en-US" dirty="0"/>
              <a:t> seems wrong: To compute q, one takes</a:t>
            </a:r>
            <a:br>
              <a:rPr lang="en-US" dirty="0"/>
            </a:br>
            <a:r>
              <a:rPr lang="en-US" dirty="0"/>
              <a:t>each row of the matrix X and multiplies it with the vector v.”</a:t>
            </a:r>
          </a:p>
          <a:p>
            <a:pPr lvl="1"/>
            <a:r>
              <a:rPr lang="en-US" dirty="0"/>
              <a:t>PVLDB Reviewer 3 (WEAK ACCEPT)</a:t>
            </a:r>
          </a:p>
          <a:p>
            <a:pPr lvl="2"/>
            <a:r>
              <a:rPr lang="en-US" dirty="0"/>
              <a:t>“I </a:t>
            </a:r>
            <a:r>
              <a:rPr lang="en-US" dirty="0" err="1"/>
              <a:t>kinda</a:t>
            </a:r>
            <a:r>
              <a:rPr lang="en-US" dirty="0"/>
              <a:t> disagree with the broad definition of declarative ML […].”</a:t>
            </a:r>
            <a:endParaRPr lang="en-US" sz="700" dirty="0"/>
          </a:p>
          <a:p>
            <a:r>
              <a:rPr lang="en-US" dirty="0"/>
              <a:t>Paper Rebuttal and/or Revision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Rebuttal</a:t>
            </a:r>
            <a:r>
              <a:rPr lang="en-US" dirty="0"/>
              <a:t>: seriously consider all feedback (in doubt agree), and </a:t>
            </a:r>
            <a:br>
              <a:rPr lang="en-US" dirty="0"/>
            </a:br>
            <a:r>
              <a:rPr lang="en-US" dirty="0"/>
              <a:t>answer with facts / ideas how to address the comments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Revision</a:t>
            </a:r>
            <a:r>
              <a:rPr lang="en-US" dirty="0"/>
              <a:t> (conditional accept): address all revision requests</a:t>
            </a: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DD12B2-05DA-1230-05CA-9979B28A49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Dealing with Feedback / Criticism </a:t>
            </a:r>
          </a:p>
        </p:txBody>
      </p:sp>
      <p:sp>
        <p:nvSpPr>
          <p:cNvPr id="4" name="Right Brace 5">
            <a:extLst>
              <a:ext uri="{FF2B5EF4-FFF2-40B4-BE49-F238E27FC236}">
                <a16:creationId xmlns:a16="http://schemas.microsoft.com/office/drawing/2014/main" id="{1C0353BC-0470-6423-4FDE-B3FF8D5CA1A3}"/>
              </a:ext>
            </a:extLst>
          </p:cNvPr>
          <p:cNvSpPr/>
          <p:nvPr/>
        </p:nvSpPr>
        <p:spPr>
          <a:xfrm>
            <a:off x="4806883" y="1609725"/>
            <a:ext cx="175098" cy="857250"/>
          </a:xfrm>
          <a:prstGeom prst="rightBrace">
            <a:avLst>
              <a:gd name="adj1" fmla="val 24652"/>
              <a:gd name="adj2" fmla="val 50000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668D883-4838-636A-3536-5A4248A2AD55}"/>
              </a:ext>
            </a:extLst>
          </p:cNvPr>
          <p:cNvSpPr txBox="1"/>
          <p:nvPr/>
        </p:nvSpPr>
        <p:spPr>
          <a:xfrm>
            <a:off x="5140693" y="1717788"/>
            <a:ext cx="40973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welcome feedback/criticism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 all feedback w/ sincere effort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DC14C38D-B8AA-89CE-8D98-55932C03BF69}"/>
              </a:ext>
            </a:extLst>
          </p:cNvPr>
          <p:cNvSpPr/>
          <p:nvPr/>
        </p:nvSpPr>
        <p:spPr>
          <a:xfrm>
            <a:off x="8013625" y="415990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DF69D222-A62A-0216-0BE3-F9809675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537" y="4020022"/>
            <a:ext cx="444374" cy="57166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A373CC61-CDE3-930F-B06D-908E5D624EE7}"/>
              </a:ext>
            </a:extLst>
          </p:cNvPr>
          <p:cNvSpPr txBox="1"/>
          <p:nvPr/>
        </p:nvSpPr>
        <p:spPr>
          <a:xfrm>
            <a:off x="8223083" y="3982687"/>
            <a:ext cx="27115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al.: Declarative Machine Learning - A Classification of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Basic Properties and Types.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CFB8861B-D82B-EC21-3A86-77939153C4A3}"/>
              </a:ext>
            </a:extLst>
          </p:cNvPr>
          <p:cNvSpPr/>
          <p:nvPr/>
        </p:nvSpPr>
        <p:spPr>
          <a:xfrm>
            <a:off x="8013625" y="339582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8BCAAE6-5737-2979-1FF0-A56344202030}"/>
              </a:ext>
            </a:extLst>
          </p:cNvPr>
          <p:cNvGrpSpPr/>
          <p:nvPr/>
        </p:nvGrpSpPr>
        <p:grpSpPr>
          <a:xfrm>
            <a:off x="8757983" y="2588723"/>
            <a:ext cx="2176686" cy="1162469"/>
            <a:chOff x="8705077" y="3047182"/>
            <a:chExt cx="2176686" cy="1162469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979D96FB-3B63-B68C-A8B1-715FD0B39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805" y="3054073"/>
              <a:ext cx="2166958" cy="1155578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F8CD0819-FB46-BD12-9193-87801F3D032B}"/>
                </a:ext>
              </a:extLst>
            </p:cNvPr>
            <p:cNvSpPr/>
            <p:nvPr/>
          </p:nvSpPr>
          <p:spPr>
            <a:xfrm>
              <a:off x="8705077" y="3054073"/>
              <a:ext cx="1031132" cy="45858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FFEAEE44-932F-40F4-5FFA-534F0296F957}"/>
                </a:ext>
              </a:extLst>
            </p:cNvPr>
            <p:cNvSpPr/>
            <p:nvPr/>
          </p:nvSpPr>
          <p:spPr>
            <a:xfrm>
              <a:off x="9801063" y="3047182"/>
              <a:ext cx="1031132" cy="50907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List of Seminar Topics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E3AE2D4-28A1-7D61-6050-AC3EBF9F1FAE}"/>
              </a:ext>
            </a:extLst>
          </p:cNvPr>
          <p:cNvSpPr txBox="1"/>
          <p:nvPr/>
        </p:nvSpPr>
        <p:spPr>
          <a:xfrm>
            <a:off x="555867" y="3545963"/>
            <a:ext cx="851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150" dirty="0">
                <a:effectLst/>
                <a:latin typeface="OpenSymbol"/>
                <a:ea typeface="OpenSymbol"/>
                <a:cs typeface="OpenSymbol"/>
              </a:rPr>
              <a:t>See list at </a:t>
            </a:r>
            <a:r>
              <a:rPr lang="en-US" sz="1800" b="1" kern="150" dirty="0">
                <a:effectLst/>
                <a:latin typeface="OpenSymbol"/>
                <a:ea typeface="OpenSymbol"/>
                <a:cs typeface="OpenSymbol"/>
                <a:hlinkClick r:id="rId2"/>
              </a:rPr>
              <a:t>https://pdamme.github.io/teaching/2024-25_winter/lde/SeminarTopics.pdf</a:t>
            </a:r>
            <a:endParaRPr lang="de-DE" sz="1800" b="1" kern="150" dirty="0">
              <a:effectLst/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234492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1B9DBCF-99E8-B280-7908-1ACF29D68C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10/2022: Postdoc at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FG Big Data Engineering (DAMS Lab) headed by Prof. Matthias </a:t>
            </a:r>
            <a:r>
              <a:rPr lang="en-US" dirty="0" err="1"/>
              <a:t>Böhm</a:t>
            </a:r>
            <a:endParaRPr lang="en-US" dirty="0"/>
          </a:p>
          <a:p>
            <a:pPr lvl="1"/>
            <a:r>
              <a:rPr lang="en-US" dirty="0"/>
              <a:t>Continuing work on integrated data analysis pipelines</a:t>
            </a:r>
          </a:p>
          <a:p>
            <a:pPr lvl="1"/>
            <a:r>
              <a:rPr lang="en-US" dirty="0"/>
              <a:t>Research interests in the fields of database and ML systems</a:t>
            </a:r>
            <a:br>
              <a:rPr lang="en-US" dirty="0"/>
            </a:br>
            <a:r>
              <a:rPr lang="en-US" dirty="0"/>
              <a:t>(especially compiler &amp; runtime techniques, extensibility)</a:t>
            </a:r>
          </a:p>
          <a:p>
            <a:pPr lvl="1"/>
            <a:endParaRPr lang="en-US" dirty="0"/>
          </a:p>
          <a:p>
            <a:r>
              <a:rPr lang="en-US" dirty="0"/>
              <a:t>2021-2022: Postdoc at TU Graz &amp; Know-Center GmbH</a:t>
            </a:r>
            <a:r>
              <a:rPr lang="en-US" b="0" dirty="0"/>
              <a:t>, Austria</a:t>
            </a:r>
          </a:p>
          <a:p>
            <a:pPr lvl="1"/>
            <a:r>
              <a:rPr lang="en-US" b="0" dirty="0"/>
              <a:t>Data Management group headed by Prof. Matthias </a:t>
            </a:r>
            <a:r>
              <a:rPr lang="en-US" b="0" dirty="0" err="1"/>
              <a:t>Böhm</a:t>
            </a:r>
            <a:endParaRPr lang="en-US" b="0" dirty="0"/>
          </a:p>
          <a:p>
            <a:pPr lvl="1"/>
            <a:r>
              <a:rPr lang="en-US" b="0" dirty="0"/>
              <a:t>Started work on integrated data analysis pipelines</a:t>
            </a:r>
          </a:p>
          <a:p>
            <a:pPr lvl="1"/>
            <a:endParaRPr lang="en-US" b="0" dirty="0"/>
          </a:p>
          <a:p>
            <a:r>
              <a:rPr lang="en-US" dirty="0"/>
              <a:t>2015-2020: PhD student at TU Dresden</a:t>
            </a:r>
            <a:r>
              <a:rPr lang="en-US" b="0" dirty="0"/>
              <a:t>, Germany</a:t>
            </a:r>
          </a:p>
          <a:p>
            <a:pPr lvl="1"/>
            <a:r>
              <a:rPr lang="en-US" b="0" dirty="0"/>
              <a:t>Dresden Database Research Group headed by Prof. Wolfgang Lehner</a:t>
            </a:r>
          </a:p>
          <a:p>
            <a:pPr lvl="1"/>
            <a:r>
              <a:rPr lang="en-US" b="0" dirty="0"/>
              <a:t>PhD thesis on making complex analytical database queries more efficient</a:t>
            </a:r>
            <a:br>
              <a:rPr lang="en-US" b="0" dirty="0"/>
            </a:br>
            <a:r>
              <a:rPr lang="en-US" b="0" dirty="0"/>
              <a:t>through lightweight compression of intermediate results</a:t>
            </a:r>
          </a:p>
          <a:p>
            <a:pPr lvl="1"/>
            <a:endParaRPr lang="en-US" b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B7FE8-9266-C1BD-E54B-E497E08090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13E05345-D4CB-7ED3-55E1-A9431FDF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7105" y="1334482"/>
            <a:ext cx="1405662" cy="48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7B3F1-7E2E-3E7E-5E25-22565282B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4608739"/>
            <a:ext cx="1403309" cy="40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21212-CFA6-2944-751C-72B1D8D49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5" y="3195647"/>
            <a:ext cx="1185772" cy="592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703BD-4433-1C6A-C0A7-73BAF48DA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333"/>
          <a:stretch/>
        </p:blipFill>
        <p:spPr>
          <a:xfrm>
            <a:off x="8497790" y="3794850"/>
            <a:ext cx="1046259" cy="447495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D3F68B0B-4B8B-26F1-9FC8-B5E555AD89CD}"/>
              </a:ext>
            </a:extLst>
          </p:cNvPr>
          <p:cNvGrpSpPr/>
          <p:nvPr/>
        </p:nvGrpSpPr>
        <p:grpSpPr>
          <a:xfrm>
            <a:off x="8457105" y="1826842"/>
            <a:ext cx="1613479" cy="406703"/>
            <a:chOff x="9433249" y="6055568"/>
            <a:chExt cx="2258008" cy="569167"/>
          </a:xfrm>
        </p:grpSpPr>
        <p:sp>
          <p:nvSpPr>
            <p:cNvPr id="9" name="Rectangle: Rounded Corners 2">
              <a:extLst>
                <a:ext uri="{FF2B5EF4-FFF2-40B4-BE49-F238E27FC236}">
                  <a16:creationId xmlns:a16="http://schemas.microsoft.com/office/drawing/2014/main" id="{C83ECF9F-E8DD-EB20-3835-B74B9A656CDA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3">
              <a:extLst>
                <a:ext uri="{FF2B5EF4-FFF2-40B4-BE49-F238E27FC236}">
                  <a16:creationId xmlns:a16="http://schemas.microsoft.com/office/drawing/2014/main" id="{4C11AE20-A9C5-4910-5C08-ABC33DDD35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pic>
        <p:nvPicPr>
          <p:cNvPr id="11" name="Grafik 7">
            <a:extLst>
              <a:ext uri="{FF2B5EF4-FFF2-40B4-BE49-F238E27FC236}">
                <a16:creationId xmlns:a16="http://schemas.microsoft.com/office/drawing/2014/main" id="{53C09C88-479A-537E-EDF0-5B062132CC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3346753"/>
            <a:ext cx="1256564" cy="2906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A9C23C0-406A-BFAE-BEB8-5EEC5EAF55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7105" y="5105643"/>
            <a:ext cx="1283064" cy="445900"/>
          </a:xfrm>
          <a:prstGeom prst="rect">
            <a:avLst/>
          </a:prstGeom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5300F803-CC9B-37C6-7E3C-56CABE411BD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11508" y="1429840"/>
            <a:ext cx="1256564" cy="29067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264E56-A502-F659-3262-ACA79AB01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1508" y="4567000"/>
            <a:ext cx="490180" cy="4901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356AF04-E4F5-3F05-512D-AA73E4C1B56D}"/>
              </a:ext>
            </a:extLst>
          </p:cNvPr>
          <p:cNvSpPr txBox="1"/>
          <p:nvPr/>
        </p:nvSpPr>
        <p:spPr>
          <a:xfrm>
            <a:off x="10801688" y="4562837"/>
            <a:ext cx="107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MorphStore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&amp; TVL</a:t>
            </a:r>
          </a:p>
        </p:txBody>
      </p:sp>
    </p:spTree>
    <p:extLst>
      <p:ext uri="{BB962C8B-B14F-4D97-AF65-F5344CB8AC3E}">
        <p14:creationId xmlns:p14="http://schemas.microsoft.com/office/powerpoint/2010/main" val="265765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B2D834-40BE-E6D2-C800-48AA28C5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Structure of Scientific Papers</a:t>
            </a:r>
          </a:p>
          <a:p>
            <a:r>
              <a:rPr lang="en-US" dirty="0">
                <a:solidFill>
                  <a:srgbClr val="7889FB"/>
                </a:solidFill>
              </a:rPr>
              <a:t>List of Seminar Topics (Proposals)</a:t>
            </a:r>
          </a:p>
          <a:p>
            <a:pPr lvl="1"/>
            <a:endParaRPr lang="en-US" dirty="0"/>
          </a:p>
          <a:p>
            <a:r>
              <a:rPr lang="en-US" dirty="0"/>
              <a:t>Remaining </a:t>
            </a:r>
            <a:r>
              <a:rPr lang="en-US" dirty="0">
                <a:solidFill>
                  <a:schemeClr val="accent1"/>
                </a:solidFill>
              </a:rPr>
              <a:t>Questions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02 </a:t>
            </a:r>
            <a:r>
              <a:rPr lang="en-US" b="1" dirty="0">
                <a:solidFill>
                  <a:srgbClr val="7889FB"/>
                </a:solidFill>
              </a:rPr>
              <a:t>Scientific Reading and Writing</a:t>
            </a:r>
            <a:r>
              <a:rPr lang="en-US" dirty="0"/>
              <a:t> [Oct 21]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Experiments, Reproducibility, and Giving Presentations</a:t>
            </a:r>
            <a:r>
              <a:rPr lang="en-US" dirty="0"/>
              <a:t> [Oct 28]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AA094-F60A-8F73-8927-8026FB766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tx1"/>
                </a:solidFill>
              </a:rPr>
              <a:t>Q&amp;A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3633"/>
            <a:ext cx="8311908" cy="717437"/>
          </a:xfrm>
        </p:spPr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84799"/>
            <a:ext cx="1073258" cy="266560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00365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77895" y="1453861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333368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0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8A6E45-D999-63D3-F74E-49ACF2CD38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Organization, Outline, and Deliverables</a:t>
            </a:r>
          </a:p>
          <a:p>
            <a:r>
              <a:rPr lang="en-US" dirty="0"/>
              <a:t>Structure of Scientific Papers</a:t>
            </a:r>
          </a:p>
          <a:p>
            <a:r>
              <a:rPr lang="en-US" dirty="0">
                <a:solidFill>
                  <a:srgbClr val="7889FB"/>
                </a:solidFill>
              </a:rPr>
              <a:t>List of Seminar Topics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97D75-6CDC-E39C-A77C-C127721DF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475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2582402"/>
            <a:ext cx="9999838" cy="717437"/>
          </a:xfrm>
        </p:spPr>
        <p:txBody>
          <a:bodyPr/>
          <a:lstStyle/>
          <a:p>
            <a:r>
              <a:rPr lang="en-US" dirty="0"/>
              <a:t>Course Organization, Outline, and Deliverables</a:t>
            </a:r>
          </a:p>
        </p:txBody>
      </p:sp>
    </p:spTree>
    <p:extLst>
      <p:ext uri="{BB962C8B-B14F-4D97-AF65-F5344CB8AC3E}">
        <p14:creationId xmlns:p14="http://schemas.microsoft.com/office/powerpoint/2010/main" val="394654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884487D0-18F9-C993-13A1-66A3BD8C1459}"/>
              </a:ext>
            </a:extLst>
          </p:cNvPr>
          <p:cNvSpPr/>
          <p:nvPr/>
        </p:nvSpPr>
        <p:spPr>
          <a:xfrm>
            <a:off x="1776000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Seminar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Reading &amp; writing scientific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papers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Summary paper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Lecturer &amp; seminar mentor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42B46A1-0626-2083-E1E7-1F5E35B0F976}"/>
              </a:ext>
            </a:extLst>
          </p:cNvPr>
          <p:cNvSpPr/>
          <p:nvPr/>
        </p:nvSpPr>
        <p:spPr>
          <a:xfrm>
            <a:off x="6167566" y="2406785"/>
            <a:ext cx="4248434" cy="269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000000"/>
                </a:solidFill>
              </a:rPr>
              <a:t>Project LDE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Building &amp; evaluating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Giving presentations on prototypes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Prototype design/</a:t>
            </a:r>
            <a:r>
              <a:rPr lang="en-US" dirty="0" err="1">
                <a:solidFill>
                  <a:srgbClr val="7889FB"/>
                </a:solidFill>
              </a:rPr>
              <a:t>impl</a:t>
            </a:r>
            <a:r>
              <a:rPr lang="en-US" dirty="0">
                <a:solidFill>
                  <a:srgbClr val="7889FB"/>
                </a:solidFill>
              </a:rPr>
              <a:t>/tests/doc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7889FB"/>
                </a:solidFill>
              </a:rPr>
              <a:t>Presentation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Project mentors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A86A97-9525-B5F2-E8CA-38BC3397C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Large-scale Data Engineering: Module Overview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644FE24-D646-D8F2-7FF6-8EA99FA70C92}"/>
              </a:ext>
            </a:extLst>
          </p:cNvPr>
          <p:cNvSpPr/>
          <p:nvPr/>
        </p:nvSpPr>
        <p:spPr>
          <a:xfrm>
            <a:off x="1776000" y="1215272"/>
            <a:ext cx="86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#41086: LDE Seminar + Project (12 ECTS)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0CF2C60-59C7-4787-5D1F-D14970DB4345}"/>
              </a:ext>
            </a:extLst>
          </p:cNvPr>
          <p:cNvSpPr/>
          <p:nvPr/>
        </p:nvSpPr>
        <p:spPr>
          <a:xfrm>
            <a:off x="1776000" y="1676562"/>
            <a:ext cx="21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#41095: Seminar LDE (3)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E4DFB1-31DA-ABF3-6DCE-ECFF9BBB21E2}"/>
              </a:ext>
            </a:extLst>
          </p:cNvPr>
          <p:cNvSpPr/>
          <p:nvPr/>
        </p:nvSpPr>
        <p:spPr>
          <a:xfrm>
            <a:off x="4095252" y="1676562"/>
            <a:ext cx="6320748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/>
              <a:t>#41183: Project LDE (9 ECTS)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6FAC91E-10D8-DBB8-6979-0896B88FB8B7}"/>
              </a:ext>
            </a:extLst>
          </p:cNvPr>
          <p:cNvSpPr txBox="1"/>
          <p:nvPr/>
        </p:nvSpPr>
        <p:spPr>
          <a:xfrm>
            <a:off x="10416000" y="122599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12 students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0B86BF-1817-2B18-1836-ED7BAE8DB329}"/>
              </a:ext>
            </a:extLst>
          </p:cNvPr>
          <p:cNvSpPr txBox="1"/>
          <p:nvPr/>
        </p:nvSpPr>
        <p:spPr>
          <a:xfrm>
            <a:off x="10416001" y="1687285"/>
            <a:ext cx="10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</a:rPr>
              <a:t>7 students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A375BC-E548-4D30-CEF5-703CC59B0279}"/>
              </a:ext>
            </a:extLst>
          </p:cNvPr>
          <p:cNvSpPr txBox="1"/>
          <p:nvPr/>
        </p:nvSpPr>
        <p:spPr>
          <a:xfrm>
            <a:off x="596700" y="1687285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7889FB"/>
                </a:solidFill>
              </a:rPr>
              <a:t>13 students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46687C-E476-55BE-6EF0-261ED3AE9C94}"/>
              </a:ext>
            </a:extLst>
          </p:cNvPr>
          <p:cNvSpPr txBox="1"/>
          <p:nvPr/>
        </p:nvSpPr>
        <p:spPr>
          <a:xfrm>
            <a:off x="5229162" y="876718"/>
            <a:ext cx="1733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889FB"/>
                </a:solidFill>
              </a:rPr>
              <a:t>20+5 seats in total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C46461B-CEAA-9953-1908-0B48CBD86E68}"/>
              </a:ext>
            </a:extLst>
          </p:cNvPr>
          <p:cNvSpPr txBox="1"/>
          <p:nvPr/>
        </p:nvSpPr>
        <p:spPr>
          <a:xfrm>
            <a:off x="1776000" y="5202013"/>
            <a:ext cx="862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00"/>
                </a:solidFill>
              </a:rPr>
              <a:t>In the context of systems for data engineering, data management, machine learning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C40D1E"/>
                </a:solidFill>
              </a:rPr>
              <a:t>In combination: Ideal preparation for a bachelor/master thesis with our group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E519B9C5-FD13-7745-40A9-8FFD42AB6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73" y="4170269"/>
            <a:ext cx="517385" cy="719164"/>
          </a:xfrm>
          <a:prstGeom prst="rect">
            <a:avLst/>
          </a:prstGeom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1B7751-238F-E7D8-5FC2-846CDE35E957}"/>
              </a:ext>
            </a:extLst>
          </p:cNvPr>
          <p:cNvSpPr txBox="1"/>
          <p:nvPr/>
        </p:nvSpPr>
        <p:spPr>
          <a:xfrm>
            <a:off x="8698862" y="888324"/>
            <a:ext cx="1717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 + master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A95EAE-6C52-77B3-4DCD-B584311C2FF5}"/>
              </a:ext>
            </a:extLst>
          </p:cNvPr>
          <p:cNvSpPr txBox="1"/>
          <p:nvPr/>
        </p:nvSpPr>
        <p:spPr>
          <a:xfrm>
            <a:off x="9083584" y="201511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260E6F-D0A6-AD23-555D-B576AD0249B4}"/>
              </a:ext>
            </a:extLst>
          </p:cNvPr>
          <p:cNvSpPr txBox="1"/>
          <p:nvPr/>
        </p:nvSpPr>
        <p:spPr>
          <a:xfrm>
            <a:off x="1776000" y="206385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bachelor-only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074A9F9-2562-C63E-DFC8-799CD1249416}"/>
              </a:ext>
            </a:extLst>
          </p:cNvPr>
          <p:cNvSpPr txBox="1"/>
          <p:nvPr/>
        </p:nvSpPr>
        <p:spPr>
          <a:xfrm>
            <a:off x="156518" y="2406785"/>
            <a:ext cx="16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</a:rPr>
              <a:t>Mon, 14:00-16:00</a:t>
            </a:r>
          </a:p>
          <a:p>
            <a:pPr algn="r"/>
            <a:r>
              <a:rPr lang="en-US" sz="1400" b="1" dirty="0">
                <a:solidFill>
                  <a:srgbClr val="000000"/>
                </a:solidFill>
              </a:rPr>
              <a:t>MAR 0.015 &amp; zoom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1C755EB-86C5-9665-09DA-0EE436B2255F}"/>
              </a:ext>
            </a:extLst>
          </p:cNvPr>
          <p:cNvSpPr txBox="1"/>
          <p:nvPr/>
        </p:nvSpPr>
        <p:spPr>
          <a:xfrm>
            <a:off x="10396625" y="2406785"/>
            <a:ext cx="161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Mon, 16:00-18:00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MAR 0.015 &amp; zoom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2C0C484-4F73-11F7-59DE-3BF394EDFF03}"/>
              </a:ext>
            </a:extLst>
          </p:cNvPr>
          <p:cNvGrpSpPr/>
          <p:nvPr/>
        </p:nvGrpSpPr>
        <p:grpSpPr>
          <a:xfrm>
            <a:off x="6576116" y="4170214"/>
            <a:ext cx="3336929" cy="720055"/>
            <a:chOff x="6576116" y="4170214"/>
            <a:chExt cx="3336929" cy="720055"/>
          </a:xfrm>
        </p:grpSpPr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A7CF0092-E7E1-29E5-B38C-DD763565B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7631" y="4170214"/>
              <a:ext cx="719164" cy="719164"/>
            </a:xfrm>
            <a:prstGeom prst="rect">
              <a:avLst/>
            </a:prstGeom>
            <a:effectLst/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8003B4C4-BF54-F93D-B664-CE8F272C9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757"/>
            <a:stretch/>
          </p:blipFill>
          <p:spPr>
            <a:xfrm>
              <a:off x="8629278" y="4170214"/>
              <a:ext cx="531284" cy="719164"/>
            </a:xfrm>
            <a:prstGeom prst="rect">
              <a:avLst/>
            </a:prstGeom>
          </p:spPr>
        </p:pic>
        <p:pic>
          <p:nvPicPr>
            <p:cNvPr id="21" name="Picture 9">
              <a:extLst>
                <a:ext uri="{FF2B5EF4-FFF2-40B4-BE49-F238E27FC236}">
                  <a16:creationId xmlns:a16="http://schemas.microsoft.com/office/drawing/2014/main" id="{5BA1F0DC-7E10-6EE1-5F48-E96C1854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116" y="4170214"/>
              <a:ext cx="517385" cy="719164"/>
            </a:xfrm>
            <a:prstGeom prst="rect">
              <a:avLst/>
            </a:prstGeom>
            <a:effectLst/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871BA8E-010C-0849-A6E3-7792A2762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984" y="4170214"/>
              <a:ext cx="719164" cy="719164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5785681-155A-F260-3D4F-75BB25418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3045" y="4170269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8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6" grpId="0"/>
      <p:bldP spid="23" grpId="0"/>
      <p:bldP spid="24" grpId="0"/>
      <p:bldP spid="25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F38BE4-70BC-2B3B-A4A7-116264DE5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General Contact Person</a:t>
            </a:r>
          </a:p>
          <a:p>
            <a:pPr lvl="1"/>
            <a:r>
              <a:rPr lang="en-US" dirty="0"/>
              <a:t>Dr.-Ing. Patrick Damme (</a:t>
            </a:r>
            <a:r>
              <a:rPr lang="en-US" dirty="0">
                <a:hlinkClick r:id="rId2"/>
              </a:rPr>
              <a:t>patrick.damme@tu-berlin.de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Course Website</a:t>
            </a:r>
          </a:p>
          <a:p>
            <a:pPr lvl="1"/>
            <a:r>
              <a:rPr lang="en-US" dirty="0">
                <a:hlinkClick r:id="rId3"/>
              </a:rPr>
              <a:t>https://pdamme.github.io/teaching/2024-25_winter/lde/lde_winter2024-25.html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One site for semina</a:t>
            </a:r>
            <a:r>
              <a:rPr lang="en-US" dirty="0"/>
              <a:t>r and project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All material</a:t>
            </a:r>
            <a:r>
              <a:rPr lang="en-US" dirty="0"/>
              <a:t>, schedule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C40D1E"/>
                </a:solidFill>
              </a:rPr>
              <a:t>deadlines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ISIS course</a:t>
            </a:r>
          </a:p>
          <a:p>
            <a:pPr lvl="1"/>
            <a:r>
              <a:rPr lang="en-US" dirty="0">
                <a:hlinkClick r:id="rId4"/>
              </a:rPr>
              <a:t>https://isis.tu-berlin.de/course/view.php?id=</a:t>
            </a:r>
            <a:r>
              <a:rPr lang="de-DE" dirty="0">
                <a:hlinkClick r:id="rId4"/>
              </a:rPr>
              <a:t>39897</a:t>
            </a:r>
            <a:endParaRPr lang="en-US" dirty="0"/>
          </a:p>
          <a:p>
            <a:pPr lvl="1"/>
            <a:r>
              <a:rPr lang="en-US" dirty="0"/>
              <a:t>Announcements, discussion forum, polls for topic selection</a:t>
            </a:r>
            <a:endParaRPr lang="de-DE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r>
              <a:rPr lang="en-US" dirty="0"/>
              <a:t>Submitted paper and presentation: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fine), immediate feedback is welcome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9789CB-61CB-C1D4-6D44-C317D7859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5835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846AB3-8848-AF7A-196A-3851F0AC1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Three Introductory Lectures</a:t>
            </a:r>
            <a:r>
              <a:rPr lang="en-US" b="0" dirty="0">
                <a:solidFill>
                  <a:srgbClr val="7889FB"/>
                </a:solidFill>
              </a:rPr>
              <a:t> (optional)</a:t>
            </a:r>
          </a:p>
          <a:p>
            <a:pPr lvl="1"/>
            <a:r>
              <a:rPr lang="en-US" dirty="0"/>
              <a:t>Oct 14: Structure of Scientific Papers</a:t>
            </a:r>
          </a:p>
          <a:p>
            <a:pPr lvl="1"/>
            <a:r>
              <a:rPr lang="en-US" dirty="0"/>
              <a:t>Oct 21: Scientific Reading and Writing</a:t>
            </a:r>
          </a:p>
          <a:p>
            <a:pPr lvl="1"/>
            <a:r>
              <a:rPr lang="en-US" dirty="0"/>
              <a:t>Oct 28: Experiments, Reproducibility,</a:t>
            </a:r>
            <a:br>
              <a:rPr lang="en-US" dirty="0"/>
            </a:br>
            <a:r>
              <a:rPr lang="en-US" dirty="0"/>
              <a:t>              and Giving Presentations</a:t>
            </a:r>
          </a:p>
          <a:p>
            <a:r>
              <a:rPr lang="en-US" dirty="0"/>
              <a:t>Self-organized Seminar Work</a:t>
            </a:r>
          </a:p>
          <a:p>
            <a:pPr lvl="1"/>
            <a:r>
              <a:rPr lang="en-US" dirty="0"/>
              <a:t>Office hours for any questions</a:t>
            </a:r>
            <a:r>
              <a:rPr lang="en-US" dirty="0">
                <a:solidFill>
                  <a:srgbClr val="7889FB"/>
                </a:solidFill>
              </a:rPr>
              <a:t> (optional)</a:t>
            </a:r>
          </a:p>
          <a:p>
            <a:r>
              <a:rPr lang="en-US" dirty="0"/>
              <a:t>Final Presentations</a:t>
            </a:r>
            <a:r>
              <a:rPr lang="en-US" b="0" dirty="0">
                <a:solidFill>
                  <a:srgbClr val="C00000"/>
                </a:solidFill>
              </a:rPr>
              <a:t> (mandatory)</a:t>
            </a:r>
          </a:p>
          <a:p>
            <a:pPr lvl="1"/>
            <a:r>
              <a:rPr lang="en-US" dirty="0"/>
              <a:t>Jan 20,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/>
              <a:t>: Session #1</a:t>
            </a:r>
          </a:p>
          <a:p>
            <a:pPr lvl="1"/>
            <a:r>
              <a:rPr lang="en-US" dirty="0"/>
              <a:t>Jan 27, </a:t>
            </a:r>
            <a:r>
              <a:rPr lang="en-US" dirty="0">
                <a:solidFill>
                  <a:srgbClr val="7889FB"/>
                </a:solidFill>
              </a:rPr>
              <a:t>14:00-18:00</a:t>
            </a:r>
            <a:r>
              <a:rPr lang="en-US" dirty="0"/>
              <a:t>: Session #2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Earlier than in previous semesters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response to students’ feedback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course evaluation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A0EFEA-164C-9773-7B3A-25BDD464DD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Semester Schedule &amp; Deadlines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063D2F-D652-A482-0EF8-CB21206DCC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List of Seminar Topics</a:t>
            </a:r>
          </a:p>
          <a:p>
            <a:pPr lvl="1"/>
            <a:r>
              <a:rPr lang="en-US" dirty="0"/>
              <a:t>Presented today, take your time to select afterwards</a:t>
            </a:r>
          </a:p>
          <a:p>
            <a:r>
              <a:rPr lang="en-US" dirty="0"/>
              <a:t>Topic Selection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Oct 31, 23:59 CET</a:t>
            </a:r>
            <a:r>
              <a:rPr lang="en-US" dirty="0">
                <a:solidFill>
                  <a:srgbClr val="000000"/>
                </a:solidFill>
              </a:rPr>
              <a:t> (in 2½ weeks)</a:t>
            </a:r>
          </a:p>
          <a:p>
            <a:pPr lvl="1"/>
            <a:r>
              <a:rPr lang="en-US" dirty="0"/>
              <a:t>Ranked list of </a:t>
            </a:r>
            <a:r>
              <a:rPr lang="en-US" b="1" dirty="0"/>
              <a:t>5 topics</a:t>
            </a:r>
            <a:r>
              <a:rPr lang="en-US" dirty="0"/>
              <a:t> via poll on the ISIS course</a:t>
            </a:r>
          </a:p>
          <a:p>
            <a:pPr lvl="1"/>
            <a:r>
              <a:rPr lang="en-US" dirty="0"/>
              <a:t>Global topic assignment based on preferences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Notification of assigned topics: Nov 04</a:t>
            </a:r>
            <a:r>
              <a:rPr lang="en-US" dirty="0">
                <a:solidFill>
                  <a:schemeClr val="tx1"/>
                </a:solidFill>
              </a:rPr>
              <a:t> (in 3 weeks)</a:t>
            </a:r>
          </a:p>
          <a:p>
            <a:r>
              <a:rPr lang="en-US" dirty="0"/>
              <a:t>Submission of Summary Paper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Jan 13, 23:59 CET</a:t>
            </a:r>
            <a:r>
              <a:rPr lang="en-US" dirty="0">
                <a:solidFill>
                  <a:srgbClr val="000000"/>
                </a:solidFill>
              </a:rPr>
              <a:t> (in 13 weeks)</a:t>
            </a:r>
          </a:p>
          <a:p>
            <a:pPr lvl="1"/>
            <a:r>
              <a:rPr lang="en-US" dirty="0"/>
              <a:t>Summary paper (PDF) by email to Patrick Damme</a:t>
            </a:r>
          </a:p>
          <a:p>
            <a:r>
              <a:rPr lang="en-US" dirty="0"/>
              <a:t>Submission of Presentation Slides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Deadline: The day before you present, 23:59 CET</a:t>
            </a:r>
          </a:p>
          <a:p>
            <a:pPr lvl="1"/>
            <a:r>
              <a:rPr lang="en-US" dirty="0"/>
              <a:t>Presentation slides (PDF) by email to Patrick Damme</a:t>
            </a:r>
          </a:p>
        </p:txBody>
      </p:sp>
    </p:spTree>
    <p:extLst>
      <p:ext uri="{BB962C8B-B14F-4D97-AF65-F5344CB8AC3E}">
        <p14:creationId xmlns:p14="http://schemas.microsoft.com/office/powerpoint/2010/main" val="31297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3136</Words>
  <Application>Microsoft Office PowerPoint</Application>
  <PresentationFormat>Breitbild</PresentationFormat>
  <Paragraphs>428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Consolas</vt:lpstr>
      <vt:lpstr>Courier New</vt:lpstr>
      <vt:lpstr>OpenSymbol</vt:lpstr>
      <vt:lpstr>Wingdings</vt:lpstr>
      <vt:lpstr>Titelfolien zur Auswahl</vt:lpstr>
      <vt:lpstr>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Large-scale Data Engineering: 01 Structure of Scientific Papers</dc:title>
  <dc:creator>Patrick Damme</dc:creator>
  <cp:lastModifiedBy>TU-Pseudonym 3624437813768008</cp:lastModifiedBy>
  <cp:revision>594</cp:revision>
  <cp:lastPrinted>2021-03-24T16:10:50Z</cp:lastPrinted>
  <dcterms:created xsi:type="dcterms:W3CDTF">2023-02-25T13:39:16Z</dcterms:created>
  <dcterms:modified xsi:type="dcterms:W3CDTF">2024-10-14T06:24:36Z</dcterms:modified>
</cp:coreProperties>
</file>