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0"/>
  </p:notesMasterIdLst>
  <p:sldIdLst>
    <p:sldId id="359" r:id="rId3"/>
    <p:sldId id="360" r:id="rId4"/>
    <p:sldId id="361" r:id="rId5"/>
    <p:sldId id="362" r:id="rId6"/>
    <p:sldId id="442" r:id="rId7"/>
    <p:sldId id="364" r:id="rId8"/>
    <p:sldId id="365" r:id="rId9"/>
    <p:sldId id="385" r:id="rId10"/>
    <p:sldId id="363" r:id="rId11"/>
    <p:sldId id="366" r:id="rId12"/>
    <p:sldId id="367" r:id="rId13"/>
    <p:sldId id="368" r:id="rId14"/>
    <p:sldId id="372" r:id="rId15"/>
    <p:sldId id="373" r:id="rId16"/>
    <p:sldId id="436" r:id="rId17"/>
    <p:sldId id="443" r:id="rId18"/>
    <p:sldId id="444" r:id="rId19"/>
    <p:sldId id="379" r:id="rId20"/>
    <p:sldId id="380" r:id="rId21"/>
    <p:sldId id="377" r:id="rId22"/>
    <p:sldId id="441" r:id="rId23"/>
    <p:sldId id="376" r:id="rId24"/>
    <p:sldId id="383" r:id="rId25"/>
    <p:sldId id="381" r:id="rId26"/>
    <p:sldId id="382" r:id="rId27"/>
    <p:sldId id="439" r:id="rId28"/>
    <p:sldId id="3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89FB"/>
    <a:srgbClr val="C40D1E"/>
    <a:srgbClr val="FF6C00"/>
    <a:srgbClr val="1F90CC"/>
    <a:srgbClr val="9013FE"/>
    <a:srgbClr val="434343"/>
    <a:srgbClr val="C40E02"/>
    <a:srgbClr val="FFFFFF"/>
    <a:srgbClr val="49C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4321" autoAdjust="0"/>
  </p:normalViewPr>
  <p:slideViewPr>
    <p:cSldViewPr snapToGrid="0" snapToObjects="1">
      <p:cViewPr varScale="1">
        <p:scale>
          <a:sx n="115" d="100"/>
          <a:sy n="115" d="100"/>
        </p:scale>
        <p:origin x="594" y="10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28.04.2024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‹Nr.›</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Patrick Damme | FG DAMS | LDE </a:t>
            </a:r>
            <a:r>
              <a:rPr lang="en-US" sz="1400" b="0" noProof="0" dirty="0" err="1">
                <a:solidFill>
                  <a:schemeClr val="bg1"/>
                </a:solidFill>
                <a:latin typeface="+mn-lt"/>
                <a:cs typeface="Arial" panose="020B0604020202020204" pitchFamily="34" charset="0"/>
              </a:rPr>
              <a:t>SoSe</a:t>
            </a:r>
            <a:r>
              <a:rPr lang="en-US" sz="1400" b="0" noProof="0" dirty="0">
                <a:solidFill>
                  <a:schemeClr val="bg1"/>
                </a:solidFill>
                <a:latin typeface="+mn-lt"/>
                <a:cs typeface="Arial" panose="020B0604020202020204" pitchFamily="34" charset="0"/>
              </a:rPr>
              <a:t> 2024 – 02 Scientific Reading and Writing</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lgn="ctr"/>
              <a:t>‹Nr.›</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berlin.zoom.us/j/67376691490?pwd=NmlvWTM5VUVWRjU0UGI2bXhBVkxzQT0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bdni.github.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31.jp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cholar.google.com/" TargetMode="External"/><Relationship Id="rId7" Type="http://schemas.openxmlformats.org/officeDocument/2006/relationships/image" Target="../media/image12.png"/><Relationship Id="rId2" Type="http://schemas.openxmlformats.org/officeDocument/2006/relationships/hyperlink" Target="https://dblp.uni-trier.de/"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523011" cy="1162241"/>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Seminar Large-scale Data Engineering (LDE)</a:t>
            </a:r>
          </a:p>
          <a:p>
            <a:pPr>
              <a:lnSpc>
                <a:spcPts val="4500"/>
              </a:lnSpc>
            </a:pPr>
            <a:r>
              <a:rPr lang="en-US" sz="4500" b="1" dirty="0">
                <a:solidFill>
                  <a:schemeClr val="bg1"/>
                </a:solidFill>
                <a:cs typeface="Arial" panose="020B0604020202020204" pitchFamily="34" charset="0"/>
              </a:rPr>
              <a:t>02 Scientific Reading and Writing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Dr.-Ing. Patrick Damme</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Apr 28, 2024</a:t>
            </a:r>
          </a:p>
        </p:txBody>
      </p:sp>
      <p:pic>
        <p:nvPicPr>
          <p:cNvPr id="3" name="Grafik 2">
            <a:extLst>
              <a:ext uri="{FF2B5EF4-FFF2-40B4-BE49-F238E27FC236}">
                <a16:creationId xmlns:a16="http://schemas.microsoft.com/office/drawing/2014/main" id="{187491DB-8975-B23E-EC74-8FEA498EA9FB}"/>
              </a:ext>
            </a:extLst>
          </p:cNvPr>
          <p:cNvPicPr>
            <a:picLocks noChangeAspect="1"/>
          </p:cNvPicPr>
          <p:nvPr/>
        </p:nvPicPr>
        <p:blipFill>
          <a:blip r:embed="rId4"/>
          <a:srcRect/>
          <a:stretch/>
        </p:blipFill>
        <p:spPr>
          <a:xfrm>
            <a:off x="8255038" y="6073529"/>
            <a:ext cx="732314" cy="549236"/>
          </a:xfrm>
          <a:prstGeom prst="rect">
            <a:avLst/>
          </a:prstGeom>
          <a:ln w="28575">
            <a:noFill/>
          </a:ln>
        </p:spPr>
      </p:pic>
      <p:sp>
        <p:nvSpPr>
          <p:cNvPr id="6" name="Textfeld 5">
            <a:extLst>
              <a:ext uri="{FF2B5EF4-FFF2-40B4-BE49-F238E27FC236}">
                <a16:creationId xmlns:a16="http://schemas.microsoft.com/office/drawing/2014/main" id="{87287519-A3D7-4F03-4723-28E20BBAF494}"/>
              </a:ext>
            </a:extLst>
          </p:cNvPr>
          <p:cNvSpPr txBox="1"/>
          <p:nvPr/>
        </p:nvSpPr>
        <p:spPr>
          <a:xfrm>
            <a:off x="4613556" y="6024982"/>
            <a:ext cx="3624390" cy="646331"/>
          </a:xfrm>
          <a:prstGeom prst="rect">
            <a:avLst/>
          </a:prstGeom>
          <a:noFill/>
        </p:spPr>
        <p:txBody>
          <a:bodyPr wrap="none" rtlCol="0">
            <a:spAutoFit/>
          </a:bodyPr>
          <a:lstStyle/>
          <a:p>
            <a:pPr algn="r"/>
            <a:r>
              <a:rPr lang="en-US" sz="1200" dirty="0">
                <a:solidFill>
                  <a:schemeClr val="bg1"/>
                </a:solidFill>
              </a:rPr>
              <a:t>[</a:t>
            </a:r>
            <a:r>
              <a:rPr lang="en-US" sz="1200" b="1" dirty="0">
                <a:solidFill>
                  <a:schemeClr val="bg1"/>
                </a:solidFill>
              </a:rPr>
              <a:t>Credit:</a:t>
            </a:r>
            <a:r>
              <a:rPr lang="en-US" sz="1200" dirty="0">
                <a:solidFill>
                  <a:schemeClr val="bg1"/>
                </a:solidFill>
              </a:rPr>
              <a:t> Based on “Introduction to Scientific Writing”/</a:t>
            </a:r>
            <a:br>
              <a:rPr lang="en-US" sz="1200" dirty="0">
                <a:solidFill>
                  <a:schemeClr val="bg1"/>
                </a:solidFill>
              </a:rPr>
            </a:br>
            <a:r>
              <a:rPr lang="en-US" sz="1200" dirty="0">
                <a:solidFill>
                  <a:schemeClr val="bg1"/>
                </a:solidFill>
              </a:rPr>
              <a:t>”02 Scientific Reading and Writing” by Matthias Boehm</a:t>
            </a:r>
            <a:br>
              <a:rPr lang="en-US" sz="1200" dirty="0">
                <a:solidFill>
                  <a:schemeClr val="bg1"/>
                </a:solidFill>
              </a:rPr>
            </a:br>
            <a:r>
              <a:rPr lang="en-US" sz="1200" dirty="0">
                <a:solidFill>
                  <a:schemeClr val="bg1"/>
                </a:solidFill>
              </a:rPr>
              <a:t>(TU Graz, winter 2021/22)]</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D88077-5F57-CA22-8AFF-CA0630C9F27C}"/>
              </a:ext>
            </a:extLst>
          </p:cNvPr>
          <p:cNvSpPr>
            <a:spLocks noGrp="1"/>
          </p:cNvSpPr>
          <p:nvPr>
            <p:ph type="body" sz="quarter" idx="18"/>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a:p>
            <a:endParaRPr lang="en-US" dirty="0"/>
          </a:p>
        </p:txBody>
      </p:sp>
      <p:sp>
        <p:nvSpPr>
          <p:cNvPr id="3" name="Textplatzhalter 2">
            <a:extLst>
              <a:ext uri="{FF2B5EF4-FFF2-40B4-BE49-F238E27FC236}">
                <a16:creationId xmlns:a16="http://schemas.microsoft.com/office/drawing/2014/main" id="{430C743E-1E9A-8573-F6B7-C92B36AF47C5}"/>
              </a:ext>
            </a:extLst>
          </p:cNvPr>
          <p:cNvSpPr>
            <a:spLocks noGrp="1"/>
          </p:cNvSpPr>
          <p:nvPr>
            <p:ph type="body" sz="quarter" idx="14"/>
          </p:nvPr>
        </p:nvSpPr>
        <p:spPr/>
        <p:txBody>
          <a:bodyPr/>
          <a:lstStyle/>
          <a:p>
            <a:r>
              <a:rPr lang="en-US" dirty="0"/>
              <a:t>Process of Reading – Skimming/Understanding </a:t>
            </a:r>
          </a:p>
        </p:txBody>
      </p:sp>
      <p:sp>
        <p:nvSpPr>
          <p:cNvPr id="4" name="TextBox 4">
            <a:extLst>
              <a:ext uri="{FF2B5EF4-FFF2-40B4-BE49-F238E27FC236}">
                <a16:creationId xmlns:a16="http://schemas.microsoft.com/office/drawing/2014/main" id="{FEA7C005-7C83-634A-779C-905725E4C3CE}"/>
              </a:ext>
            </a:extLst>
          </p:cNvPr>
          <p:cNvSpPr txBox="1"/>
          <p:nvPr/>
        </p:nvSpPr>
        <p:spPr>
          <a:xfrm>
            <a:off x="6459166" y="4180740"/>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959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BA4F6D-F0A5-C017-98F5-D4B77CE4E49C}"/>
              </a:ext>
            </a:extLst>
          </p:cNvPr>
          <p:cNvSpPr>
            <a:spLocks noGrp="1"/>
          </p:cNvSpPr>
          <p:nvPr>
            <p:ph type="body" sz="quarter" idx="18"/>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is the paper solving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a:p>
            <a:endParaRPr lang="en-US" dirty="0"/>
          </a:p>
        </p:txBody>
      </p:sp>
      <p:sp>
        <p:nvSpPr>
          <p:cNvPr id="3" name="Textplatzhalter 2">
            <a:extLst>
              <a:ext uri="{FF2B5EF4-FFF2-40B4-BE49-F238E27FC236}">
                <a16:creationId xmlns:a16="http://schemas.microsoft.com/office/drawing/2014/main" id="{73D34544-32A4-7A67-D104-A394B330AFF7}"/>
              </a:ext>
            </a:extLst>
          </p:cNvPr>
          <p:cNvSpPr>
            <a:spLocks noGrp="1"/>
          </p:cNvSpPr>
          <p:nvPr>
            <p:ph type="body" sz="quarter" idx="14"/>
          </p:nvPr>
        </p:nvSpPr>
        <p:spPr/>
        <p:txBody>
          <a:bodyPr/>
          <a:lstStyle/>
          <a:p>
            <a:r>
              <a:rPr lang="en-US" dirty="0"/>
              <a:t>Process of Reading – Understanding/Evaluation</a:t>
            </a:r>
          </a:p>
        </p:txBody>
      </p:sp>
    </p:spTree>
    <p:extLst>
      <p:ext uri="{BB962C8B-B14F-4D97-AF65-F5344CB8AC3E}">
        <p14:creationId xmlns:p14="http://schemas.microsoft.com/office/powerpoint/2010/main" val="23958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924C9-4A4A-1378-1AD8-90EDAE25B2DF}"/>
              </a:ext>
            </a:extLst>
          </p:cNvPr>
          <p:cNvSpPr>
            <a:spLocks noGrp="1"/>
          </p:cNvSpPr>
          <p:nvPr>
            <p:ph type="body" sz="quarter" idx="18"/>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 </a:t>
            </a: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 </a:t>
            </a:r>
            <a:r>
              <a:rPr lang="en-US" dirty="0">
                <a:sym typeface="Wingdings" panose="05000000000000000000" pitchFamily="2" charset="2"/>
              </a:rPr>
              <a:t>(missing reference, inconsistent / no logical consequence)</a:t>
            </a:r>
          </a:p>
          <a:p>
            <a:pPr lvl="1"/>
            <a:endParaRPr lang="en-US"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a:p>
            <a:endParaRPr lang="en-US" dirty="0"/>
          </a:p>
        </p:txBody>
      </p:sp>
      <p:sp>
        <p:nvSpPr>
          <p:cNvPr id="3" name="Textplatzhalter 2">
            <a:extLst>
              <a:ext uri="{FF2B5EF4-FFF2-40B4-BE49-F238E27FC236}">
                <a16:creationId xmlns:a16="http://schemas.microsoft.com/office/drawing/2014/main" id="{8025B2D9-D012-BF83-4CED-CC301A26AD89}"/>
              </a:ext>
            </a:extLst>
          </p:cNvPr>
          <p:cNvSpPr>
            <a:spLocks noGrp="1"/>
          </p:cNvSpPr>
          <p:nvPr>
            <p:ph type="body" sz="quarter" idx="14"/>
          </p:nvPr>
        </p:nvSpPr>
        <p:spPr/>
        <p:txBody>
          <a:bodyPr/>
          <a:lstStyle/>
          <a:p>
            <a:r>
              <a:rPr lang="en-US" dirty="0"/>
              <a:t>Proofreading Your Own Paper</a:t>
            </a:r>
          </a:p>
        </p:txBody>
      </p:sp>
      <p:sp>
        <p:nvSpPr>
          <p:cNvPr id="4" name="TextBox 4">
            <a:extLst>
              <a:ext uri="{FF2B5EF4-FFF2-40B4-BE49-F238E27FC236}">
                <a16:creationId xmlns:a16="http://schemas.microsoft.com/office/drawing/2014/main" id="{CAC25CA9-E436-2B94-5C58-4222831F7FA7}"/>
              </a:ext>
            </a:extLst>
          </p:cNvPr>
          <p:cNvSpPr txBox="1"/>
          <p:nvPr/>
        </p:nvSpPr>
        <p:spPr>
          <a:xfrm>
            <a:off x="9700069" y="1450658"/>
            <a:ext cx="212063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873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7092A14-23C2-6120-7639-43F6424C6E10}"/>
              </a:ext>
            </a:extLst>
          </p:cNvPr>
          <p:cNvSpPr>
            <a:spLocks noGrp="1"/>
          </p:cNvSpPr>
          <p:nvPr>
            <p:ph type="body" sz="quarter" idx="14"/>
          </p:nvPr>
        </p:nvSpPr>
        <p:spPr/>
        <p:txBody>
          <a:bodyPr/>
          <a:lstStyle/>
          <a:p>
            <a:r>
              <a:rPr lang="en-US" dirty="0"/>
              <a:t>Scientific Writing</a:t>
            </a:r>
          </a:p>
        </p:txBody>
      </p:sp>
      <p:sp>
        <p:nvSpPr>
          <p:cNvPr id="5" name="Textplatzhalter 4">
            <a:extLst>
              <a:ext uri="{FF2B5EF4-FFF2-40B4-BE49-F238E27FC236}">
                <a16:creationId xmlns:a16="http://schemas.microsoft.com/office/drawing/2014/main" id="{19700E5F-86E0-5EE1-D45D-08BE1CAD4660}"/>
              </a:ext>
            </a:extLst>
          </p:cNvPr>
          <p:cNvSpPr>
            <a:spLocks noGrp="1"/>
          </p:cNvSpPr>
          <p:nvPr>
            <p:ph type="body" sz="quarter" idx="15"/>
          </p:nvPr>
        </p:nvSpPr>
        <p:spPr/>
        <p:txBody>
          <a:bodyPr/>
          <a:lstStyle/>
          <a:p>
            <a:r>
              <a:rPr lang="en-US" dirty="0"/>
              <a:t>In Computer Science (Data Management)</a:t>
            </a:r>
          </a:p>
        </p:txBody>
      </p:sp>
      <p:pic>
        <p:nvPicPr>
          <p:cNvPr id="6" name="Picture 1">
            <a:extLst>
              <a:ext uri="{FF2B5EF4-FFF2-40B4-BE49-F238E27FC236}">
                <a16:creationId xmlns:a16="http://schemas.microsoft.com/office/drawing/2014/main" id="{A1E1EB37-6079-37C6-6DE8-970E4DDA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10" y="4929308"/>
            <a:ext cx="641953" cy="849144"/>
          </a:xfrm>
          <a:prstGeom prst="rect">
            <a:avLst/>
          </a:prstGeom>
        </p:spPr>
      </p:pic>
      <p:sp>
        <p:nvSpPr>
          <p:cNvPr id="7" name="TextBox 2">
            <a:extLst>
              <a:ext uri="{FF2B5EF4-FFF2-40B4-BE49-F238E27FC236}">
                <a16:creationId xmlns:a16="http://schemas.microsoft.com/office/drawing/2014/main" id="{24AAAEB1-0BAA-0490-0E90-36E309DAD7E5}"/>
              </a:ext>
            </a:extLst>
          </p:cNvPr>
          <p:cNvSpPr txBox="1"/>
          <p:nvPr/>
        </p:nvSpPr>
        <p:spPr>
          <a:xfrm>
            <a:off x="1325023" y="5061493"/>
            <a:ext cx="4046707" cy="584775"/>
          </a:xfrm>
          <a:prstGeom prst="rect">
            <a:avLst/>
          </a:prstGeom>
          <a:noFill/>
        </p:spPr>
        <p:txBody>
          <a:bodyPr wrap="square" lIns="0" rIns="0" rtlCol="0">
            <a:spAutoFit/>
          </a:bodyPr>
          <a:lstStyle/>
          <a:p>
            <a:r>
              <a:rPr lang="en-US" sz="1600" dirty="0">
                <a:solidFill>
                  <a:srgbClr val="000000"/>
                </a:solidFill>
                <a:latin typeface="Calibri" panose="020F0502020204030204" pitchFamily="34" charset="0"/>
                <a:cs typeface="Calibri" panose="020F0502020204030204" pitchFamily="34" charset="0"/>
              </a:rPr>
              <a:t>[Justin </a:t>
            </a:r>
            <a:r>
              <a:rPr lang="en-US" sz="1600" dirty="0" err="1">
                <a:solidFill>
                  <a:srgbClr val="000000"/>
                </a:solidFill>
                <a:latin typeface="Calibri" panose="020F0502020204030204" pitchFamily="34" charset="0"/>
                <a:cs typeface="Calibri" panose="020F0502020204030204" pitchFamily="34" charset="0"/>
              </a:rPr>
              <a:t>Zobel</a:t>
            </a:r>
            <a:r>
              <a:rPr lang="en-US" sz="1600" dirty="0">
                <a:solidFill>
                  <a:srgbClr val="000000"/>
                </a:solidFill>
                <a:latin typeface="Calibri" panose="020F0502020204030204" pitchFamily="34" charset="0"/>
                <a:cs typeface="Calibri" panose="020F0502020204030204" pitchFamily="34" charset="0"/>
              </a:rPr>
              <a:t>: Writing for Computer Science,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369437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62BDAD-D4AF-C7AD-946B-86238A81A7CB}"/>
              </a:ext>
            </a:extLst>
          </p:cNvPr>
          <p:cNvSpPr>
            <a:spLocks noGrp="1"/>
          </p:cNvSpPr>
          <p:nvPr>
            <p:ph type="body" sz="quarter" idx="18"/>
          </p:nvPr>
        </p:nvSpPr>
        <p:spPr/>
        <p:txBody>
          <a:bodyPr/>
          <a:lstStyle/>
          <a:p>
            <a:r>
              <a:rPr lang="en-US" dirty="0"/>
              <a:t>Know Your Audience</a:t>
            </a:r>
            <a:endParaRPr lang="en-US" sz="1000" dirty="0"/>
          </a:p>
          <a:p>
            <a:r>
              <a:rPr lang="en-US" dirty="0"/>
              <a:t>Get Your Workflow in Order / Incremental Paper Drafts</a:t>
            </a:r>
            <a:endParaRPr lang="en-US" sz="1000" dirty="0"/>
          </a:p>
          <a:p>
            <a:r>
              <a:rPr lang="en-US" dirty="0"/>
              <a:t>Mindset: Quality over Quantity</a:t>
            </a:r>
          </a:p>
          <a:p>
            <a:pPr lvl="1"/>
            <a:r>
              <a:rPr lang="en-US" dirty="0"/>
              <a:t>Aim for top-tier conferences/journals (act as filter)</a:t>
            </a:r>
          </a:p>
          <a:p>
            <a:pPr lvl="1"/>
            <a:r>
              <a:rPr lang="en-US" dirty="0"/>
              <a:t>Make the paper useful for others (ideas, evidence, code)</a:t>
            </a:r>
            <a:endParaRPr lang="en-US" sz="1000" dirty="0"/>
          </a:p>
          <a:p>
            <a:endParaRPr lang="de-DE" dirty="0">
              <a:solidFill>
                <a:schemeClr val="accent1"/>
              </a:solidFill>
            </a:endParaRPr>
          </a:p>
          <a:p>
            <a:r>
              <a:rPr lang="de-DE" dirty="0" err="1">
                <a:solidFill>
                  <a:schemeClr val="accent1"/>
                </a:solidFill>
              </a:rPr>
              <a:t>Make</a:t>
            </a:r>
            <a:r>
              <a:rPr lang="de-DE" dirty="0">
                <a:solidFill>
                  <a:schemeClr val="accent1"/>
                </a:solidFill>
              </a:rPr>
              <a:t> </a:t>
            </a:r>
            <a:r>
              <a:rPr lang="de-DE" dirty="0" err="1">
                <a:solidFill>
                  <a:schemeClr val="accent1"/>
                </a:solidFill>
              </a:rPr>
              <a:t>the</a:t>
            </a:r>
            <a:r>
              <a:rPr lang="de-DE" dirty="0">
                <a:solidFill>
                  <a:schemeClr val="accent1"/>
                </a:solidFill>
              </a:rPr>
              <a:t> Paper Easy </a:t>
            </a:r>
            <a:r>
              <a:rPr lang="de-DE" dirty="0" err="1">
                <a:solidFill>
                  <a:schemeClr val="accent1"/>
                </a:solidFill>
              </a:rPr>
              <a:t>to</a:t>
            </a:r>
            <a:r>
              <a:rPr lang="de-DE" dirty="0">
                <a:solidFill>
                  <a:schemeClr val="accent1"/>
                </a:solidFill>
              </a:rPr>
              <a:t> Read</a:t>
            </a:r>
            <a:endParaRPr lang="en-US" dirty="0">
              <a:solidFill>
                <a:schemeClr val="accent1"/>
              </a:solidFill>
            </a:endParaRPr>
          </a:p>
          <a:p>
            <a:r>
              <a:rPr lang="en-US" dirty="0">
                <a:sym typeface="Wingdings" panose="05000000000000000000" pitchFamily="2" charset="2"/>
              </a:rPr>
              <a:t>Present Your Work with appropriate </a:t>
            </a:r>
            <a:r>
              <a:rPr lang="en-US" dirty="0">
                <a:solidFill>
                  <a:srgbClr val="7889FB"/>
                </a:solidFill>
                <a:sym typeface="Wingdings" panose="05000000000000000000" pitchFamily="2" charset="2"/>
              </a:rPr>
              <a:t>Structure</a:t>
            </a:r>
            <a:r>
              <a:rPr lang="en-US" dirty="0">
                <a:sym typeface="Wingdings" panose="05000000000000000000" pitchFamily="2" charset="2"/>
              </a:rPr>
              <a:t>, </a:t>
            </a:r>
            <a:r>
              <a:rPr lang="en-US" dirty="0">
                <a:solidFill>
                  <a:srgbClr val="7889FB"/>
                </a:solidFill>
                <a:sym typeface="Wingdings" panose="05000000000000000000" pitchFamily="2" charset="2"/>
              </a:rPr>
              <a:t>Writing Style</a:t>
            </a:r>
            <a:r>
              <a:rPr lang="en-US" dirty="0">
                <a:sym typeface="Wingdings" panose="05000000000000000000" pitchFamily="2" charset="2"/>
              </a:rPr>
              <a:t>, and </a:t>
            </a:r>
            <a:r>
              <a:rPr lang="en-US" dirty="0">
                <a:solidFill>
                  <a:srgbClr val="7889FB"/>
                </a:solidFill>
                <a:sym typeface="Wingdings" panose="05000000000000000000" pitchFamily="2" charset="2"/>
              </a:rPr>
              <a:t>Formatting</a:t>
            </a:r>
            <a:endParaRPr lang="en-US" dirty="0">
              <a:solidFill>
                <a:srgbClr val="7889FB"/>
              </a:solidFill>
            </a:endParaRPr>
          </a:p>
          <a:p>
            <a:endParaRPr lang="en-US" dirty="0"/>
          </a:p>
        </p:txBody>
      </p:sp>
      <p:sp>
        <p:nvSpPr>
          <p:cNvPr id="3" name="Textplatzhalter 2">
            <a:extLst>
              <a:ext uri="{FF2B5EF4-FFF2-40B4-BE49-F238E27FC236}">
                <a16:creationId xmlns:a16="http://schemas.microsoft.com/office/drawing/2014/main" id="{0ADC2C23-FC7B-DC26-4F10-9F8CD57AE33D}"/>
              </a:ext>
            </a:extLst>
          </p:cNvPr>
          <p:cNvSpPr>
            <a:spLocks noGrp="1"/>
          </p:cNvSpPr>
          <p:nvPr>
            <p:ph type="body" sz="quarter" idx="14"/>
          </p:nvPr>
        </p:nvSpPr>
        <p:spPr/>
        <p:txBody>
          <a:bodyPr/>
          <a:lstStyle/>
          <a:p>
            <a:r>
              <a:rPr lang="en-US" dirty="0"/>
              <a:t>Recap: Writing the Paper</a:t>
            </a:r>
          </a:p>
        </p:txBody>
      </p:sp>
      <p:pic>
        <p:nvPicPr>
          <p:cNvPr id="9" name="Picture 13">
            <a:extLst>
              <a:ext uri="{FF2B5EF4-FFF2-40B4-BE49-F238E27FC236}">
                <a16:creationId xmlns:a16="http://schemas.microsoft.com/office/drawing/2014/main" id="{CDB58FD1-3B26-E1CD-163D-A3C7307E4F53}"/>
              </a:ext>
            </a:extLst>
          </p:cNvPr>
          <p:cNvPicPr>
            <a:picLocks noChangeAspect="1"/>
          </p:cNvPicPr>
          <p:nvPr/>
        </p:nvPicPr>
        <p:blipFill rotWithShape="1">
          <a:blip r:embed="rId2"/>
          <a:srcRect r="29940"/>
          <a:stretch/>
        </p:blipFill>
        <p:spPr>
          <a:xfrm>
            <a:off x="7392383" y="1113982"/>
            <a:ext cx="2728727" cy="2198985"/>
          </a:xfrm>
          <a:prstGeom prst="rect">
            <a:avLst/>
          </a:prstGeom>
        </p:spPr>
      </p:pic>
    </p:spTree>
    <p:extLst>
      <p:ext uri="{BB962C8B-B14F-4D97-AF65-F5344CB8AC3E}">
        <p14:creationId xmlns:p14="http://schemas.microsoft.com/office/powerpoint/2010/main" val="1419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C5044F-3766-577B-EA6C-18B073172A5F}"/>
              </a:ext>
            </a:extLst>
          </p:cNvPr>
          <p:cNvSpPr>
            <a:spLocks noGrp="1"/>
          </p:cNvSpPr>
          <p:nvPr>
            <p:ph type="body" sz="quarter" idx="18"/>
          </p:nvPr>
        </p:nvSpPr>
        <p:spPr/>
        <p:txBody>
          <a:bodyPr/>
          <a:lstStyle/>
          <a:p>
            <a:r>
              <a:rPr lang="en-US" dirty="0"/>
              <a:t>Sections and Subsections</a:t>
            </a:r>
          </a:p>
          <a:p>
            <a:pPr lvl="1">
              <a:lnSpc>
                <a:spcPct val="100000"/>
              </a:lnSpc>
            </a:pPr>
            <a:r>
              <a:rPr lang="en-US" sz="1700" dirty="0"/>
              <a:t>Abstract          		</a:t>
            </a:r>
            <a:r>
              <a:rPr lang="en-US" sz="1700" dirty="0">
                <a:sym typeface="Wingdings" panose="05000000000000000000" pitchFamily="2" charset="2"/>
              </a:rPr>
              <a:t> short overview of problem and solution (part of meta data)</a:t>
            </a:r>
            <a:endParaRPr lang="en-US" sz="1700" dirty="0"/>
          </a:p>
          <a:p>
            <a:pPr lvl="1">
              <a:lnSpc>
                <a:spcPct val="100000"/>
              </a:lnSpc>
            </a:pPr>
            <a:r>
              <a:rPr lang="en-US" sz="1700" dirty="0"/>
              <a:t>Introduction 			</a:t>
            </a:r>
            <a:r>
              <a:rPr lang="en-US" sz="1700" dirty="0">
                <a:sym typeface="Wingdings" panose="05000000000000000000" pitchFamily="2" charset="2"/>
              </a:rPr>
              <a:t> context, problem, contributions</a:t>
            </a:r>
            <a:endParaRPr lang="en-US" sz="1700" dirty="0"/>
          </a:p>
          <a:p>
            <a:pPr lvl="1">
              <a:lnSpc>
                <a:spcPct val="100000"/>
              </a:lnSpc>
            </a:pPr>
            <a:r>
              <a:rPr lang="en-US" sz="1700" dirty="0"/>
              <a:t>Background / Preliminaries 	</a:t>
            </a:r>
            <a:r>
              <a:rPr lang="en-US" sz="1700" dirty="0">
                <a:sym typeface="Wingdings" panose="05000000000000000000" pitchFamily="2" charset="2"/>
              </a:rPr>
              <a:t> necessary background for understanding</a:t>
            </a:r>
            <a:endParaRPr lang="en-US" sz="1700" dirty="0"/>
          </a:p>
          <a:p>
            <a:pPr lvl="1">
              <a:lnSpc>
                <a:spcPct val="100000"/>
              </a:lnSpc>
            </a:pPr>
            <a:r>
              <a:rPr lang="en-US" sz="1700" dirty="0"/>
              <a:t>Main Part 			</a:t>
            </a:r>
            <a:r>
              <a:rPr lang="en-US" sz="1700" dirty="0">
                <a:sym typeface="Wingdings" panose="05000000000000000000" pitchFamily="2" charset="2"/>
              </a:rPr>
              <a:t> your technical core contributions </a:t>
            </a:r>
            <a:endParaRPr lang="en-US" sz="1700" dirty="0"/>
          </a:p>
          <a:p>
            <a:pPr lvl="1">
              <a:lnSpc>
                <a:spcPct val="100000"/>
              </a:lnSpc>
            </a:pPr>
            <a:r>
              <a:rPr lang="en-US" sz="1700" dirty="0"/>
              <a:t>Main Part 2</a:t>
            </a:r>
          </a:p>
          <a:p>
            <a:pPr lvl="1">
              <a:lnSpc>
                <a:spcPct val="100000"/>
              </a:lnSpc>
            </a:pPr>
            <a:r>
              <a:rPr lang="en-US" sz="1700" dirty="0"/>
              <a:t>Experiments			</a:t>
            </a:r>
            <a:r>
              <a:rPr lang="en-US" sz="1700" dirty="0">
                <a:sym typeface="Wingdings" panose="05000000000000000000" pitchFamily="2" charset="2"/>
              </a:rPr>
              <a:t> setting, micro benchmarks, end-to-end benchmarks</a:t>
            </a:r>
            <a:endParaRPr lang="en-US" sz="1700" dirty="0"/>
          </a:p>
          <a:p>
            <a:pPr lvl="1">
              <a:lnSpc>
                <a:spcPct val="100000"/>
              </a:lnSpc>
            </a:pPr>
            <a:r>
              <a:rPr lang="en-US" sz="1700" dirty="0"/>
              <a:t>Related Work		</a:t>
            </a:r>
            <a:r>
              <a:rPr lang="en-US" sz="1700" dirty="0">
                <a:sym typeface="Wingdings" panose="05000000000000000000" pitchFamily="2" charset="2"/>
              </a:rPr>
              <a:t> areas of related work, differences to your own work</a:t>
            </a:r>
            <a:endParaRPr lang="en-US" sz="1700" dirty="0"/>
          </a:p>
          <a:p>
            <a:pPr lvl="1">
              <a:lnSpc>
                <a:spcPct val="100000"/>
              </a:lnSpc>
            </a:pPr>
            <a:r>
              <a:rPr lang="en-US" sz="1700" dirty="0"/>
              <a:t>Conclusions			</a:t>
            </a:r>
            <a:r>
              <a:rPr lang="en-US" sz="1700" dirty="0">
                <a:sym typeface="Wingdings" panose="05000000000000000000" pitchFamily="2" charset="2"/>
              </a:rPr>
              <a:t> summary, conclusions, and future work</a:t>
            </a:r>
          </a:p>
          <a:p>
            <a:pPr lvl="1">
              <a:lnSpc>
                <a:spcPct val="100000"/>
              </a:lnSpc>
            </a:pPr>
            <a:r>
              <a:rPr lang="en-US" sz="1700" dirty="0">
                <a:sym typeface="Wingdings" panose="05000000000000000000" pitchFamily="2" charset="2"/>
              </a:rPr>
              <a:t>Acknowledgments		 funding agencies, helpful people beyond co-authors</a:t>
            </a:r>
            <a:endParaRPr lang="en-US" sz="1700" dirty="0"/>
          </a:p>
          <a:p>
            <a:pPr lvl="1">
              <a:lnSpc>
                <a:spcPct val="100000"/>
              </a:lnSpc>
            </a:pPr>
            <a:r>
              <a:rPr lang="en-US" sz="1700" dirty="0"/>
              <a:t>References			</a:t>
            </a:r>
            <a:r>
              <a:rPr lang="en-US" sz="1700" dirty="0">
                <a:sym typeface="Wingdings" panose="05000000000000000000" pitchFamily="2" charset="2"/>
              </a:rPr>
              <a:t> list of other works referenced throughout the paper</a:t>
            </a:r>
            <a:endParaRPr lang="en-US" sz="1700" dirty="0"/>
          </a:p>
          <a:p>
            <a:pPr lvl="1">
              <a:lnSpc>
                <a:spcPct val="100000"/>
              </a:lnSpc>
            </a:pPr>
            <a:r>
              <a:rPr lang="en-US" sz="1700" dirty="0"/>
              <a:t>(Appendix)			</a:t>
            </a:r>
            <a:r>
              <a:rPr lang="en-US" sz="1700" dirty="0">
                <a:sym typeface="Wingdings" panose="05000000000000000000" pitchFamily="2" charset="2"/>
              </a:rPr>
              <a:t> any additional contents (e.g., proves of theorems, more results)</a:t>
            </a:r>
            <a:endParaRPr lang="en-US" sz="17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a:p>
            <a:endParaRPr lang="en-US" dirty="0"/>
          </a:p>
        </p:txBody>
      </p:sp>
      <p:sp>
        <p:nvSpPr>
          <p:cNvPr id="3" name="Textplatzhalter 2">
            <a:extLst>
              <a:ext uri="{FF2B5EF4-FFF2-40B4-BE49-F238E27FC236}">
                <a16:creationId xmlns:a16="http://schemas.microsoft.com/office/drawing/2014/main" id="{7B20CB23-179C-3307-A5FC-0BBD55F0EBBF}"/>
              </a:ext>
            </a:extLst>
          </p:cNvPr>
          <p:cNvSpPr>
            <a:spLocks noGrp="1"/>
          </p:cNvSpPr>
          <p:nvPr>
            <p:ph type="body" sz="quarter" idx="14"/>
          </p:nvPr>
        </p:nvSpPr>
        <p:spPr/>
        <p:txBody>
          <a:bodyPr/>
          <a:lstStyle/>
          <a:p>
            <a:r>
              <a:rPr lang="en-US" dirty="0"/>
              <a:t>Recap: Prototypical Structure of a Scientific Paper</a:t>
            </a:r>
          </a:p>
        </p:txBody>
      </p:sp>
      <p:sp>
        <p:nvSpPr>
          <p:cNvPr id="4" name="Textfeld 3">
            <a:extLst>
              <a:ext uri="{FF2B5EF4-FFF2-40B4-BE49-F238E27FC236}">
                <a16:creationId xmlns:a16="http://schemas.microsoft.com/office/drawing/2014/main" id="{EA5DA184-D752-DDA0-8C8F-8066AEFD8EDC}"/>
              </a:ext>
            </a:extLst>
          </p:cNvPr>
          <p:cNvSpPr txBox="1"/>
          <p:nvPr/>
        </p:nvSpPr>
        <p:spPr>
          <a:xfrm>
            <a:off x="9809508" y="2522735"/>
            <a:ext cx="2004267" cy="646331"/>
          </a:xfrm>
          <a:prstGeom prst="rect">
            <a:avLst/>
          </a:prstGeom>
          <a:noFill/>
        </p:spPr>
        <p:txBody>
          <a:bodyPr wrap="none" rtlCol="0">
            <a:spAutoFit/>
          </a:bodyPr>
          <a:lstStyle/>
          <a:p>
            <a:r>
              <a:rPr lang="en-US" sz="1800" b="1" dirty="0">
                <a:solidFill>
                  <a:srgbClr val="7889FB"/>
                </a:solidFill>
                <a:sym typeface="Wingdings" panose="05000000000000000000" pitchFamily="2" charset="2"/>
              </a:rPr>
              <a:t> </a:t>
            </a:r>
            <a:r>
              <a:rPr lang="en-US" b="1" dirty="0">
                <a:solidFill>
                  <a:srgbClr val="7889FB"/>
                </a:solidFill>
              </a:rPr>
              <a:t>01 Structure of</a:t>
            </a:r>
            <a:br>
              <a:rPr lang="en-US" b="1" dirty="0">
                <a:solidFill>
                  <a:srgbClr val="7889FB"/>
                </a:solidFill>
              </a:rPr>
            </a:br>
            <a:r>
              <a:rPr lang="en-US" b="1" dirty="0">
                <a:solidFill>
                  <a:srgbClr val="7889FB"/>
                </a:solidFill>
              </a:rPr>
              <a:t>     Scientific Papers</a:t>
            </a:r>
          </a:p>
        </p:txBody>
      </p:sp>
    </p:spTree>
    <p:extLst>
      <p:ext uri="{BB962C8B-B14F-4D97-AF65-F5344CB8AC3E}">
        <p14:creationId xmlns:p14="http://schemas.microsoft.com/office/powerpoint/2010/main" val="34046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55FBC5F-7427-5C2B-FA16-8F86D858FC3E}"/>
              </a:ext>
            </a:extLst>
          </p:cNvPr>
          <p:cNvSpPr/>
          <p:nvPr/>
        </p:nvSpPr>
        <p:spPr>
          <a:xfrm>
            <a:off x="10306050" y="190500"/>
            <a:ext cx="1719293" cy="107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platzhalter 1">
            <a:extLst>
              <a:ext uri="{FF2B5EF4-FFF2-40B4-BE49-F238E27FC236}">
                <a16:creationId xmlns:a16="http://schemas.microsoft.com/office/drawing/2014/main" id="{218F4491-FA2C-3816-1E78-47843FCBA158}"/>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Easy Skimming</a:t>
            </a:r>
          </a:p>
          <a:p>
            <a:pPr lvl="1"/>
            <a:r>
              <a:rPr lang="en-US" dirty="0">
                <a:solidFill>
                  <a:srgbClr val="000000"/>
                </a:solidFill>
              </a:rPr>
              <a:t>Guide the readers’ attention</a:t>
            </a:r>
          </a:p>
          <a:p>
            <a:r>
              <a:rPr lang="en-US" dirty="0"/>
              <a:t>Paragraph Labels</a:t>
            </a:r>
          </a:p>
          <a:p>
            <a:pPr lvl="1"/>
            <a:r>
              <a:rPr lang="en-US" sz="1400" b="1" dirty="0">
                <a:latin typeface="Courier New" panose="02070309020205020404" pitchFamily="49" charset="0"/>
                <a:cs typeface="Courier New" panose="02070309020205020404" pitchFamily="49" charset="0"/>
              </a:rPr>
              <a:t>\paragraph{…} …</a:t>
            </a:r>
          </a:p>
          <a:p>
            <a:pPr lvl="1"/>
            <a:endParaRPr lang="en-US" dirty="0"/>
          </a:p>
          <a:p>
            <a:pPr lvl="1"/>
            <a:endParaRPr lang="en-US" dirty="0"/>
          </a:p>
          <a:p>
            <a:r>
              <a:rPr lang="en-US" dirty="0"/>
              <a:t>Bullet Lists</a:t>
            </a:r>
          </a:p>
          <a:p>
            <a:pPr lvl="1"/>
            <a:r>
              <a:rPr lang="en-US" sz="1400" b="1" dirty="0">
                <a:latin typeface="Courier New" panose="02070309020205020404" pitchFamily="49" charset="0"/>
                <a:cs typeface="Courier New" panose="02070309020205020404" pitchFamily="49" charset="0"/>
              </a:rPr>
              <a:t>begin{itemize} … \item … \end{itemize}</a:t>
            </a:r>
          </a:p>
          <a:p>
            <a:pPr lvl="1"/>
            <a:r>
              <a:rPr lang="en-US" sz="1400" b="1" dirty="0">
                <a:latin typeface="Courier New" panose="02070309020205020404" pitchFamily="49" charset="0"/>
                <a:cs typeface="Courier New" panose="02070309020205020404" pitchFamily="49" charset="0"/>
              </a:rPr>
              <a:t>begin{enumerate} … \item … \end{enumerate}</a:t>
            </a:r>
          </a:p>
          <a:p>
            <a:pPr lvl="1"/>
            <a:endParaRPr lang="en-US" sz="1000" dirty="0"/>
          </a:p>
          <a:p>
            <a:pPr lvl="1"/>
            <a:endParaRPr lang="en-US" sz="1000" dirty="0"/>
          </a:p>
          <a:p>
            <a:pPr marL="457200" lvl="1" indent="0">
              <a:buNone/>
            </a:pPr>
            <a:endParaRPr lang="en-US" sz="1000" dirty="0"/>
          </a:p>
          <a:p>
            <a:pPr marL="457200" lvl="1" indent="0">
              <a:buNone/>
            </a:pPr>
            <a:endParaRPr lang="en-US" sz="1000" dirty="0"/>
          </a:p>
          <a:p>
            <a:endParaRPr lang="en-US" dirty="0"/>
          </a:p>
          <a:p>
            <a:pPr lvl="1"/>
            <a:endParaRPr lang="en-US" dirty="0"/>
          </a:p>
          <a:p>
            <a:endParaRPr lang="en-US" dirty="0"/>
          </a:p>
        </p:txBody>
      </p:sp>
      <p:sp>
        <p:nvSpPr>
          <p:cNvPr id="3" name="Textplatzhalter 2">
            <a:extLst>
              <a:ext uri="{FF2B5EF4-FFF2-40B4-BE49-F238E27FC236}">
                <a16:creationId xmlns:a16="http://schemas.microsoft.com/office/drawing/2014/main" id="{DA2D1A0C-5E0E-74C1-D059-C1DEAAFF5E62}"/>
              </a:ext>
            </a:extLst>
          </p:cNvPr>
          <p:cNvSpPr>
            <a:spLocks noGrp="1"/>
          </p:cNvSpPr>
          <p:nvPr>
            <p:ph type="body" sz="quarter" idx="14"/>
          </p:nvPr>
        </p:nvSpPr>
        <p:spPr/>
        <p:txBody>
          <a:bodyPr/>
          <a:lstStyle/>
          <a:p>
            <a:r>
              <a:rPr lang="en-US" dirty="0"/>
              <a:t>Formatting Elements Facilitating Structure</a:t>
            </a:r>
          </a:p>
        </p:txBody>
      </p:sp>
      <p:sp>
        <p:nvSpPr>
          <p:cNvPr id="9" name="Textplatzhalter 8">
            <a:extLst>
              <a:ext uri="{FF2B5EF4-FFF2-40B4-BE49-F238E27FC236}">
                <a16:creationId xmlns:a16="http://schemas.microsoft.com/office/drawing/2014/main" id="{20D9DB80-7DA9-208D-3AEE-B7B83EA74BF6}"/>
              </a:ext>
            </a:extLst>
          </p:cNvPr>
          <p:cNvSpPr>
            <a:spLocks noGrp="1"/>
          </p:cNvSpPr>
          <p:nvPr>
            <p:ph type="body" sz="quarter" idx="19"/>
          </p:nvPr>
        </p:nvSpPr>
        <p:spPr/>
        <p:txBody>
          <a:bodyPr/>
          <a:lstStyle/>
          <a:p>
            <a:r>
              <a:rPr lang="en-US" dirty="0"/>
              <a:t>Figures and Tables</a:t>
            </a:r>
          </a:p>
          <a:p>
            <a:pPr lvl="1"/>
            <a:r>
              <a:rPr lang="en-US" dirty="0"/>
              <a:t>Should be self-explanatory</a:t>
            </a:r>
          </a:p>
          <a:p>
            <a:pPr lvl="1"/>
            <a:r>
              <a:rPr lang="en-US" dirty="0"/>
              <a:t>Captions above/below</a:t>
            </a:r>
          </a:p>
          <a:p>
            <a:r>
              <a:rPr lang="en-US" dirty="0"/>
              <a:t>Theorem/Definition/Example</a:t>
            </a:r>
          </a:p>
          <a:p>
            <a:pPr lvl="1"/>
            <a:r>
              <a:rPr lang="en-US" dirty="0"/>
              <a:t>Refine </a:t>
            </a:r>
            <a:r>
              <a:rPr lang="en-US" b="1" dirty="0">
                <a:latin typeface="Courier New" panose="02070309020205020404" pitchFamily="49" charset="0"/>
                <a:cs typeface="Courier New" panose="02070309020205020404" pitchFamily="49" charset="0"/>
              </a:rPr>
              <a:t>theorem</a:t>
            </a:r>
            <a:br>
              <a:rPr lang="en-US" dirty="0"/>
            </a:br>
            <a:r>
              <a:rPr lang="en-US" dirty="0"/>
              <a:t>environment as needed</a:t>
            </a:r>
            <a:endParaRPr lang="en-US" sz="1000" dirty="0"/>
          </a:p>
          <a:p>
            <a:r>
              <a:rPr lang="en-US" dirty="0"/>
              <a:t>Algorithms/Pseudo-Code</a:t>
            </a:r>
          </a:p>
          <a:p>
            <a:pPr lvl="1"/>
            <a:r>
              <a:rPr lang="en-US" dirty="0"/>
              <a:t>Can be clearer than text,</a:t>
            </a:r>
            <a:br>
              <a:rPr lang="en-US" dirty="0"/>
            </a:br>
            <a:r>
              <a:rPr lang="en-US" dirty="0"/>
              <a:t>but not always</a:t>
            </a:r>
          </a:p>
          <a:p>
            <a:pPr lvl="1"/>
            <a:r>
              <a:rPr lang="en-US" dirty="0"/>
              <a:t>Carefully select the right</a:t>
            </a:r>
            <a:br>
              <a:rPr lang="en-US" dirty="0"/>
            </a:br>
            <a:r>
              <a:rPr lang="en-US" dirty="0"/>
              <a:t>level of abstraction</a:t>
            </a:r>
          </a:p>
          <a:p>
            <a:r>
              <a:rPr lang="en-US" dirty="0">
                <a:solidFill>
                  <a:srgbClr val="7889FB"/>
                </a:solidFill>
              </a:rPr>
              <a:t>Refer to All Figures, Tables, Algorithms in the Text</a:t>
            </a:r>
            <a:br>
              <a:rPr lang="en-US" dirty="0">
                <a:solidFill>
                  <a:srgbClr val="7889FB"/>
                </a:solidFill>
              </a:rPr>
            </a:br>
            <a:r>
              <a:rPr lang="en-US" dirty="0">
                <a:solidFill>
                  <a:srgbClr val="7889FB"/>
                </a:solidFill>
              </a:rPr>
              <a:t>&amp; Place Them Close to the Text</a:t>
            </a:r>
            <a:endParaRPr lang="en-US" dirty="0"/>
          </a:p>
          <a:p>
            <a:pPr lvl="1"/>
            <a:endParaRPr lang="en-US" dirty="0"/>
          </a:p>
          <a:p>
            <a:pPr lvl="1"/>
            <a:endParaRPr lang="en-US" dirty="0"/>
          </a:p>
          <a:p>
            <a:pPr lvl="1"/>
            <a:endParaRPr lang="en-US" dirty="0"/>
          </a:p>
          <a:p>
            <a:endParaRPr lang="en-US" dirty="0"/>
          </a:p>
        </p:txBody>
      </p:sp>
      <p:pic>
        <p:nvPicPr>
          <p:cNvPr id="4" name="Picture 4">
            <a:extLst>
              <a:ext uri="{FF2B5EF4-FFF2-40B4-BE49-F238E27FC236}">
                <a16:creationId xmlns:a16="http://schemas.microsoft.com/office/drawing/2014/main" id="{BCEBA558-8A08-039C-1D95-32F212CA44DC}"/>
              </a:ext>
            </a:extLst>
          </p:cNvPr>
          <p:cNvPicPr>
            <a:picLocks noChangeAspect="1"/>
          </p:cNvPicPr>
          <p:nvPr/>
        </p:nvPicPr>
        <p:blipFill rotWithShape="1">
          <a:blip r:embed="rId2"/>
          <a:srcRect t="19416"/>
          <a:stretch/>
        </p:blipFill>
        <p:spPr>
          <a:xfrm>
            <a:off x="1250283" y="4389019"/>
            <a:ext cx="3711485" cy="1470551"/>
          </a:xfrm>
          <a:prstGeom prst="rect">
            <a:avLst/>
          </a:prstGeom>
        </p:spPr>
      </p:pic>
      <p:pic>
        <p:nvPicPr>
          <p:cNvPr id="5" name="Picture 5">
            <a:extLst>
              <a:ext uri="{FF2B5EF4-FFF2-40B4-BE49-F238E27FC236}">
                <a16:creationId xmlns:a16="http://schemas.microsoft.com/office/drawing/2014/main" id="{CA76F740-3238-CA34-9176-1CA10378ABBE}"/>
              </a:ext>
            </a:extLst>
          </p:cNvPr>
          <p:cNvPicPr>
            <a:picLocks noChangeAspect="1"/>
          </p:cNvPicPr>
          <p:nvPr/>
        </p:nvPicPr>
        <p:blipFill>
          <a:blip r:embed="rId3"/>
          <a:stretch>
            <a:fillRect/>
          </a:stretch>
        </p:blipFill>
        <p:spPr>
          <a:xfrm>
            <a:off x="9378452" y="266701"/>
            <a:ext cx="2178160" cy="885382"/>
          </a:xfrm>
          <a:prstGeom prst="rect">
            <a:avLst/>
          </a:prstGeom>
        </p:spPr>
      </p:pic>
      <p:pic>
        <p:nvPicPr>
          <p:cNvPr id="6" name="Picture 7">
            <a:extLst>
              <a:ext uri="{FF2B5EF4-FFF2-40B4-BE49-F238E27FC236}">
                <a16:creationId xmlns:a16="http://schemas.microsoft.com/office/drawing/2014/main" id="{3E5FD0FA-CEB4-9F8F-7223-853BA66B2271}"/>
              </a:ext>
            </a:extLst>
          </p:cNvPr>
          <p:cNvPicPr>
            <a:picLocks noChangeAspect="1"/>
          </p:cNvPicPr>
          <p:nvPr/>
        </p:nvPicPr>
        <p:blipFill>
          <a:blip r:embed="rId4"/>
          <a:stretch>
            <a:fillRect/>
          </a:stretch>
        </p:blipFill>
        <p:spPr>
          <a:xfrm>
            <a:off x="9378452" y="3486150"/>
            <a:ext cx="1857600" cy="1402467"/>
          </a:xfrm>
          <a:prstGeom prst="rect">
            <a:avLst/>
          </a:prstGeom>
        </p:spPr>
      </p:pic>
      <p:pic>
        <p:nvPicPr>
          <p:cNvPr id="7" name="Picture 8">
            <a:extLst>
              <a:ext uri="{FF2B5EF4-FFF2-40B4-BE49-F238E27FC236}">
                <a16:creationId xmlns:a16="http://schemas.microsoft.com/office/drawing/2014/main" id="{3B460499-F158-1180-9B57-895BEAD09DC4}"/>
              </a:ext>
            </a:extLst>
          </p:cNvPr>
          <p:cNvPicPr>
            <a:picLocks noChangeAspect="1"/>
          </p:cNvPicPr>
          <p:nvPr/>
        </p:nvPicPr>
        <p:blipFill>
          <a:blip r:embed="rId5"/>
          <a:stretch>
            <a:fillRect/>
          </a:stretch>
        </p:blipFill>
        <p:spPr>
          <a:xfrm>
            <a:off x="9378452" y="1309669"/>
            <a:ext cx="2102140" cy="959761"/>
          </a:xfrm>
          <a:prstGeom prst="rect">
            <a:avLst/>
          </a:prstGeom>
        </p:spPr>
      </p:pic>
      <p:pic>
        <p:nvPicPr>
          <p:cNvPr id="8" name="Picture 9">
            <a:extLst>
              <a:ext uri="{FF2B5EF4-FFF2-40B4-BE49-F238E27FC236}">
                <a16:creationId xmlns:a16="http://schemas.microsoft.com/office/drawing/2014/main" id="{0FDBD7C3-EDE1-CF68-FBCA-168D05CCDCB0}"/>
              </a:ext>
            </a:extLst>
          </p:cNvPr>
          <p:cNvPicPr>
            <a:picLocks noChangeAspect="1"/>
          </p:cNvPicPr>
          <p:nvPr/>
        </p:nvPicPr>
        <p:blipFill rotWithShape="1">
          <a:blip r:embed="rId6"/>
          <a:srcRect b="23281"/>
          <a:stretch/>
        </p:blipFill>
        <p:spPr>
          <a:xfrm>
            <a:off x="9378452" y="2722666"/>
            <a:ext cx="2722911" cy="557576"/>
          </a:xfrm>
          <a:prstGeom prst="rect">
            <a:avLst/>
          </a:prstGeom>
        </p:spPr>
      </p:pic>
      <p:pic>
        <p:nvPicPr>
          <p:cNvPr id="11" name="Picture 4">
            <a:extLst>
              <a:ext uri="{FF2B5EF4-FFF2-40B4-BE49-F238E27FC236}">
                <a16:creationId xmlns:a16="http://schemas.microsoft.com/office/drawing/2014/main" id="{2336F065-F8DC-AF54-C9F5-45885EFFEE1D}"/>
              </a:ext>
            </a:extLst>
          </p:cNvPr>
          <p:cNvPicPr>
            <a:picLocks noChangeAspect="1"/>
          </p:cNvPicPr>
          <p:nvPr/>
        </p:nvPicPr>
        <p:blipFill rotWithShape="1">
          <a:blip r:embed="rId2"/>
          <a:srcRect b="70351"/>
          <a:stretch/>
        </p:blipFill>
        <p:spPr>
          <a:xfrm>
            <a:off x="1250283" y="2695300"/>
            <a:ext cx="3711484" cy="541067"/>
          </a:xfrm>
          <a:prstGeom prst="rect">
            <a:avLst/>
          </a:prstGeom>
        </p:spPr>
      </p:pic>
    </p:spTree>
    <p:extLst>
      <p:ext uri="{BB962C8B-B14F-4D97-AF65-F5344CB8AC3E}">
        <p14:creationId xmlns:p14="http://schemas.microsoft.com/office/powerpoint/2010/main" val="1822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BC17A6-31B3-3C6E-2728-4EFF5BC84831}"/>
              </a:ext>
            </a:extLst>
          </p:cNvPr>
          <p:cNvSpPr>
            <a:spLocks noGrp="1"/>
          </p:cNvSpPr>
          <p:nvPr>
            <p:ph type="body" sz="quarter" idx="18"/>
          </p:nvPr>
        </p:nvSpPr>
        <p:spPr>
          <a:xfrm>
            <a:off x="550799" y="1268963"/>
            <a:ext cx="11075143" cy="4179337"/>
          </a:xfrm>
        </p:spPr>
        <p:txBody>
          <a:bodyPr/>
          <a:lstStyle/>
          <a:p>
            <a:r>
              <a:rPr lang="en-US" dirty="0">
                <a:solidFill>
                  <a:srgbClr val="7889FB"/>
                </a:solidFill>
              </a:rPr>
              <a:t>Goal:</a:t>
            </a:r>
            <a:r>
              <a:rPr lang="en-US" dirty="0"/>
              <a:t> </a:t>
            </a:r>
            <a:r>
              <a:rPr lang="en-US" dirty="0">
                <a:solidFill>
                  <a:schemeClr val="accent1"/>
                </a:solidFill>
              </a:rPr>
              <a:t>Clear, Easy-to-Read Writing</a:t>
            </a:r>
            <a:endParaRPr lang="en-US" sz="1800" dirty="0">
              <a:solidFill>
                <a:schemeClr val="accent1"/>
              </a:solidFill>
            </a:endParaRP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endParaRPr lang="en-US" sz="1000" dirty="0"/>
          </a:p>
          <a:p>
            <a:r>
              <a:rPr lang="en-US" dirty="0"/>
              <a:t>Formal Language</a:t>
            </a:r>
          </a:p>
          <a:p>
            <a:pPr lvl="1"/>
            <a:r>
              <a:rPr lang="en-US" dirty="0"/>
              <a:t>Avoid contractions (“can’t”, “aren’t”, …)</a:t>
            </a:r>
          </a:p>
          <a:p>
            <a:pPr lvl="1"/>
            <a:r>
              <a:rPr lang="en-US" dirty="0"/>
              <a:t>No colloquial or slang words</a:t>
            </a:r>
          </a:p>
          <a:p>
            <a:r>
              <a:rPr lang="en-US" dirty="0"/>
              <a:t>Prefer Active Voice</a:t>
            </a:r>
          </a:p>
          <a:p>
            <a:pPr lvl="1"/>
            <a:r>
              <a:rPr lang="en-US" dirty="0"/>
              <a:t>Easier to understand, shorter, more interesting</a:t>
            </a:r>
          </a:p>
          <a:p>
            <a:pPr lvl="1"/>
            <a:r>
              <a:rPr lang="en-US" dirty="0"/>
              <a:t>Use “we” over “I”</a:t>
            </a:r>
          </a:p>
          <a:p>
            <a:pPr lvl="1"/>
            <a:r>
              <a:rPr lang="en-US" dirty="0"/>
              <a:t>Don’t directly address the reader (no “you”)</a:t>
            </a:r>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p:txBody>
      </p:sp>
      <p:sp>
        <p:nvSpPr>
          <p:cNvPr id="3" name="Textplatzhalter 2">
            <a:extLst>
              <a:ext uri="{FF2B5EF4-FFF2-40B4-BE49-F238E27FC236}">
                <a16:creationId xmlns:a16="http://schemas.microsoft.com/office/drawing/2014/main" id="{3DD7CF4D-F922-378A-A593-E7228F449A38}"/>
              </a:ext>
            </a:extLst>
          </p:cNvPr>
          <p:cNvSpPr>
            <a:spLocks noGrp="1"/>
          </p:cNvSpPr>
          <p:nvPr>
            <p:ph type="body" sz="quarter" idx="14"/>
          </p:nvPr>
        </p:nvSpPr>
        <p:spPr/>
        <p:txBody>
          <a:bodyPr/>
          <a:lstStyle/>
          <a:p>
            <a:r>
              <a:rPr lang="en-US" dirty="0"/>
              <a:t>Writing Style</a:t>
            </a:r>
          </a:p>
        </p:txBody>
      </p:sp>
      <p:sp>
        <p:nvSpPr>
          <p:cNvPr id="8" name="TextBox 6">
            <a:extLst>
              <a:ext uri="{FF2B5EF4-FFF2-40B4-BE49-F238E27FC236}">
                <a16:creationId xmlns:a16="http://schemas.microsoft.com/office/drawing/2014/main" id="{BAEFC199-84EF-ABE4-51CE-CC860BF0F2A1}"/>
              </a:ext>
            </a:extLst>
          </p:cNvPr>
          <p:cNvSpPr txBox="1"/>
          <p:nvPr/>
        </p:nvSpPr>
        <p:spPr>
          <a:xfrm>
            <a:off x="6550842" y="4121018"/>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we provide the background and motivation for compressed linear algebra.</a:t>
            </a:r>
            <a:endParaRPr lang="en-US" sz="1600" dirty="0">
              <a:solidFill>
                <a:srgbClr val="000000"/>
              </a:solidFill>
              <a:latin typeface="Consolas" panose="020B0609020204030204" pitchFamily="49" charset="0"/>
              <a:cs typeface="Calibri" panose="020F0502020204030204" pitchFamily="34" charset="0"/>
            </a:endParaRPr>
          </a:p>
        </p:txBody>
      </p:sp>
      <p:pic>
        <p:nvPicPr>
          <p:cNvPr id="9" name="Picture 7">
            <a:extLst>
              <a:ext uri="{FF2B5EF4-FFF2-40B4-BE49-F238E27FC236}">
                <a16:creationId xmlns:a16="http://schemas.microsoft.com/office/drawing/2014/main" id="{1CD8F1DC-E678-1045-752B-CBABE9DE1388}"/>
              </a:ext>
            </a:extLst>
          </p:cNvPr>
          <p:cNvPicPr>
            <a:picLocks noChangeAspect="1"/>
          </p:cNvPicPr>
          <p:nvPr/>
        </p:nvPicPr>
        <p:blipFill>
          <a:blip r:embed="rId2"/>
          <a:stretch>
            <a:fillRect/>
          </a:stretch>
        </p:blipFill>
        <p:spPr>
          <a:xfrm>
            <a:off x="5884272" y="4171304"/>
            <a:ext cx="481498" cy="484203"/>
          </a:xfrm>
          <a:prstGeom prst="rect">
            <a:avLst/>
          </a:prstGeom>
        </p:spPr>
      </p:pic>
      <p:pic>
        <p:nvPicPr>
          <p:cNvPr id="10" name="Picture 8">
            <a:extLst>
              <a:ext uri="{FF2B5EF4-FFF2-40B4-BE49-F238E27FC236}">
                <a16:creationId xmlns:a16="http://schemas.microsoft.com/office/drawing/2014/main" id="{3BBD07E9-A526-4A93-A84D-AC469E436200}"/>
              </a:ext>
            </a:extLst>
          </p:cNvPr>
          <p:cNvPicPr>
            <a:picLocks noChangeAspect="1"/>
          </p:cNvPicPr>
          <p:nvPr/>
        </p:nvPicPr>
        <p:blipFill>
          <a:blip r:embed="rId3"/>
          <a:stretch>
            <a:fillRect/>
          </a:stretch>
        </p:blipFill>
        <p:spPr>
          <a:xfrm>
            <a:off x="5884272" y="3593865"/>
            <a:ext cx="459858" cy="465268"/>
          </a:xfrm>
          <a:prstGeom prst="rect">
            <a:avLst/>
          </a:prstGeom>
        </p:spPr>
      </p:pic>
      <p:sp>
        <p:nvSpPr>
          <p:cNvPr id="11" name="TextBox 9">
            <a:extLst>
              <a:ext uri="{FF2B5EF4-FFF2-40B4-BE49-F238E27FC236}">
                <a16:creationId xmlns:a16="http://schemas.microsoft.com/office/drawing/2014/main" id="{E47D6DBA-FFAC-9664-53C2-B743D05F7724}"/>
              </a:ext>
            </a:extLst>
          </p:cNvPr>
          <p:cNvSpPr txBox="1"/>
          <p:nvPr/>
        </p:nvSpPr>
        <p:spPr>
          <a:xfrm>
            <a:off x="6550842" y="3534112"/>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the background and motivation for compressed linear algebra is introduced.</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58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6B557-2988-30A5-CF87-CB0A4AA96A63}"/>
              </a:ext>
            </a:extLst>
          </p:cNvPr>
          <p:cNvSpPr>
            <a:spLocks noGrp="1"/>
          </p:cNvSpPr>
          <p:nvPr>
            <p:ph type="body" sz="quarter" idx="18"/>
          </p:nvPr>
        </p:nvSpPr>
        <p:spPr/>
        <p:txBody>
          <a:bodyPr/>
          <a:lstStyle/>
          <a:p>
            <a:r>
              <a:rPr lang="en-US" dirty="0"/>
              <a:t>Variation</a:t>
            </a:r>
          </a:p>
          <a:p>
            <a:pPr lvl="1"/>
            <a:r>
              <a:rPr lang="en-US" dirty="0"/>
              <a:t>Diversity (structure, length of sentences/paragraphs, choice of words, sentence beginning)</a:t>
            </a:r>
            <a:br>
              <a:rPr lang="en-US" dirty="0"/>
            </a:br>
            <a:r>
              <a:rPr lang="en-US" dirty="0"/>
              <a:t>helps keeping the reader’s attention </a:t>
            </a:r>
          </a:p>
          <a:p>
            <a:endParaRPr lang="en-US" dirty="0"/>
          </a:p>
          <a:p>
            <a:endParaRPr lang="en-US" dirty="0"/>
          </a:p>
          <a:p>
            <a:endParaRPr lang="en-US" dirty="0"/>
          </a:p>
          <a:p>
            <a:endParaRPr lang="en-US" dirty="0"/>
          </a:p>
          <a:p>
            <a:pPr lvl="1"/>
            <a:endParaRPr lang="en-US" dirty="0"/>
          </a:p>
          <a:p>
            <a:r>
              <a:rPr lang="en-US" dirty="0"/>
              <a:t>Use of References</a:t>
            </a:r>
          </a:p>
          <a:p>
            <a:pPr lvl="1"/>
            <a:r>
              <a:rPr lang="en-US" dirty="0"/>
              <a:t>Use \cite{key1,key2} for multiple sources</a:t>
            </a:r>
          </a:p>
          <a:p>
            <a:pPr lvl="1"/>
            <a:r>
              <a:rPr lang="en-US" b="1" dirty="0">
                <a:solidFill>
                  <a:schemeClr val="accent1"/>
                </a:solidFill>
              </a:rPr>
              <a:t>Don’t use references as nouns</a:t>
            </a:r>
          </a:p>
          <a:p>
            <a:pPr lvl="1"/>
            <a:r>
              <a:rPr lang="en-US" b="1" dirty="0">
                <a:solidFill>
                  <a:srgbClr val="7889FB"/>
                </a:solidFill>
              </a:rPr>
              <a:t>Prefer primary sources</a:t>
            </a:r>
          </a:p>
          <a:p>
            <a:pPr lvl="1"/>
            <a:r>
              <a:rPr lang="en-US" dirty="0"/>
              <a:t>Use “et al.” for three or more authors</a:t>
            </a:r>
          </a:p>
          <a:p>
            <a:endParaRPr lang="en-US" dirty="0"/>
          </a:p>
        </p:txBody>
      </p:sp>
      <p:sp>
        <p:nvSpPr>
          <p:cNvPr id="3" name="Textplatzhalter 2">
            <a:extLst>
              <a:ext uri="{FF2B5EF4-FFF2-40B4-BE49-F238E27FC236}">
                <a16:creationId xmlns:a16="http://schemas.microsoft.com/office/drawing/2014/main" id="{44F168CA-DCE9-44B0-4B58-90856BF222FE}"/>
              </a:ext>
            </a:extLst>
          </p:cNvPr>
          <p:cNvSpPr>
            <a:spLocks noGrp="1"/>
          </p:cNvSpPr>
          <p:nvPr>
            <p:ph type="body" sz="quarter" idx="14"/>
          </p:nvPr>
        </p:nvSpPr>
        <p:spPr/>
        <p:txBody>
          <a:bodyPr/>
          <a:lstStyle/>
          <a:p>
            <a:r>
              <a:rPr lang="en-US" dirty="0"/>
              <a:t>Writing Style, cont.</a:t>
            </a:r>
          </a:p>
        </p:txBody>
      </p:sp>
      <p:sp>
        <p:nvSpPr>
          <p:cNvPr id="8" name="Rectangle 10">
            <a:extLst>
              <a:ext uri="{FF2B5EF4-FFF2-40B4-BE49-F238E27FC236}">
                <a16:creationId xmlns:a16="http://schemas.microsoft.com/office/drawing/2014/main" id="{181A8D0B-C5D0-4D9B-5D13-3FBDFCA0DAB6}"/>
              </a:ext>
            </a:extLst>
          </p:cNvPr>
          <p:cNvSpPr/>
          <p:nvPr/>
        </p:nvSpPr>
        <p:spPr>
          <a:xfrm>
            <a:off x="5884272" y="5171380"/>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Raman and Swart investigated query processing on heavyweight Huffman coding schemes [40],</a:t>
            </a:r>
          </a:p>
        </p:txBody>
      </p:sp>
      <p:pic>
        <p:nvPicPr>
          <p:cNvPr id="9" name="Picture 11">
            <a:extLst>
              <a:ext uri="{FF2B5EF4-FFF2-40B4-BE49-F238E27FC236}">
                <a16:creationId xmlns:a16="http://schemas.microsoft.com/office/drawing/2014/main" id="{478F3768-88A6-FCE4-971C-09799D6A213C}"/>
              </a:ext>
            </a:extLst>
          </p:cNvPr>
          <p:cNvPicPr>
            <a:picLocks noChangeAspect="1"/>
          </p:cNvPicPr>
          <p:nvPr/>
        </p:nvPicPr>
        <p:blipFill>
          <a:blip r:embed="rId2"/>
          <a:stretch>
            <a:fillRect/>
          </a:stretch>
        </p:blipFill>
        <p:spPr>
          <a:xfrm>
            <a:off x="5376589" y="5221666"/>
            <a:ext cx="481498" cy="484203"/>
          </a:xfrm>
          <a:prstGeom prst="rect">
            <a:avLst/>
          </a:prstGeom>
        </p:spPr>
      </p:pic>
      <p:pic>
        <p:nvPicPr>
          <p:cNvPr id="10" name="Picture 12">
            <a:extLst>
              <a:ext uri="{FF2B5EF4-FFF2-40B4-BE49-F238E27FC236}">
                <a16:creationId xmlns:a16="http://schemas.microsoft.com/office/drawing/2014/main" id="{9EC4968A-3077-6E35-91E4-4032961AFD06}"/>
              </a:ext>
            </a:extLst>
          </p:cNvPr>
          <p:cNvPicPr>
            <a:picLocks noChangeAspect="1"/>
          </p:cNvPicPr>
          <p:nvPr/>
        </p:nvPicPr>
        <p:blipFill>
          <a:blip r:embed="rId3"/>
          <a:stretch>
            <a:fillRect/>
          </a:stretch>
        </p:blipFill>
        <p:spPr>
          <a:xfrm>
            <a:off x="5376589" y="4558498"/>
            <a:ext cx="459858" cy="465268"/>
          </a:xfrm>
          <a:prstGeom prst="rect">
            <a:avLst/>
          </a:prstGeom>
        </p:spPr>
      </p:pic>
      <p:sp>
        <p:nvSpPr>
          <p:cNvPr id="11" name="Rectangle 13">
            <a:extLst>
              <a:ext uri="{FF2B5EF4-FFF2-40B4-BE49-F238E27FC236}">
                <a16:creationId xmlns:a16="http://schemas.microsoft.com/office/drawing/2014/main" id="{767BBFBF-F87E-9F60-2895-F0A6751FF683}"/>
              </a:ext>
            </a:extLst>
          </p:cNvPr>
          <p:cNvSpPr/>
          <p:nvPr/>
        </p:nvSpPr>
        <p:spPr>
          <a:xfrm>
            <a:off x="5884272" y="4498745"/>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[40] investigated query processing on heavyweight Huffman coding schemes,</a:t>
            </a:r>
          </a:p>
        </p:txBody>
      </p:sp>
      <p:sp>
        <p:nvSpPr>
          <p:cNvPr id="12" name="TextBox 4">
            <a:extLst>
              <a:ext uri="{FF2B5EF4-FFF2-40B4-BE49-F238E27FC236}">
                <a16:creationId xmlns:a16="http://schemas.microsoft.com/office/drawing/2014/main" id="{DDAA5924-45E8-1971-AD0F-1BCF5CE9D733}"/>
              </a:ext>
            </a:extLst>
          </p:cNvPr>
          <p:cNvSpPr txBox="1"/>
          <p:nvPr/>
        </p:nvSpPr>
        <p:spPr>
          <a:xfrm>
            <a:off x="1570647" y="2244742"/>
            <a:ext cx="10481742" cy="830997"/>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13" name="Picture 5">
            <a:extLst>
              <a:ext uri="{FF2B5EF4-FFF2-40B4-BE49-F238E27FC236}">
                <a16:creationId xmlns:a16="http://schemas.microsoft.com/office/drawing/2014/main" id="{49FAD4B9-ED8D-9629-68D7-44D144D57E7F}"/>
              </a:ext>
            </a:extLst>
          </p:cNvPr>
          <p:cNvPicPr>
            <a:picLocks noChangeAspect="1"/>
          </p:cNvPicPr>
          <p:nvPr/>
        </p:nvPicPr>
        <p:blipFill>
          <a:blip r:embed="rId2"/>
          <a:stretch>
            <a:fillRect/>
          </a:stretch>
        </p:blipFill>
        <p:spPr>
          <a:xfrm>
            <a:off x="977246" y="3323670"/>
            <a:ext cx="481498" cy="484203"/>
          </a:xfrm>
          <a:prstGeom prst="rect">
            <a:avLst/>
          </a:prstGeom>
        </p:spPr>
      </p:pic>
      <p:pic>
        <p:nvPicPr>
          <p:cNvPr id="14" name="Picture 6">
            <a:extLst>
              <a:ext uri="{FF2B5EF4-FFF2-40B4-BE49-F238E27FC236}">
                <a16:creationId xmlns:a16="http://schemas.microsoft.com/office/drawing/2014/main" id="{302486EE-A9A2-91B7-5E44-4D5F6FFEFE64}"/>
              </a:ext>
            </a:extLst>
          </p:cNvPr>
          <p:cNvPicPr>
            <a:picLocks noChangeAspect="1"/>
          </p:cNvPicPr>
          <p:nvPr/>
        </p:nvPicPr>
        <p:blipFill>
          <a:blip r:embed="rId3"/>
          <a:stretch>
            <a:fillRect/>
          </a:stretch>
        </p:blipFill>
        <p:spPr>
          <a:xfrm>
            <a:off x="977246" y="2427607"/>
            <a:ext cx="459858" cy="465268"/>
          </a:xfrm>
          <a:prstGeom prst="rect">
            <a:avLst/>
          </a:prstGeom>
        </p:spPr>
      </p:pic>
      <p:sp>
        <p:nvSpPr>
          <p:cNvPr id="15" name="Rectangle 7">
            <a:extLst>
              <a:ext uri="{FF2B5EF4-FFF2-40B4-BE49-F238E27FC236}">
                <a16:creationId xmlns:a16="http://schemas.microsoft.com/office/drawing/2014/main" id="{415789F9-AC1A-E308-D6F4-C6CC75698C19}"/>
              </a:ext>
            </a:extLst>
          </p:cNvPr>
          <p:cNvSpPr/>
          <p:nvPr/>
        </p:nvSpPr>
        <p:spPr>
          <a:xfrm>
            <a:off x="1484921" y="3150274"/>
            <a:ext cx="10707079" cy="830997"/>
          </a:xfrm>
          <a:prstGeom prst="rect">
            <a:avLst/>
          </a:prstGeom>
        </p:spPr>
        <p:txBody>
          <a:bodyPr wrap="square">
            <a:spAutoFit/>
          </a:bodyPr>
          <a:lstStyle/>
          <a:p>
            <a:r>
              <a:rPr lang="en-US" sz="1600" dirty="0">
                <a:solidFill>
                  <a:srgbClr val="000000"/>
                </a:solidFill>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236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8B6D11-9541-9BB2-5246-E6CCAFE8015F}"/>
              </a:ext>
            </a:extLst>
          </p:cNvPr>
          <p:cNvSpPr>
            <a:spLocks noGrp="1"/>
          </p:cNvSpPr>
          <p:nvPr>
            <p:ph type="body" sz="quarter" idx="18"/>
          </p:nvPr>
        </p:nvSpPr>
        <p:spPr/>
        <p:txBody>
          <a:bodyPr/>
          <a:lstStyle/>
          <a:p>
            <a:r>
              <a:rPr lang="en-US" dirty="0"/>
              <a:t>Singular/Plural and Articles</a:t>
            </a:r>
          </a:p>
          <a:p>
            <a:pPr lvl="1"/>
            <a:r>
              <a:rPr lang="en-US" dirty="0"/>
              <a:t>Plural allows to drop articles</a:t>
            </a:r>
          </a:p>
          <a:p>
            <a:r>
              <a:rPr lang="en-US" dirty="0"/>
              <a:t>Guarded Spaces</a:t>
            </a:r>
          </a:p>
          <a:p>
            <a:pPr lvl="1"/>
            <a:r>
              <a:rPr lang="en-US" dirty="0"/>
              <a:t>Use guarded spaces for references</a:t>
            </a:r>
            <a:br>
              <a:rPr lang="en-US" dirty="0"/>
            </a:br>
            <a:r>
              <a:rPr lang="en-US" dirty="0"/>
              <a:t>that should not appear on a new line</a:t>
            </a:r>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r>
              <a:rPr lang="en-US" dirty="0"/>
              <a:t>Capitalize 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a:p>
            <a:endParaRPr lang="en-US" dirty="0"/>
          </a:p>
        </p:txBody>
      </p:sp>
      <p:sp>
        <p:nvSpPr>
          <p:cNvPr id="3" name="Textplatzhalter 2">
            <a:extLst>
              <a:ext uri="{FF2B5EF4-FFF2-40B4-BE49-F238E27FC236}">
                <a16:creationId xmlns:a16="http://schemas.microsoft.com/office/drawing/2014/main" id="{1CE1F46B-75CA-9785-A452-5B2560C0821D}"/>
              </a:ext>
            </a:extLst>
          </p:cNvPr>
          <p:cNvSpPr>
            <a:spLocks noGrp="1"/>
          </p:cNvSpPr>
          <p:nvPr>
            <p:ph type="body" sz="quarter" idx="14"/>
          </p:nvPr>
        </p:nvSpPr>
        <p:spPr/>
        <p:txBody>
          <a:bodyPr/>
          <a:lstStyle/>
          <a:p>
            <a:r>
              <a:rPr lang="en-US" dirty="0"/>
              <a:t>Writing Style, cont.</a:t>
            </a:r>
          </a:p>
        </p:txBody>
      </p:sp>
      <p:sp>
        <p:nvSpPr>
          <p:cNvPr id="4" name="TextBox 4">
            <a:extLst>
              <a:ext uri="{FF2B5EF4-FFF2-40B4-BE49-F238E27FC236}">
                <a16:creationId xmlns:a16="http://schemas.microsoft.com/office/drawing/2014/main" id="{2E559885-7516-EE95-4B86-CCACFA6D5DE0}"/>
              </a:ext>
            </a:extLst>
          </p:cNvPr>
          <p:cNvSpPr txBox="1"/>
          <p:nvPr/>
        </p:nvSpPr>
        <p:spPr>
          <a:xfrm>
            <a:off x="5514725" y="5261880"/>
            <a:ext cx="2908570" cy="646331"/>
          </a:xfrm>
          <a:prstGeom prst="rect">
            <a:avLst/>
          </a:prstGeom>
          <a:noFill/>
        </p:spPr>
        <p:txBody>
          <a:bodyPr wrap="square" lIns="0" rIns="0" rtlCol="0">
            <a:spAutoFit/>
          </a:bodyPr>
          <a:lstStyle/>
          <a:p>
            <a:pPr algn="ctr"/>
            <a:r>
              <a:rPr lang="en-US" b="1" dirty="0">
                <a:solidFill>
                  <a:schemeClr val="accent1"/>
                </a:solidFill>
                <a:latin typeface="Consolas" panose="020B0609020204030204" pitchFamily="49" charset="0"/>
                <a:cs typeface="Calibri" panose="020F0502020204030204" pitchFamily="34" charset="0"/>
              </a:rPr>
              <a:t>F</a:t>
            </a:r>
            <a:r>
              <a:rPr lang="en-US" dirty="0">
                <a:solidFill>
                  <a:srgbClr val="000000"/>
                </a:solidFill>
                <a:latin typeface="Consolas" panose="020B0609020204030204" pitchFamily="49" charset="0"/>
                <a:cs typeface="Calibri" panose="020F0502020204030204" pitchFamily="34" charset="0"/>
              </a:rPr>
              <a:t>igure~\ref{fig:exp1}</a:t>
            </a:r>
          </a:p>
          <a:p>
            <a:pPr algn="ctr"/>
            <a:r>
              <a:rPr lang="en-US" b="1" dirty="0">
                <a:solidFill>
                  <a:schemeClr val="accent1"/>
                </a:solidFill>
                <a:latin typeface="Consolas" panose="020B0609020204030204" pitchFamily="49" charset="0"/>
                <a:cs typeface="Calibri" panose="020F0502020204030204" pitchFamily="34" charset="0"/>
              </a:rPr>
              <a:t>E</a:t>
            </a:r>
            <a:r>
              <a:rPr lang="en-US" dirty="0">
                <a:solidFill>
                  <a:srgbClr val="000000"/>
                </a:solidFill>
                <a:latin typeface="Consolas" panose="020B0609020204030204" pitchFamily="49" charset="0"/>
                <a:cs typeface="Calibri" panose="020F0502020204030204" pitchFamily="34" charset="0"/>
              </a:rPr>
              <a:t>quation~\</a:t>
            </a:r>
            <a:r>
              <a:rPr lang="en-US" dirty="0" err="1">
                <a:solidFill>
                  <a:srgbClr val="000000"/>
                </a:solidFill>
                <a:latin typeface="Consolas" panose="020B0609020204030204" pitchFamily="49" charset="0"/>
                <a:cs typeface="Calibri" panose="020F0502020204030204" pitchFamily="34" charset="0"/>
              </a:rPr>
              <a:t>eqref</a:t>
            </a:r>
            <a:r>
              <a:rPr lang="en-US" dirty="0">
                <a:solidFill>
                  <a:srgbClr val="000000"/>
                </a:solidFill>
                <a:latin typeface="Consolas" panose="020B0609020204030204" pitchFamily="49" charset="0"/>
                <a:cs typeface="Calibri" panose="020F0502020204030204" pitchFamily="34" charset="0"/>
              </a:rPr>
              <a:t>{eq:e1}</a:t>
            </a:r>
          </a:p>
        </p:txBody>
      </p:sp>
      <p:pic>
        <p:nvPicPr>
          <p:cNvPr id="5" name="Picture 5">
            <a:extLst>
              <a:ext uri="{FF2B5EF4-FFF2-40B4-BE49-F238E27FC236}">
                <a16:creationId xmlns:a16="http://schemas.microsoft.com/office/drawing/2014/main" id="{14D82C59-CAFD-CC76-7754-FB4FA1379C41}"/>
              </a:ext>
            </a:extLst>
          </p:cNvPr>
          <p:cNvPicPr>
            <a:picLocks noChangeAspect="1"/>
          </p:cNvPicPr>
          <p:nvPr/>
        </p:nvPicPr>
        <p:blipFill>
          <a:blip r:embed="rId2"/>
          <a:stretch>
            <a:fillRect/>
          </a:stretch>
        </p:blipFill>
        <p:spPr>
          <a:xfrm>
            <a:off x="5437784" y="4621362"/>
            <a:ext cx="3161489" cy="640518"/>
          </a:xfrm>
          <a:prstGeom prst="rect">
            <a:avLst/>
          </a:prstGeom>
        </p:spPr>
      </p:pic>
      <p:sp>
        <p:nvSpPr>
          <p:cNvPr id="6" name="Rectangle 6">
            <a:extLst>
              <a:ext uri="{FF2B5EF4-FFF2-40B4-BE49-F238E27FC236}">
                <a16:creationId xmlns:a16="http://schemas.microsoft.com/office/drawing/2014/main" id="{3EE65C95-B270-F00A-66B3-568ADB892B81}"/>
              </a:ext>
            </a:extLst>
          </p:cNvPr>
          <p:cNvSpPr/>
          <p:nvPr/>
        </p:nvSpPr>
        <p:spPr>
          <a:xfrm>
            <a:off x="5437784"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general-purpose compression technique</a:t>
            </a:r>
            <a:r>
              <a:rPr lang="en-US" sz="1600" b="1" dirty="0">
                <a:solidFill>
                  <a:schemeClr val="accent1"/>
                </a:solidFill>
                <a:latin typeface="Consolas" panose="020B0609020204030204" pitchFamily="49" charset="0"/>
              </a:rPr>
              <a:t>s</a:t>
            </a:r>
          </a:p>
        </p:txBody>
      </p:sp>
      <p:pic>
        <p:nvPicPr>
          <p:cNvPr id="7" name="Picture 8">
            <a:extLst>
              <a:ext uri="{FF2B5EF4-FFF2-40B4-BE49-F238E27FC236}">
                <a16:creationId xmlns:a16="http://schemas.microsoft.com/office/drawing/2014/main" id="{AE92F25D-D9EA-5AC6-BBE0-D86664DE98D1}"/>
              </a:ext>
            </a:extLst>
          </p:cNvPr>
          <p:cNvPicPr>
            <a:picLocks noChangeAspect="1"/>
          </p:cNvPicPr>
          <p:nvPr/>
        </p:nvPicPr>
        <p:blipFill>
          <a:blip r:embed="rId3"/>
          <a:stretch>
            <a:fillRect/>
          </a:stretch>
        </p:blipFill>
        <p:spPr>
          <a:xfrm>
            <a:off x="11220142" y="1336174"/>
            <a:ext cx="481498" cy="484203"/>
          </a:xfrm>
          <a:prstGeom prst="rect">
            <a:avLst/>
          </a:prstGeom>
        </p:spPr>
      </p:pic>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F9645350-EEFA-D30A-D106-1722EAD15D18}"/>
                  </a:ext>
                </a:extLst>
              </p:cNvPr>
              <p:cNvSpPr txBox="1"/>
              <p:nvPr/>
            </p:nvSpPr>
            <p:spPr>
              <a:xfrm>
                <a:off x="5578055" y="3078560"/>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solidFill>
                      <a:srgbClr val="000000"/>
                    </a:solidFill>
                    <a:latin typeface="Consolas" panose="020B0609020204030204" pitchFamily="49" charset="0"/>
                  </a:rPr>
                  <a:t> 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8" name="TextBox 9">
                <a:extLst>
                  <a:ext uri="{FF2B5EF4-FFF2-40B4-BE49-F238E27FC236}">
                    <a16:creationId xmlns:a16="http://schemas.microsoft.com/office/drawing/2014/main" id="{F9645350-EEFA-D30A-D106-1722EAD15D18}"/>
                  </a:ext>
                </a:extLst>
              </p:cNvPr>
              <p:cNvSpPr txBox="1">
                <a:spLocks noRot="1" noChangeAspect="1" noMove="1" noResize="1" noEditPoints="1" noAdjustHandles="1" noChangeArrowheads="1" noChangeShapeType="1" noTextEdit="1"/>
              </p:cNvSpPr>
              <p:nvPr/>
            </p:nvSpPr>
            <p:spPr>
              <a:xfrm>
                <a:off x="5578055" y="3078560"/>
                <a:ext cx="5340391" cy="584775"/>
              </a:xfrm>
              <a:prstGeom prst="rect">
                <a:avLst/>
              </a:prstGeom>
              <a:blipFill>
                <a:blip r:embed="rId4"/>
                <a:stretch>
                  <a:fillRect l="-2283"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C2799D2C-9758-D24F-F5B3-47F1A3FF6FAA}"/>
                  </a:ext>
                </a:extLst>
              </p:cNvPr>
              <p:cNvSpPr txBox="1"/>
              <p:nvPr/>
            </p:nvSpPr>
            <p:spPr>
              <a:xfrm>
                <a:off x="5578055" y="3769322"/>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 multiplication </a:t>
                </a:r>
                <a:r>
                  <a:rPr lang="en-US" sz="1600" dirty="0">
                    <a:solidFill>
                      <a:srgbClr val="000000"/>
                    </a:solidFill>
                    <a:latin typeface="Consolas" panose="020B0609020204030204" pitchFamily="49" charset="0"/>
                  </a:rPr>
                  <a:t>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9" name="TextBox 10">
                <a:extLst>
                  <a:ext uri="{FF2B5EF4-FFF2-40B4-BE49-F238E27FC236}">
                    <a16:creationId xmlns:a16="http://schemas.microsoft.com/office/drawing/2014/main" id="{C2799D2C-9758-D24F-F5B3-47F1A3FF6FAA}"/>
                  </a:ext>
                </a:extLst>
              </p:cNvPr>
              <p:cNvSpPr txBox="1">
                <a:spLocks noRot="1" noChangeAspect="1" noMove="1" noResize="1" noEditPoints="1" noAdjustHandles="1" noChangeArrowheads="1" noChangeShapeType="1" noTextEdit="1"/>
              </p:cNvSpPr>
              <p:nvPr/>
            </p:nvSpPr>
            <p:spPr>
              <a:xfrm>
                <a:off x="5578055" y="3769322"/>
                <a:ext cx="5340391" cy="584775"/>
              </a:xfrm>
              <a:prstGeom prst="rect">
                <a:avLst/>
              </a:prstGeom>
              <a:blipFill>
                <a:blip r:embed="rId5"/>
                <a:stretch>
                  <a:fillRect l="-2283" t="-4167" r="-457" b="-12500"/>
                </a:stretch>
              </a:blipFill>
            </p:spPr>
            <p:txBody>
              <a:bodyPr/>
              <a:lstStyle/>
              <a:p>
                <a:r>
                  <a:rPr lang="en-US">
                    <a:noFill/>
                  </a:rPr>
                  <a:t> </a:t>
                </a:r>
              </a:p>
            </p:txBody>
          </p:sp>
        </mc:Fallback>
      </mc:AlternateContent>
      <p:pic>
        <p:nvPicPr>
          <p:cNvPr id="10" name="Picture 11">
            <a:extLst>
              <a:ext uri="{FF2B5EF4-FFF2-40B4-BE49-F238E27FC236}">
                <a16:creationId xmlns:a16="http://schemas.microsoft.com/office/drawing/2014/main" id="{9B22729E-9883-A8BD-D692-12D42A83BCA2}"/>
              </a:ext>
            </a:extLst>
          </p:cNvPr>
          <p:cNvPicPr>
            <a:picLocks noChangeAspect="1"/>
          </p:cNvPicPr>
          <p:nvPr/>
        </p:nvPicPr>
        <p:blipFill>
          <a:blip r:embed="rId3"/>
          <a:stretch>
            <a:fillRect/>
          </a:stretch>
        </p:blipFill>
        <p:spPr>
          <a:xfrm>
            <a:off x="10907626" y="3819608"/>
            <a:ext cx="481498" cy="484203"/>
          </a:xfrm>
          <a:prstGeom prst="rect">
            <a:avLst/>
          </a:prstGeom>
        </p:spPr>
      </p:pic>
      <p:pic>
        <p:nvPicPr>
          <p:cNvPr id="11" name="Picture 12">
            <a:extLst>
              <a:ext uri="{FF2B5EF4-FFF2-40B4-BE49-F238E27FC236}">
                <a16:creationId xmlns:a16="http://schemas.microsoft.com/office/drawing/2014/main" id="{1744444D-D3E6-9E3C-EB77-2580C77207B6}"/>
              </a:ext>
            </a:extLst>
          </p:cNvPr>
          <p:cNvPicPr>
            <a:picLocks noChangeAspect="1"/>
          </p:cNvPicPr>
          <p:nvPr/>
        </p:nvPicPr>
        <p:blipFill>
          <a:blip r:embed="rId6"/>
          <a:stretch>
            <a:fillRect/>
          </a:stretch>
        </p:blipFill>
        <p:spPr>
          <a:xfrm>
            <a:off x="10918446" y="3138313"/>
            <a:ext cx="459858" cy="465268"/>
          </a:xfrm>
          <a:prstGeom prst="rect">
            <a:avLst/>
          </a:prstGeom>
        </p:spPr>
      </p:pic>
      <p:sp>
        <p:nvSpPr>
          <p:cNvPr id="12" name="Rectangle 6">
            <a:extLst>
              <a:ext uri="{FF2B5EF4-FFF2-40B4-BE49-F238E27FC236}">
                <a16:creationId xmlns:a16="http://schemas.microsoft.com/office/drawing/2014/main" id="{6E0429AD-0EEB-7713-F47F-162A9A4417C2}"/>
              </a:ext>
            </a:extLst>
          </p:cNvPr>
          <p:cNvSpPr/>
          <p:nvPr/>
        </p:nvSpPr>
        <p:spPr>
          <a:xfrm>
            <a:off x="8189261"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a:t>
            </a:r>
            <a:r>
              <a:rPr lang="en-US" sz="1600" b="1" dirty="0">
                <a:solidFill>
                  <a:schemeClr val="accent1"/>
                </a:solidFill>
                <a:latin typeface="Consolas" panose="020B0609020204030204" pitchFamily="49" charset="0"/>
              </a:rPr>
              <a:t>a</a:t>
            </a:r>
            <a:r>
              <a:rPr lang="en-US" sz="1600" dirty="0">
                <a:solidFill>
                  <a:srgbClr val="000000"/>
                </a:solidFill>
                <a:latin typeface="Consolas" panose="020B0609020204030204" pitchFamily="49" charset="0"/>
              </a:rPr>
              <a:t> general-purpose compression technique</a:t>
            </a:r>
          </a:p>
        </p:txBody>
      </p:sp>
      <p:sp>
        <p:nvSpPr>
          <p:cNvPr id="13" name="TextBox 4">
            <a:extLst>
              <a:ext uri="{FF2B5EF4-FFF2-40B4-BE49-F238E27FC236}">
                <a16:creationId xmlns:a16="http://schemas.microsoft.com/office/drawing/2014/main" id="{B2D2D6FD-9215-ACF5-EE10-85D116B0CCCE}"/>
              </a:ext>
            </a:extLst>
          </p:cNvPr>
          <p:cNvSpPr txBox="1"/>
          <p:nvPr/>
        </p:nvSpPr>
        <p:spPr>
          <a:xfrm>
            <a:off x="5437784" y="2143126"/>
            <a:ext cx="2908570" cy="369332"/>
          </a:xfrm>
          <a:prstGeom prst="rect">
            <a:avLst/>
          </a:prstGeom>
          <a:noFill/>
        </p:spPr>
        <p:txBody>
          <a:bodyPr wrap="square" lIns="0" rIns="0" rtlCol="0">
            <a:spAutoFit/>
          </a:bodyPr>
          <a:lstStyle/>
          <a:p>
            <a:pPr algn="ctr"/>
            <a:r>
              <a:rPr lang="en-US" dirty="0">
                <a:solidFill>
                  <a:srgbClr val="000000"/>
                </a:solidFill>
                <a:latin typeface="Consolas" panose="020B0609020204030204" pitchFamily="49" charset="0"/>
                <a:cs typeface="Calibri" panose="020F0502020204030204" pitchFamily="34" charset="0"/>
              </a:rPr>
              <a:t>Figure</a:t>
            </a:r>
            <a:r>
              <a:rPr lang="en-US" b="1" dirty="0">
                <a:solidFill>
                  <a:schemeClr val="accent1"/>
                </a:solidFill>
                <a:latin typeface="Consolas" panose="020B0609020204030204" pitchFamily="49" charset="0"/>
                <a:cs typeface="Calibri" panose="020F0502020204030204" pitchFamily="34" charset="0"/>
              </a:rPr>
              <a:t>~</a:t>
            </a:r>
            <a:r>
              <a:rPr lang="en-US" dirty="0">
                <a:solidFill>
                  <a:srgbClr val="000000"/>
                </a:solidFill>
                <a:latin typeface="Consolas" panose="020B0609020204030204" pitchFamily="49" charset="0"/>
                <a:cs typeface="Calibri" panose="020F0502020204030204" pitchFamily="34" charset="0"/>
              </a:rPr>
              <a:t>\ref{fig:exp1}</a:t>
            </a:r>
          </a:p>
        </p:txBody>
      </p:sp>
    </p:spTree>
    <p:extLst>
      <p:ext uri="{BB962C8B-B14F-4D97-AF65-F5344CB8AC3E}">
        <p14:creationId xmlns:p14="http://schemas.microsoft.com/office/powerpoint/2010/main" val="21122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A89AB-3436-D3F7-4DB1-4E0188ABFEFB}"/>
              </a:ext>
            </a:extLst>
          </p:cNvPr>
          <p:cNvSpPr>
            <a:spLocks noGrp="1"/>
          </p:cNvSpPr>
          <p:nvPr>
            <p:ph type="body" sz="quarter" idx="14"/>
          </p:nvPr>
        </p:nvSpPr>
        <p:spPr/>
        <p:txBody>
          <a:bodyPr/>
          <a:lstStyle/>
          <a:p>
            <a:r>
              <a:rPr lang="en-US" dirty="0"/>
              <a:t>Announcements/Org</a:t>
            </a:r>
          </a:p>
        </p:txBody>
      </p:sp>
      <p:sp>
        <p:nvSpPr>
          <p:cNvPr id="3" name="Textplatzhalter 2">
            <a:extLst>
              <a:ext uri="{FF2B5EF4-FFF2-40B4-BE49-F238E27FC236}">
                <a16:creationId xmlns:a16="http://schemas.microsoft.com/office/drawing/2014/main" id="{8C907436-F138-76A6-08DE-82F0F07304F5}"/>
              </a:ext>
            </a:extLst>
          </p:cNvPr>
          <p:cNvSpPr>
            <a:spLocks noGrp="1"/>
          </p:cNvSpPr>
          <p:nvPr>
            <p:ph type="body" sz="quarter" idx="18"/>
          </p:nvPr>
        </p:nvSpPr>
        <p:spPr/>
        <p:txBody>
          <a:bodyPr/>
          <a:lstStyle/>
          <a:p>
            <a:r>
              <a:rPr lang="en-US" dirty="0"/>
              <a:t>Hybrid Setting with Optional Attendance</a:t>
            </a:r>
          </a:p>
          <a:p>
            <a:pPr lvl="1"/>
            <a:r>
              <a:rPr lang="en-US" dirty="0"/>
              <a:t>In-person in </a:t>
            </a:r>
            <a:r>
              <a:rPr lang="en-US" strike="sngStrike" dirty="0"/>
              <a:t>TEL 811</a:t>
            </a:r>
            <a:r>
              <a:rPr lang="en-US" dirty="0"/>
              <a:t> MAR 0.003</a:t>
            </a:r>
          </a:p>
          <a:p>
            <a:pPr lvl="1"/>
            <a:r>
              <a:rPr lang="en-US" dirty="0"/>
              <a:t>Virtual via zoom</a:t>
            </a:r>
            <a:br>
              <a:rPr lang="en-US" dirty="0"/>
            </a:br>
            <a:r>
              <a:rPr lang="en-US" dirty="0">
                <a:hlinkClick r:id="rId2"/>
              </a:rPr>
              <a:t>https://tu-berlin.zoom.us/j/67376691490?pwd=NmlvWTM5VUVWRjU0UGI2bXhBVkxzQT09</a:t>
            </a:r>
            <a:endParaRPr lang="en-US" dirty="0"/>
          </a:p>
          <a:p>
            <a:pPr marL="457200" lvl="1" indent="0">
              <a:buNone/>
            </a:pPr>
            <a:endParaRPr lang="en-US" dirty="0"/>
          </a:p>
          <a:p>
            <a:r>
              <a:rPr lang="en-US" dirty="0"/>
              <a:t>Reminder: Selection of Seminar and Project Topics </a:t>
            </a:r>
            <a:r>
              <a:rPr lang="en-US" dirty="0">
                <a:solidFill>
                  <a:schemeClr val="accent1"/>
                </a:solidFill>
              </a:rPr>
              <a:t>Due Apr 29, 23:59 </a:t>
            </a:r>
            <a:r>
              <a:rPr lang="en-US" dirty="0">
                <a:solidFill>
                  <a:srgbClr val="7889FB"/>
                </a:solidFill>
              </a:rPr>
              <a:t>(TODAY)</a:t>
            </a:r>
          </a:p>
          <a:p>
            <a:pPr lvl="1"/>
            <a:r>
              <a:rPr lang="en-US" b="1" dirty="0">
                <a:solidFill>
                  <a:srgbClr val="7889FB"/>
                </a:solidFill>
              </a:rPr>
              <a:t>Polls in the ISIS course</a:t>
            </a:r>
          </a:p>
          <a:p>
            <a:pPr lvl="1"/>
            <a:r>
              <a:rPr lang="en-US" b="1" dirty="0"/>
              <a:t>Seminar:</a:t>
            </a:r>
            <a:r>
              <a:rPr lang="en-US" dirty="0"/>
              <a:t> 5 preferred topics/papers</a:t>
            </a:r>
          </a:p>
          <a:p>
            <a:pPr lvl="1"/>
            <a:r>
              <a:rPr lang="en-US" b="1" dirty="0"/>
              <a:t>Project:</a:t>
            </a:r>
            <a:r>
              <a:rPr lang="en-US" dirty="0"/>
              <a:t> 5 preferred topics + preference on team/individual work + optionally team members</a:t>
            </a:r>
          </a:p>
        </p:txBody>
      </p:sp>
      <p:pic>
        <p:nvPicPr>
          <p:cNvPr id="4" name="Picture 6">
            <a:extLst>
              <a:ext uri="{FF2B5EF4-FFF2-40B4-BE49-F238E27FC236}">
                <a16:creationId xmlns:a16="http://schemas.microsoft.com/office/drawing/2014/main" id="{C45256E3-983E-2CD5-0D17-0B2D5A37A6AC}"/>
              </a:ext>
            </a:extLst>
          </p:cNvPr>
          <p:cNvPicPr>
            <a:picLocks noChangeAspect="1"/>
          </p:cNvPicPr>
          <p:nvPr/>
        </p:nvPicPr>
        <p:blipFill>
          <a:blip r:embed="rId3"/>
          <a:stretch>
            <a:fillRect/>
          </a:stretch>
        </p:blipFill>
        <p:spPr>
          <a:xfrm>
            <a:off x="10123484" y="2172551"/>
            <a:ext cx="1210387" cy="316788"/>
          </a:xfrm>
          <a:prstGeom prst="rect">
            <a:avLst/>
          </a:prstGeom>
        </p:spPr>
      </p:pic>
    </p:spTree>
    <p:extLst>
      <p:ext uri="{BB962C8B-B14F-4D97-AF65-F5344CB8AC3E}">
        <p14:creationId xmlns:p14="http://schemas.microsoft.com/office/powerpoint/2010/main" val="409465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0107CF-6A3B-F18B-C766-F50314F7D48A}"/>
              </a:ext>
            </a:extLst>
          </p:cNvPr>
          <p:cNvSpPr>
            <a:spLocks noGrp="1"/>
          </p:cNvSpPr>
          <p:nvPr>
            <p:ph type="body" sz="quarter" idx="18"/>
          </p:nvPr>
        </p:nvSpPr>
        <p:spPr/>
        <p:txBody>
          <a:bodyPr/>
          <a:lstStyle/>
          <a:p>
            <a:r>
              <a:rPr lang="en-US" dirty="0"/>
              <a:t>Commas</a:t>
            </a:r>
          </a:p>
          <a:p>
            <a:pPr lvl="1"/>
            <a:r>
              <a:rPr lang="en-US" dirty="0"/>
              <a:t>Whenever a pause is appropriate, or required to avoid ambiguity</a:t>
            </a:r>
          </a:p>
          <a:p>
            <a:pPr lvl="1"/>
            <a:endParaRPr lang="en-US" dirty="0"/>
          </a:p>
          <a:p>
            <a:pPr lvl="1"/>
            <a:endParaRPr lang="en-US" sz="1000" dirty="0"/>
          </a:p>
          <a:p>
            <a:pPr lvl="1"/>
            <a:endParaRPr lang="en-US" b="1" dirty="0"/>
          </a:p>
          <a:p>
            <a:pPr lvl="1"/>
            <a:r>
              <a:rPr lang="en-US" b="1" dirty="0"/>
              <a:t>Lists: </a:t>
            </a:r>
            <a:r>
              <a:rPr lang="en-US" dirty="0"/>
              <a:t>red, blue, black</a:t>
            </a:r>
            <a:r>
              <a:rPr lang="en-US" b="1" dirty="0">
                <a:solidFill>
                  <a:schemeClr val="accent1"/>
                </a:solidFill>
              </a:rPr>
              <a:t>,</a:t>
            </a:r>
            <a:r>
              <a:rPr lang="en-US" dirty="0"/>
              <a:t>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r>
              <a:rPr lang="en-US" dirty="0"/>
              <a:t>Semicolons</a:t>
            </a:r>
          </a:p>
          <a:p>
            <a:pPr lvl="1"/>
            <a:r>
              <a:rPr lang="en-US" dirty="0"/>
              <a:t>Divide a long sentence into sub-sentences,</a:t>
            </a:r>
            <a:br>
              <a:rPr lang="en-US" dirty="0"/>
            </a:br>
            <a:r>
              <a:rPr lang="en-US" dirty="0"/>
              <a:t>or separation for emphasis</a:t>
            </a:r>
          </a:p>
          <a:p>
            <a:pPr lvl="1"/>
            <a:r>
              <a:rPr lang="en-US" dirty="0"/>
              <a:t>Lists with </a:t>
            </a:r>
            <a:r>
              <a:rPr lang="en-US" dirty="0" err="1"/>
              <a:t>sublists</a:t>
            </a:r>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a:p>
            <a:endParaRPr lang="en-US" dirty="0"/>
          </a:p>
        </p:txBody>
      </p:sp>
      <p:sp>
        <p:nvSpPr>
          <p:cNvPr id="3" name="Textplatzhalter 2">
            <a:extLst>
              <a:ext uri="{FF2B5EF4-FFF2-40B4-BE49-F238E27FC236}">
                <a16:creationId xmlns:a16="http://schemas.microsoft.com/office/drawing/2014/main" id="{CB1C9533-EE6C-1359-A9F7-002BAC4BA001}"/>
              </a:ext>
            </a:extLst>
          </p:cNvPr>
          <p:cNvSpPr>
            <a:spLocks noGrp="1"/>
          </p:cNvSpPr>
          <p:nvPr>
            <p:ph type="body" sz="quarter" idx="14"/>
          </p:nvPr>
        </p:nvSpPr>
        <p:spPr/>
        <p:txBody>
          <a:bodyPr/>
          <a:lstStyle/>
          <a:p>
            <a:r>
              <a:rPr lang="en-US" dirty="0"/>
              <a:t>Punctuation</a:t>
            </a:r>
          </a:p>
        </p:txBody>
      </p:sp>
      <p:sp>
        <p:nvSpPr>
          <p:cNvPr id="7" name="TextBox 4">
            <a:extLst>
              <a:ext uri="{FF2B5EF4-FFF2-40B4-BE49-F238E27FC236}">
                <a16:creationId xmlns:a16="http://schemas.microsoft.com/office/drawing/2014/main" id="{55325A3B-0975-B174-A3F4-02940CE44541}"/>
              </a:ext>
            </a:extLst>
          </p:cNvPr>
          <p:cNvSpPr txBox="1"/>
          <p:nvPr/>
        </p:nvSpPr>
        <p:spPr>
          <a:xfrm>
            <a:off x="1169402" y="1984294"/>
            <a:ext cx="4231531"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When using disk</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tree algorithms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were found to be particularly poor.</a:t>
            </a:r>
          </a:p>
        </p:txBody>
      </p:sp>
      <p:sp>
        <p:nvSpPr>
          <p:cNvPr id="8" name="TextBox 6">
            <a:extLst>
              <a:ext uri="{FF2B5EF4-FFF2-40B4-BE49-F238E27FC236}">
                <a16:creationId xmlns:a16="http://schemas.microsoft.com/office/drawing/2014/main" id="{43B46746-366E-C482-8AC0-012B9E88B4C2}"/>
              </a:ext>
            </a:extLst>
          </p:cNvPr>
          <p:cNvSpPr txBox="1"/>
          <p:nvPr/>
        </p:nvSpPr>
        <p:spPr>
          <a:xfrm>
            <a:off x="5844209" y="1984294"/>
            <a:ext cx="4410805"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p:txBody>
      </p:sp>
      <p:sp>
        <p:nvSpPr>
          <p:cNvPr id="11" name="TextBox 5">
            <a:extLst>
              <a:ext uri="{FF2B5EF4-FFF2-40B4-BE49-F238E27FC236}">
                <a16:creationId xmlns:a16="http://schemas.microsoft.com/office/drawing/2014/main" id="{8A671611-FBB3-A16A-5258-40CA99CCE0B4}"/>
              </a:ext>
            </a:extLst>
          </p:cNvPr>
          <p:cNvSpPr txBox="1"/>
          <p:nvPr/>
        </p:nvSpPr>
        <p:spPr>
          <a:xfrm>
            <a:off x="5844209" y="3786834"/>
            <a:ext cx="5130651" cy="1077218"/>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We use index structures like b-trees, tries, and hash tables</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as well as compression techniques like run-length encoding, dictionary encoding, and null suppression.</a:t>
            </a:r>
          </a:p>
        </p:txBody>
      </p:sp>
    </p:spTree>
    <p:extLst>
      <p:ext uri="{BB962C8B-B14F-4D97-AF65-F5344CB8AC3E}">
        <p14:creationId xmlns:p14="http://schemas.microsoft.com/office/powerpoint/2010/main" val="3153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16C9C8-14BF-36BA-1E3D-F0CB4C051DF9}"/>
              </a:ext>
            </a:extLst>
          </p:cNvPr>
          <p:cNvSpPr>
            <a:spLocks noGrp="1"/>
          </p:cNvSpPr>
          <p:nvPr>
            <p:ph type="body" sz="quarter" idx="18"/>
          </p:nvPr>
        </p:nvSpPr>
        <p:spPr/>
        <p:txBody>
          <a:bodyPr/>
          <a:lstStyle/>
          <a:p>
            <a:r>
              <a:rPr lang="en-US" sz="1800" dirty="0"/>
              <a:t>Diversity, </a:t>
            </a:r>
            <a:r>
              <a:rPr lang="en-US" sz="1800" dirty="0">
                <a:solidFill>
                  <a:srgbClr val="7889FB"/>
                </a:solidFill>
              </a:rPr>
              <a:t>“the who”</a:t>
            </a:r>
          </a:p>
          <a:p>
            <a:pPr lvl="1"/>
            <a:r>
              <a:rPr lang="en-US" sz="1600" dirty="0"/>
              <a:t>Individuals from a wide variety of backgrounds and experience, different viewpoints/reasoning/approaches</a:t>
            </a:r>
          </a:p>
          <a:p>
            <a:pPr lvl="1"/>
            <a:endParaRPr lang="en-US" sz="1600" dirty="0"/>
          </a:p>
          <a:p>
            <a:pPr lvl="1"/>
            <a:r>
              <a:rPr lang="en-US" sz="1600" b="1" dirty="0"/>
              <a:t>Different cultures:</a:t>
            </a:r>
            <a:r>
              <a:rPr lang="en-US" sz="1600" dirty="0"/>
              <a:t> e.g., use names from variety of languages, cultures, nationalities (not just Alice and Bob)</a:t>
            </a:r>
          </a:p>
          <a:p>
            <a:pPr lvl="1"/>
            <a:r>
              <a:rPr lang="en-US" sz="1600" b="1" dirty="0"/>
              <a:t>Differences in figures: </a:t>
            </a:r>
            <a:r>
              <a:rPr lang="en-US" sz="1600" dirty="0"/>
              <a:t>e.g., people-like icons: use variety of gender, skin color, ability status, …</a:t>
            </a:r>
          </a:p>
          <a:p>
            <a:pPr lvl="1"/>
            <a:r>
              <a:rPr lang="en-US" sz="1600" b="1" dirty="0"/>
              <a:t>Gender diversity in pronouns: </a:t>
            </a:r>
            <a:r>
              <a:rPr lang="en-US" sz="1600" dirty="0"/>
              <a:t>use variety of he/she/they,</a:t>
            </a:r>
            <a:br>
              <a:rPr lang="en-US" sz="1600" dirty="0"/>
            </a:br>
            <a:r>
              <a:rPr lang="en-US" sz="1600" dirty="0"/>
              <a:t>use gender-neutral nouns: “chairman” </a:t>
            </a:r>
            <a:r>
              <a:rPr lang="en-US" sz="1800" dirty="0">
                <a:effectLst/>
                <a:latin typeface="Liberation Serif"/>
                <a:ea typeface="Noto Serif CJK SC"/>
                <a:cs typeface="Lohit Devanagari"/>
              </a:rPr>
              <a:t>→ </a:t>
            </a:r>
            <a:r>
              <a:rPr lang="en-US" sz="1600" dirty="0"/>
              <a:t>“chairperson”</a:t>
            </a:r>
          </a:p>
          <a:p>
            <a:pPr lvl="1"/>
            <a:endParaRPr lang="en-US" sz="1600" dirty="0"/>
          </a:p>
          <a:p>
            <a:r>
              <a:rPr lang="en-US" sz="1800" dirty="0">
                <a:solidFill>
                  <a:srgbClr val="C00000"/>
                </a:solidFill>
              </a:rPr>
              <a:t>Increasing Awareness for D&amp;I</a:t>
            </a:r>
          </a:p>
          <a:p>
            <a:pPr lvl="1"/>
            <a:r>
              <a:rPr lang="en-US" sz="1600" dirty="0"/>
              <a:t>Meanwhile part of the policies of all/most major publication venues (SIGMOD, VLDB, ICDE, EDBT, ADBIS, …)</a:t>
            </a:r>
          </a:p>
          <a:p>
            <a:pPr lvl="1"/>
            <a:r>
              <a:rPr lang="en-US" sz="1600" b="1" dirty="0">
                <a:solidFill>
                  <a:srgbClr val="7889FB"/>
                </a:solidFill>
              </a:rPr>
              <a:t>D&amp;I issues included in the review form</a:t>
            </a:r>
          </a:p>
        </p:txBody>
      </p:sp>
      <p:sp>
        <p:nvSpPr>
          <p:cNvPr id="3" name="Textplatzhalter 2">
            <a:extLst>
              <a:ext uri="{FF2B5EF4-FFF2-40B4-BE49-F238E27FC236}">
                <a16:creationId xmlns:a16="http://schemas.microsoft.com/office/drawing/2014/main" id="{C77D7450-5E67-0AEF-5903-45AE08D2CCAB}"/>
              </a:ext>
            </a:extLst>
          </p:cNvPr>
          <p:cNvSpPr>
            <a:spLocks noGrp="1"/>
          </p:cNvSpPr>
          <p:nvPr>
            <p:ph type="body" sz="quarter" idx="14"/>
          </p:nvPr>
        </p:nvSpPr>
        <p:spPr/>
        <p:txBody>
          <a:bodyPr/>
          <a:lstStyle/>
          <a:p>
            <a:r>
              <a:rPr lang="en-US" dirty="0"/>
              <a:t>Diversity and Inclusion</a:t>
            </a:r>
          </a:p>
        </p:txBody>
      </p:sp>
      <p:sp>
        <p:nvSpPr>
          <p:cNvPr id="4" name="Textplatzhalter 3">
            <a:extLst>
              <a:ext uri="{FF2B5EF4-FFF2-40B4-BE49-F238E27FC236}">
                <a16:creationId xmlns:a16="http://schemas.microsoft.com/office/drawing/2014/main" id="{CFEA1735-7DA6-A24E-63C5-07B8097590A1}"/>
              </a:ext>
            </a:extLst>
          </p:cNvPr>
          <p:cNvSpPr>
            <a:spLocks noGrp="1"/>
          </p:cNvSpPr>
          <p:nvPr>
            <p:ph type="body" sz="quarter" idx="19"/>
          </p:nvPr>
        </p:nvSpPr>
        <p:spPr>
          <a:xfrm>
            <a:off x="6114945" y="1262740"/>
            <a:ext cx="5732498" cy="4506685"/>
          </a:xfrm>
        </p:spPr>
        <p:txBody>
          <a:bodyPr/>
          <a:lstStyle/>
          <a:p>
            <a:r>
              <a:rPr lang="en-US" sz="1800" dirty="0"/>
              <a:t>Inclusion, </a:t>
            </a:r>
            <a:r>
              <a:rPr lang="en-US" sz="1800" dirty="0">
                <a:solidFill>
                  <a:srgbClr val="7889FB"/>
                </a:solidFill>
              </a:rPr>
              <a:t>“the how”</a:t>
            </a:r>
          </a:p>
          <a:p>
            <a:pPr lvl="1"/>
            <a:r>
              <a:rPr lang="en-US" sz="1600" dirty="0"/>
              <a:t>Environment welcoming and embracing diversity; </a:t>
            </a:r>
            <a:r>
              <a:rPr lang="en-US" sz="1600" b="1" dirty="0">
                <a:solidFill>
                  <a:srgbClr val="C00000"/>
                </a:solidFill>
              </a:rPr>
              <a:t>avoid</a:t>
            </a:r>
            <a:r>
              <a:rPr lang="en-US" sz="1600" dirty="0"/>
              <a:t> </a:t>
            </a:r>
            <a:r>
              <a:rPr lang="en-US" sz="1600" kern="150" dirty="0">
                <a:effectLst/>
                <a:latin typeface="OpenSymbol"/>
                <a:ea typeface="OpenSymbol"/>
                <a:cs typeface="OpenSymbol"/>
              </a:rPr>
              <a:t>language that furthers the marginalization</a:t>
            </a:r>
            <a:r>
              <a:rPr lang="en-US" sz="1600" kern="150" dirty="0">
                <a:latin typeface="OpenSymbol"/>
                <a:ea typeface="OpenSymbol"/>
                <a:cs typeface="OpenSymbol"/>
              </a:rPr>
              <a:t>, </a:t>
            </a:r>
            <a:r>
              <a:rPr lang="en-US" sz="1600" kern="150" dirty="0">
                <a:effectLst/>
                <a:latin typeface="OpenSymbol"/>
                <a:ea typeface="OpenSymbol"/>
                <a:cs typeface="OpenSymbol"/>
              </a:rPr>
              <a:t>stereotyping, erasure of any group of people</a:t>
            </a:r>
            <a:endParaRPr lang="de-DE" sz="1600" b="1" kern="150" dirty="0">
              <a:solidFill>
                <a:srgbClr val="C00000"/>
              </a:solidFill>
              <a:effectLst/>
              <a:latin typeface="OpenSymbol"/>
              <a:ea typeface="OpenSymbol"/>
              <a:cs typeface="OpenSymbol"/>
            </a:endParaRPr>
          </a:p>
          <a:p>
            <a:pPr lvl="1"/>
            <a:r>
              <a:rPr lang="en-US" sz="1600" b="1" dirty="0"/>
              <a:t>Implicit assumptions: </a:t>
            </a:r>
            <a:r>
              <a:rPr lang="en-US" sz="1600" dirty="0"/>
              <a:t>"Everyone has a mother and a father."</a:t>
            </a:r>
          </a:p>
          <a:p>
            <a:pPr lvl="1"/>
            <a:r>
              <a:rPr lang="en-US" sz="1600" b="1" dirty="0"/>
              <a:t>Oppressive terminology:</a:t>
            </a:r>
            <a:r>
              <a:rPr lang="en-US" sz="1600" dirty="0"/>
              <a:t> e.g.,</a:t>
            </a:r>
            <a:br>
              <a:rPr lang="en-US" sz="1600" b="1" dirty="0"/>
            </a:br>
            <a:r>
              <a:rPr lang="en-US" sz="1600" dirty="0"/>
              <a:t>“master-slave“	</a:t>
            </a:r>
            <a:r>
              <a:rPr lang="en-US" sz="1600" dirty="0">
                <a:effectLst/>
                <a:latin typeface="Liberation Serif"/>
                <a:ea typeface="Noto Serif CJK SC"/>
                <a:cs typeface="Lohit Devanagari"/>
              </a:rPr>
              <a:t>→</a:t>
            </a:r>
            <a:r>
              <a:rPr lang="en-US" sz="1600" dirty="0"/>
              <a:t> “coordinator-worker”</a:t>
            </a:r>
            <a:br>
              <a:rPr lang="en-US" sz="1600" dirty="0"/>
            </a:br>
            <a:r>
              <a:rPr lang="en-US" sz="1600" dirty="0"/>
              <a:t>“orphaned object”	</a:t>
            </a:r>
            <a:r>
              <a:rPr lang="en-US" sz="1600" dirty="0">
                <a:effectLst/>
                <a:latin typeface="Liberation Serif"/>
                <a:ea typeface="Noto Serif CJK SC"/>
                <a:cs typeface="Lohit Devanagari"/>
              </a:rPr>
              <a:t>→</a:t>
            </a:r>
            <a:r>
              <a:rPr lang="en-US" sz="1600" dirty="0"/>
              <a:t> “unreferenced object”</a:t>
            </a:r>
            <a:br>
              <a:rPr lang="en-US" sz="1600" dirty="0"/>
            </a:br>
            <a:r>
              <a:rPr lang="en-US" sz="1600" dirty="0"/>
              <a:t>“blacklist/whitelist”	</a:t>
            </a:r>
            <a:r>
              <a:rPr lang="en-US" sz="1600" dirty="0">
                <a:effectLst/>
                <a:latin typeface="Liberation Serif"/>
                <a:ea typeface="Noto Serif CJK SC"/>
                <a:cs typeface="Lohit Devanagari"/>
              </a:rPr>
              <a:t>→</a:t>
            </a:r>
            <a:r>
              <a:rPr lang="en-US" sz="1600" dirty="0"/>
              <a:t> “blocklist/allowlist”</a:t>
            </a:r>
          </a:p>
          <a:p>
            <a:pPr lvl="1"/>
            <a:r>
              <a:rPr lang="en-US" sz="1600" b="1" dirty="0"/>
              <a:t>Marginalization of under-represented groups:</a:t>
            </a:r>
            <a:br>
              <a:rPr lang="en-US" sz="1600" b="1" dirty="0"/>
            </a:br>
            <a:r>
              <a:rPr lang="en-US" sz="1600" dirty="0"/>
              <a:t>e.g., “The Gender attribute is either Male or Female."</a:t>
            </a:r>
          </a:p>
          <a:p>
            <a:pPr lvl="1"/>
            <a:r>
              <a:rPr lang="en-US" sz="1600" b="1" dirty="0"/>
              <a:t>Lack of accessibility:</a:t>
            </a:r>
            <a:r>
              <a:rPr lang="en-US" sz="1600" dirty="0"/>
              <a:t> e.g., color alone to convey info in a plot</a:t>
            </a:r>
            <a:br>
              <a:rPr lang="en-US" sz="1600" dirty="0"/>
            </a:br>
            <a:r>
              <a:rPr lang="en-US" sz="1600" dirty="0">
                <a:effectLst/>
                <a:latin typeface="Liberation Serif"/>
                <a:ea typeface="Noto Serif CJK SC"/>
                <a:cs typeface="Lohit Devanagari"/>
              </a:rPr>
              <a:t>→</a:t>
            </a:r>
            <a:r>
              <a:rPr lang="en-US" sz="1600" dirty="0"/>
              <a:t> use patterns, symbols, textures, etc.</a:t>
            </a:r>
          </a:p>
          <a:p>
            <a:pPr lvl="1"/>
            <a:r>
              <a:rPr lang="en-US" sz="1600" b="1" dirty="0"/>
              <a:t>Stereotyping:</a:t>
            </a:r>
            <a:r>
              <a:rPr lang="en-US" sz="1600" dirty="0"/>
              <a:t> e.g., feminine names or presentations for personal secretary role</a:t>
            </a:r>
          </a:p>
          <a:p>
            <a:pPr lvl="1"/>
            <a:endParaRPr lang="en-US" sz="1600" dirty="0"/>
          </a:p>
        </p:txBody>
      </p:sp>
      <p:sp>
        <p:nvSpPr>
          <p:cNvPr id="5" name="Textfeld 4">
            <a:extLst>
              <a:ext uri="{FF2B5EF4-FFF2-40B4-BE49-F238E27FC236}">
                <a16:creationId xmlns:a16="http://schemas.microsoft.com/office/drawing/2014/main" id="{8AE2D705-58D4-12E4-260C-FD0E115CD636}"/>
              </a:ext>
            </a:extLst>
          </p:cNvPr>
          <p:cNvSpPr txBox="1"/>
          <p:nvPr/>
        </p:nvSpPr>
        <p:spPr>
          <a:xfrm>
            <a:off x="7238483" y="385931"/>
            <a:ext cx="3258584" cy="369332"/>
          </a:xfrm>
          <a:prstGeom prst="rect">
            <a:avLst/>
          </a:prstGeom>
          <a:noFill/>
        </p:spPr>
        <p:txBody>
          <a:bodyPr wrap="none" rtlCol="0">
            <a:spAutoFit/>
          </a:bodyPr>
          <a:lstStyle/>
          <a:p>
            <a:pPr algn="ctr"/>
            <a:r>
              <a:rPr lang="en-US" dirty="0">
                <a:solidFill>
                  <a:srgbClr val="000000"/>
                </a:solidFill>
              </a:rPr>
              <a:t>[</a:t>
            </a:r>
            <a:r>
              <a:rPr lang="en-US" b="1" dirty="0">
                <a:solidFill>
                  <a:srgbClr val="000000"/>
                </a:solidFill>
              </a:rPr>
              <a:t>Credit: </a:t>
            </a:r>
            <a:r>
              <a:rPr lang="en-US" sz="1800" u="none" strike="noStrike" kern="150" dirty="0">
                <a:solidFill>
                  <a:srgbClr val="0563C1"/>
                </a:solidFill>
                <a:effectLst/>
                <a:latin typeface="OpenSymbol"/>
                <a:ea typeface="OpenSymbol"/>
                <a:cs typeface="OpenSymbol"/>
                <a:hlinkClick r:id="rId2"/>
              </a:rPr>
              <a:t>https://dbdni.github.io/</a:t>
            </a:r>
            <a:r>
              <a:rPr lang="en-US" dirty="0">
                <a:solidFill>
                  <a:srgbClr val="000000"/>
                </a:solidFill>
              </a:rPr>
              <a:t>]</a:t>
            </a:r>
          </a:p>
        </p:txBody>
      </p:sp>
    </p:spTree>
    <p:extLst>
      <p:ext uri="{BB962C8B-B14F-4D97-AF65-F5344CB8AC3E}">
        <p14:creationId xmlns:p14="http://schemas.microsoft.com/office/powerpoint/2010/main" val="296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1BFE0F-3693-EC11-52F3-5F581A91C6CC}"/>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Emphasize Quality of Contents with Quality of Visual Presentation</a:t>
            </a:r>
          </a:p>
          <a:p>
            <a:pPr lvl="1"/>
            <a:r>
              <a:rPr lang="en-US" dirty="0"/>
              <a:t>A carelessly formatted paper (layout, figures, fonts, underlining) creates a bad first impression</a:t>
            </a:r>
          </a:p>
          <a:p>
            <a:pPr lvl="1"/>
            <a:r>
              <a:rPr lang="en-US" dirty="0"/>
              <a:t>Recap: </a:t>
            </a:r>
            <a:r>
              <a:rPr lang="en-US" b="1" dirty="0"/>
              <a:t>skimming</a:t>
            </a:r>
            <a:r>
              <a:rPr lang="en-US" dirty="0"/>
              <a:t> and </a:t>
            </a:r>
            <a:r>
              <a:rPr lang="en-US" b="1" dirty="0"/>
              <a:t>anchoring</a:t>
            </a:r>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r>
              <a:rPr lang="en-US" dirty="0"/>
              <a:t>Orphans and Widows</a:t>
            </a:r>
          </a:p>
          <a:p>
            <a:pPr lvl="1"/>
            <a:r>
              <a:rPr lang="en-US" dirty="0"/>
              <a:t>Imprecise definition</a:t>
            </a:r>
          </a:p>
          <a:p>
            <a:pPr lvl="1"/>
            <a:r>
              <a:rPr lang="en-US" dirty="0"/>
              <a:t>Avoid few words per line, </a:t>
            </a:r>
            <a:br>
              <a:rPr lang="en-US" dirty="0"/>
            </a:br>
            <a:r>
              <a:rPr lang="en-US" dirty="0"/>
              <a:t>single line at next page</a:t>
            </a:r>
          </a:p>
          <a:p>
            <a:r>
              <a:rPr lang="en-US" dirty="0"/>
              <a:t>Text Running over Column Margin</a:t>
            </a:r>
            <a:r>
              <a:rPr lang="en-US" b="0" dirty="0"/>
              <a:t> (rephrase until it fits)</a:t>
            </a:r>
          </a:p>
          <a:p>
            <a:r>
              <a:rPr lang="en-US" dirty="0"/>
              <a:t>Highlighting</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emph</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t>(emphasize) over underlining or bold </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texttt</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cs typeface="Courier New" panose="02070309020205020404" pitchFamily="49" charset="0"/>
              </a:rPr>
              <a:t>or </a:t>
            </a:r>
            <a:r>
              <a:rPr lang="en-US" b="1" dirty="0">
                <a:latin typeface="Courier New" panose="02070309020205020404" pitchFamily="49" charset="0"/>
                <a:cs typeface="Courier New" panose="02070309020205020404" pitchFamily="49" charset="0"/>
              </a:rPr>
              <a:t>\verb+…+</a:t>
            </a:r>
            <a:r>
              <a:rPr lang="en-US" dirty="0"/>
              <a:t> for inline code</a:t>
            </a:r>
          </a:p>
          <a:p>
            <a:pPr lvl="1"/>
            <a:endParaRPr lang="en-US" dirty="0"/>
          </a:p>
          <a:p>
            <a:endParaRPr lang="en-US" dirty="0"/>
          </a:p>
        </p:txBody>
      </p:sp>
      <p:sp>
        <p:nvSpPr>
          <p:cNvPr id="3" name="Textplatzhalter 2">
            <a:extLst>
              <a:ext uri="{FF2B5EF4-FFF2-40B4-BE49-F238E27FC236}">
                <a16:creationId xmlns:a16="http://schemas.microsoft.com/office/drawing/2014/main" id="{FBEA1A4A-71AE-1BFF-6C04-573221EF9509}"/>
              </a:ext>
            </a:extLst>
          </p:cNvPr>
          <p:cNvSpPr>
            <a:spLocks noGrp="1"/>
          </p:cNvSpPr>
          <p:nvPr>
            <p:ph type="body" sz="quarter" idx="14"/>
          </p:nvPr>
        </p:nvSpPr>
        <p:spPr/>
        <p:txBody>
          <a:bodyPr/>
          <a:lstStyle/>
          <a:p>
            <a:r>
              <a:rPr lang="en-US" dirty="0"/>
              <a:t>Formatting</a:t>
            </a:r>
          </a:p>
        </p:txBody>
      </p:sp>
      <p:sp>
        <p:nvSpPr>
          <p:cNvPr id="4" name="TextBox 4">
            <a:extLst>
              <a:ext uri="{FF2B5EF4-FFF2-40B4-BE49-F238E27FC236}">
                <a16:creationId xmlns:a16="http://schemas.microsoft.com/office/drawing/2014/main" id="{8804B932-F8C5-E30A-E881-7DCB326AC1C8}"/>
              </a:ext>
            </a:extLst>
          </p:cNvPr>
          <p:cNvSpPr txBox="1"/>
          <p:nvPr/>
        </p:nvSpPr>
        <p:spPr>
          <a:xfrm>
            <a:off x="9964839" y="1277868"/>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5" name="Picture 5">
            <a:extLst>
              <a:ext uri="{FF2B5EF4-FFF2-40B4-BE49-F238E27FC236}">
                <a16:creationId xmlns:a16="http://schemas.microsoft.com/office/drawing/2014/main" id="{771F6811-64AD-8C78-DD1E-9338043263DE}"/>
              </a:ext>
            </a:extLst>
          </p:cNvPr>
          <p:cNvPicPr>
            <a:picLocks noChangeAspect="1"/>
          </p:cNvPicPr>
          <p:nvPr/>
        </p:nvPicPr>
        <p:blipFill>
          <a:blip r:embed="rId2"/>
          <a:stretch>
            <a:fillRect/>
          </a:stretch>
        </p:blipFill>
        <p:spPr>
          <a:xfrm>
            <a:off x="3809171" y="3742454"/>
            <a:ext cx="5912004" cy="797717"/>
          </a:xfrm>
          <a:prstGeom prst="rect">
            <a:avLst/>
          </a:prstGeom>
        </p:spPr>
      </p:pic>
      <p:sp>
        <p:nvSpPr>
          <p:cNvPr id="6" name="Rectangle 6">
            <a:extLst>
              <a:ext uri="{FF2B5EF4-FFF2-40B4-BE49-F238E27FC236}">
                <a16:creationId xmlns:a16="http://schemas.microsoft.com/office/drawing/2014/main" id="{F3C90D54-4092-CFD2-2321-FA3592711E86}"/>
              </a:ext>
            </a:extLst>
          </p:cNvPr>
          <p:cNvSpPr/>
          <p:nvPr/>
        </p:nvSpPr>
        <p:spPr>
          <a:xfrm>
            <a:off x="3796471" y="4309544"/>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ED7E6E3-2F60-B03B-86D0-3073F07BEBBA}"/>
              </a:ext>
            </a:extLst>
          </p:cNvPr>
          <p:cNvSpPr txBox="1"/>
          <p:nvPr/>
        </p:nvSpPr>
        <p:spPr>
          <a:xfrm>
            <a:off x="9721175" y="3742454"/>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4150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B32041-7F18-6953-2CFC-311ED32220BC}"/>
              </a:ext>
            </a:extLst>
          </p:cNvPr>
          <p:cNvSpPr>
            <a:spLocks noGrp="1"/>
          </p:cNvSpPr>
          <p:nvPr>
            <p:ph type="body" sz="quarter" idx="18"/>
          </p:nvPr>
        </p:nvSpPr>
        <p:spPr/>
        <p:txBody>
          <a:bodyPr/>
          <a:lstStyle/>
          <a:p>
            <a:r>
              <a:rPr lang="en-US" dirty="0"/>
              <a:t>Most Conferences/Journals</a:t>
            </a:r>
          </a:p>
          <a:p>
            <a:pPr lvl="1"/>
            <a:r>
              <a:rPr lang="en-US" dirty="0"/>
              <a:t>Given predefined template, changes not permitted</a:t>
            </a:r>
          </a:p>
          <a:p>
            <a:pPr lvl="1"/>
            <a:r>
              <a:rPr lang="en-US" dirty="0"/>
              <a:t>SIGMOD/PVDLB: </a:t>
            </a:r>
            <a:r>
              <a:rPr lang="en-US" b="1" dirty="0">
                <a:solidFill>
                  <a:srgbClr val="7889FB"/>
                </a:solidFill>
              </a:rPr>
              <a:t>12 pages + unlimited references</a:t>
            </a:r>
          </a:p>
          <a:p>
            <a:pPr lvl="1"/>
            <a:r>
              <a:rPr lang="en-US" dirty="0"/>
              <a:t>ICDE: 12 pages incl. references</a:t>
            </a:r>
            <a:endParaRPr lang="en-US" sz="1000" dirty="0"/>
          </a:p>
          <a:p>
            <a:endParaRPr lang="en-US" dirty="0"/>
          </a:p>
          <a:p>
            <a:r>
              <a:rPr lang="en-US" dirty="0"/>
              <a:t>Avoid Cheating</a:t>
            </a:r>
          </a:p>
          <a:p>
            <a:pPr lvl="1"/>
            <a:r>
              <a:rPr lang="en-US" dirty="0"/>
              <a:t>Don’t change the template, fonts, or margins (at least not too excessively)</a:t>
            </a:r>
          </a:p>
          <a:p>
            <a:pPr lvl="1"/>
            <a:r>
              <a:rPr lang="en-US" dirty="0"/>
              <a:t>Condensing more text into the paper will make it harder to read</a:t>
            </a:r>
            <a:endParaRPr lang="en-US" sz="1000" dirty="0"/>
          </a:p>
          <a:p>
            <a:r>
              <a:rPr lang="en-US" dirty="0"/>
              <a:t>Carefully Trim Down Draft</a:t>
            </a:r>
          </a:p>
          <a:p>
            <a:pPr lvl="1"/>
            <a:r>
              <a:rPr lang="en-US" dirty="0"/>
              <a:t>Write unlimited paper, then select, and revise</a:t>
            </a:r>
          </a:p>
          <a:p>
            <a:pPr lvl="1"/>
            <a:r>
              <a:rPr lang="en-US" dirty="0"/>
              <a:t>Write and revise section by section as you write</a:t>
            </a:r>
            <a:endParaRPr lang="en-US" sz="1000" dirty="0"/>
          </a:p>
          <a:p>
            <a:r>
              <a:rPr lang="en-US" dirty="0"/>
              <a:t>Never Excuse Missing Content by “lack of space” </a:t>
            </a:r>
          </a:p>
          <a:p>
            <a:endParaRPr lang="en-US" dirty="0"/>
          </a:p>
        </p:txBody>
      </p:sp>
      <p:sp>
        <p:nvSpPr>
          <p:cNvPr id="3" name="Textplatzhalter 2">
            <a:extLst>
              <a:ext uri="{FF2B5EF4-FFF2-40B4-BE49-F238E27FC236}">
                <a16:creationId xmlns:a16="http://schemas.microsoft.com/office/drawing/2014/main" id="{12164A8C-95A0-4D86-91FF-B25C6961C815}"/>
              </a:ext>
            </a:extLst>
          </p:cNvPr>
          <p:cNvSpPr>
            <a:spLocks noGrp="1"/>
          </p:cNvSpPr>
          <p:nvPr>
            <p:ph type="body" sz="quarter" idx="14"/>
          </p:nvPr>
        </p:nvSpPr>
        <p:spPr/>
        <p:txBody>
          <a:bodyPr/>
          <a:lstStyle/>
          <a:p>
            <a:r>
              <a:rPr lang="en-US" dirty="0"/>
              <a:t>Page Limits</a:t>
            </a:r>
          </a:p>
        </p:txBody>
      </p:sp>
      <p:pic>
        <p:nvPicPr>
          <p:cNvPr id="4" name="Picture 4">
            <a:extLst>
              <a:ext uri="{FF2B5EF4-FFF2-40B4-BE49-F238E27FC236}">
                <a16:creationId xmlns:a16="http://schemas.microsoft.com/office/drawing/2014/main" id="{42D1BBD4-0655-2E8F-2F9F-0C72DED6FF28}"/>
              </a:ext>
            </a:extLst>
          </p:cNvPr>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8517122" y="392166"/>
            <a:ext cx="1956748" cy="1597768"/>
          </a:xfrm>
          <a:prstGeom prst="rect">
            <a:avLst/>
          </a:prstGeom>
        </p:spPr>
      </p:pic>
      <p:sp>
        <p:nvSpPr>
          <p:cNvPr id="5" name="TextBox 5">
            <a:extLst>
              <a:ext uri="{FF2B5EF4-FFF2-40B4-BE49-F238E27FC236}">
                <a16:creationId xmlns:a16="http://schemas.microsoft.com/office/drawing/2014/main" id="{768945C0-27E8-13E5-A5C5-E8C35A25883D}"/>
              </a:ext>
            </a:extLst>
          </p:cNvPr>
          <p:cNvSpPr txBox="1"/>
          <p:nvPr/>
        </p:nvSpPr>
        <p:spPr>
          <a:xfrm>
            <a:off x="8464364" y="1989934"/>
            <a:ext cx="2062264"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latin typeface="Calibri" panose="020F0502020204030204" pitchFamily="34" charset="0"/>
                <a:cs typeface="Calibri" panose="020F0502020204030204" pitchFamily="34" charset="0"/>
              </a:rPr>
              <a:t>]</a:t>
            </a:r>
          </a:p>
        </p:txBody>
      </p:sp>
      <p:sp>
        <p:nvSpPr>
          <p:cNvPr id="6" name="TextBox 6">
            <a:extLst>
              <a:ext uri="{FF2B5EF4-FFF2-40B4-BE49-F238E27FC236}">
                <a16:creationId xmlns:a16="http://schemas.microsoft.com/office/drawing/2014/main" id="{1C3BEC6C-F53B-9C21-1164-55EF05E65602}"/>
              </a:ext>
            </a:extLst>
          </p:cNvPr>
          <p:cNvSpPr txBox="1"/>
          <p:nvPr/>
        </p:nvSpPr>
        <p:spPr>
          <a:xfrm>
            <a:off x="6474586" y="5120511"/>
            <a:ext cx="532164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cs typeface="Calibri" panose="020F0502020204030204" pitchFamily="34" charset="0"/>
              </a:rPr>
              <a:t>“Due to the lack of space, we omit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[essential details] / [essential experiments]”</a:t>
            </a:r>
          </a:p>
        </p:txBody>
      </p:sp>
      <p:pic>
        <p:nvPicPr>
          <p:cNvPr id="7" name="Picture 7">
            <a:extLst>
              <a:ext uri="{FF2B5EF4-FFF2-40B4-BE49-F238E27FC236}">
                <a16:creationId xmlns:a16="http://schemas.microsoft.com/office/drawing/2014/main" id="{9F140625-045A-6911-3CE9-641C30C1B396}"/>
              </a:ext>
            </a:extLst>
          </p:cNvPr>
          <p:cNvPicPr>
            <a:picLocks noChangeAspect="1"/>
          </p:cNvPicPr>
          <p:nvPr/>
        </p:nvPicPr>
        <p:blipFill>
          <a:blip r:embed="rId4"/>
          <a:stretch>
            <a:fillRect/>
          </a:stretch>
        </p:blipFill>
        <p:spPr>
          <a:xfrm>
            <a:off x="10786497" y="4291471"/>
            <a:ext cx="734996" cy="548640"/>
          </a:xfrm>
          <a:prstGeom prst="rect">
            <a:avLst/>
          </a:prstGeom>
          <a:ln w="25400">
            <a:solidFill>
              <a:srgbClr val="7889FB"/>
            </a:solidFill>
          </a:ln>
        </p:spPr>
      </p:pic>
      <p:sp>
        <p:nvSpPr>
          <p:cNvPr id="8" name="TextBox 8">
            <a:extLst>
              <a:ext uri="{FF2B5EF4-FFF2-40B4-BE49-F238E27FC236}">
                <a16:creationId xmlns:a16="http://schemas.microsoft.com/office/drawing/2014/main" id="{0337ED8D-1331-30D1-13FA-3F6A4AE4063D}"/>
              </a:ext>
            </a:extLst>
          </p:cNvPr>
          <p:cNvSpPr txBox="1"/>
          <p:nvPr/>
        </p:nvSpPr>
        <p:spPr>
          <a:xfrm>
            <a:off x="7953231" y="4196459"/>
            <a:ext cx="272457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Eamonn</a:t>
            </a:r>
            <a:r>
              <a:rPr lang="en-US" sz="1400" dirty="0">
                <a:latin typeface="Calibri" panose="020F0502020204030204" pitchFamily="34" charset="0"/>
                <a:cs typeface="Calibri" panose="020F0502020204030204" pitchFamily="34" charset="0"/>
              </a:rPr>
              <a:t> Keogh: How to do good research, get it published in SIGKDD and get it cited!, </a:t>
            </a:r>
            <a:r>
              <a:rPr lang="en-US" sz="1400" b="1" dirty="0">
                <a:latin typeface="Calibri" panose="020F0502020204030204" pitchFamily="34" charset="0"/>
                <a:cs typeface="Calibri" panose="020F0502020204030204" pitchFamily="34" charset="0"/>
              </a:rPr>
              <a:t>KDD 2009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06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A8651C-A099-2A79-611D-16F007DC3431}"/>
              </a:ext>
            </a:extLst>
          </p:cNvPr>
          <p:cNvSpPr>
            <a:spLocks noGrp="1"/>
          </p:cNvSpPr>
          <p:nvPr>
            <p:ph type="body" sz="quarter" idx="18"/>
          </p:nvPr>
        </p:nvSpPr>
        <p:spPr/>
        <p:txBody>
          <a:bodyPr/>
          <a:lstStyle/>
          <a:p>
            <a:r>
              <a:rPr lang="en-US" dirty="0"/>
              <a:t>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(unless thesis summaries/extends previous papers)</a:t>
            </a:r>
          </a:p>
          <a:p>
            <a:pPr lvl="1"/>
            <a:endParaRPr lang="en-US" dirty="0"/>
          </a:p>
          <a:p>
            <a:r>
              <a:rPr lang="en-US" dirty="0"/>
              <a:t>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dirty="0"/>
          </a:p>
          <a:p>
            <a:r>
              <a:rPr lang="en-US" dirty="0"/>
              <a:t>Plagiarisms (</a:t>
            </a:r>
            <a:r>
              <a:rPr lang="en-US" dirty="0">
                <a:solidFill>
                  <a:schemeClr val="accent1"/>
                </a:solidFill>
              </a:rPr>
              <a:t>Really Bad Idea</a:t>
            </a:r>
            <a:r>
              <a:rPr lang="en-US" dirty="0"/>
              <a:t>)</a:t>
            </a:r>
          </a:p>
          <a:p>
            <a:pPr lvl="1"/>
            <a:r>
              <a:rPr lang="en-US" dirty="0"/>
              <a:t>Never copy figures or text from other peoples work and claim its yours (slight rewording does not change that)</a:t>
            </a:r>
          </a:p>
          <a:p>
            <a:pPr lvl="1"/>
            <a:r>
              <a:rPr lang="en-US" dirty="0"/>
              <a:t>For archival scientific publications, there is a high chance it will be detected</a:t>
            </a:r>
          </a:p>
          <a:p>
            <a:endParaRPr lang="en-US" dirty="0"/>
          </a:p>
        </p:txBody>
      </p:sp>
      <p:sp>
        <p:nvSpPr>
          <p:cNvPr id="3" name="Textplatzhalter 2">
            <a:extLst>
              <a:ext uri="{FF2B5EF4-FFF2-40B4-BE49-F238E27FC236}">
                <a16:creationId xmlns:a16="http://schemas.microsoft.com/office/drawing/2014/main" id="{94C1BB58-23D5-4D8D-6F1A-580F4F3F30E7}"/>
              </a:ext>
            </a:extLst>
          </p:cNvPr>
          <p:cNvSpPr>
            <a:spLocks noGrp="1"/>
          </p:cNvSpPr>
          <p:nvPr>
            <p:ph type="body" sz="quarter" idx="14"/>
          </p:nvPr>
        </p:nvSpPr>
        <p:spPr/>
        <p:txBody>
          <a:bodyPr/>
          <a:lstStyle/>
          <a:p>
            <a:r>
              <a:rPr lang="en-US" dirty="0"/>
              <a:t>Plagiarism</a:t>
            </a:r>
          </a:p>
        </p:txBody>
      </p:sp>
      <p:pic>
        <p:nvPicPr>
          <p:cNvPr id="4" name="Picture 4">
            <a:extLst>
              <a:ext uri="{FF2B5EF4-FFF2-40B4-BE49-F238E27FC236}">
                <a16:creationId xmlns:a16="http://schemas.microsoft.com/office/drawing/2014/main" id="{713923A3-B136-1DE9-959E-5C54DCAE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86" y="241564"/>
            <a:ext cx="669627" cy="669627"/>
          </a:xfrm>
          <a:prstGeom prst="rect">
            <a:avLst/>
          </a:prstGeom>
        </p:spPr>
      </p:pic>
      <p:grpSp>
        <p:nvGrpSpPr>
          <p:cNvPr id="7" name="Gruppieren 6">
            <a:extLst>
              <a:ext uri="{FF2B5EF4-FFF2-40B4-BE49-F238E27FC236}">
                <a16:creationId xmlns:a16="http://schemas.microsoft.com/office/drawing/2014/main" id="{761BB490-439B-D083-E889-03F72D1C5EAE}"/>
              </a:ext>
            </a:extLst>
          </p:cNvPr>
          <p:cNvGrpSpPr/>
          <p:nvPr/>
        </p:nvGrpSpPr>
        <p:grpSpPr>
          <a:xfrm>
            <a:off x="6018892" y="2676697"/>
            <a:ext cx="1902774" cy="1454505"/>
            <a:chOff x="6102018" y="2518979"/>
            <a:chExt cx="2380967" cy="1820042"/>
          </a:xfrm>
        </p:grpSpPr>
        <p:pic>
          <p:nvPicPr>
            <p:cNvPr id="5" name="Picture 5">
              <a:extLst>
                <a:ext uri="{FF2B5EF4-FFF2-40B4-BE49-F238E27FC236}">
                  <a16:creationId xmlns:a16="http://schemas.microsoft.com/office/drawing/2014/main" id="{1AC47D13-75C5-2C92-CCCB-4AE6775D27FB}"/>
                </a:ext>
              </a:extLst>
            </p:cNvPr>
            <p:cNvPicPr>
              <a:picLocks noChangeAspect="1"/>
            </p:cNvPicPr>
            <p:nvPr/>
          </p:nvPicPr>
          <p:blipFill>
            <a:blip r:embed="rId3"/>
            <a:stretch>
              <a:fillRect/>
            </a:stretch>
          </p:blipFill>
          <p:spPr>
            <a:xfrm>
              <a:off x="6102018" y="2518979"/>
              <a:ext cx="2380967" cy="1820042"/>
            </a:xfrm>
            <a:prstGeom prst="rect">
              <a:avLst/>
            </a:prstGeom>
          </p:spPr>
        </p:pic>
        <p:sp>
          <p:nvSpPr>
            <p:cNvPr id="6" name="Rectangle 6">
              <a:extLst>
                <a:ext uri="{FF2B5EF4-FFF2-40B4-BE49-F238E27FC236}">
                  <a16:creationId xmlns:a16="http://schemas.microsoft.com/office/drawing/2014/main" id="{F569AFD8-B835-30F6-4E24-A1760B568AC5}"/>
                </a:ext>
              </a:extLst>
            </p:cNvPr>
            <p:cNvSpPr/>
            <p:nvPr/>
          </p:nvSpPr>
          <p:spPr>
            <a:xfrm>
              <a:off x="7298520" y="3132788"/>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7662E-8496-AC5B-526B-BFC534535182}"/>
              </a:ext>
            </a:extLst>
          </p:cNvPr>
          <p:cNvSpPr>
            <a:spLocks noGrp="1"/>
          </p:cNvSpPr>
          <p:nvPr>
            <p:ph type="body" sz="quarter" idx="18"/>
          </p:nvPr>
        </p:nvSpPr>
        <p:spPr/>
        <p:txBody>
          <a:bodyPr/>
          <a:lstStyle/>
          <a:p>
            <a:r>
              <a:rPr lang="en-US" dirty="0"/>
              <a:t>Example SIGMOD’21 </a:t>
            </a:r>
          </a:p>
          <a:p>
            <a:pPr marL="0" indent="0">
              <a:buNone/>
            </a:pPr>
            <a:r>
              <a:rPr lang="en-US" sz="1400" b="0" dirty="0">
                <a:latin typeface="Consolas" panose="020B0609020204030204" pitchFamily="49" charset="0"/>
              </a:rPr>
              <a:t>A research paper submitted to SIGMOD 2021 </a:t>
            </a:r>
            <a:r>
              <a:rPr lang="en-US" sz="1400" dirty="0">
                <a:solidFill>
                  <a:schemeClr val="accent1"/>
                </a:solidFill>
                <a:latin typeface="Consolas" panose="020B0609020204030204" pitchFamily="49" charset="0"/>
              </a:rPr>
              <a:t>cannot be under review </a:t>
            </a:r>
            <a:r>
              <a:rPr lang="en-US" sz="1400" b="0" dirty="0">
                <a:latin typeface="Consolas" panose="020B0609020204030204" pitchFamily="49" charset="0"/>
              </a:rPr>
              <a:t>for any other publishing forum or presentation venue, including conferences, workshops, and journals, during the time it is being considered for SIGMOD. Furthermore, after you submit a research paper to SIGMOD, you must </a:t>
            </a:r>
            <a:r>
              <a:rPr lang="en-US" sz="1400" dirty="0">
                <a:solidFill>
                  <a:schemeClr val="accent1"/>
                </a:solidFill>
                <a:latin typeface="Consolas" panose="020B0609020204030204" pitchFamily="49" charset="0"/>
              </a:rPr>
              <a:t>await the response </a:t>
            </a:r>
            <a:r>
              <a:rPr lang="en-US" sz="1400" b="0" dirty="0">
                <a:latin typeface="Consolas" panose="020B0609020204030204" pitchFamily="49" charset="0"/>
              </a:rPr>
              <a:t>from SIGMOD and only re-submit elsewhere if your paper is rejected - or withdrawn at your request - from SIGMOD. This restriction applies not only to identical papers but also to papers with a substantial overlap in scientific content and results.</a:t>
            </a:r>
          </a:p>
          <a:p>
            <a:pPr marL="0" indent="0">
              <a:buNone/>
            </a:pPr>
            <a:r>
              <a:rPr lang="en-US" sz="1400" b="0" dirty="0">
                <a:latin typeface="Consolas" panose="020B0609020204030204" pitchFamily="49" charset="0"/>
              </a:rPr>
              <a:t>Every research paper submitted to SIGMOD 2021 must present substantial novel research not described in any prior publication. In this context, a </a:t>
            </a:r>
            <a:r>
              <a:rPr lang="en-US" sz="1400" dirty="0">
                <a:solidFill>
                  <a:schemeClr val="accent1"/>
                </a:solidFill>
                <a:latin typeface="Consolas" panose="020B0609020204030204" pitchFamily="49" charset="0"/>
              </a:rPr>
              <a:t>prior publication</a:t>
            </a:r>
            <a:r>
              <a:rPr lang="en-US" sz="1400" dirty="0">
                <a:latin typeface="Consolas" panose="020B0609020204030204" pitchFamily="49" charset="0"/>
              </a:rPr>
              <a:t> </a:t>
            </a:r>
            <a:r>
              <a:rPr lang="en-US" sz="1400" b="0" dirty="0">
                <a:latin typeface="Consolas" panose="020B0609020204030204" pitchFamily="49" charset="0"/>
              </a:rPr>
              <a:t>is (a) </a:t>
            </a:r>
            <a:r>
              <a:rPr lang="en-US" sz="1400" dirty="0">
                <a:solidFill>
                  <a:schemeClr val="accent1"/>
                </a:solidFill>
                <a:latin typeface="Consolas" panose="020B0609020204030204" pitchFamily="49" charset="0"/>
              </a:rPr>
              <a:t>a paper of five pages</a:t>
            </a:r>
            <a:r>
              <a:rPr lang="en-US" sz="1400" dirty="0">
                <a:latin typeface="Consolas" panose="020B0609020204030204" pitchFamily="49" charset="0"/>
              </a:rPr>
              <a:t> </a:t>
            </a:r>
            <a:r>
              <a:rPr lang="en-US" sz="1400" b="0" dirty="0">
                <a:latin typeface="Consolas" panose="020B0609020204030204" pitchFamily="49" charset="0"/>
              </a:rPr>
              <a:t>or more presented, or accepted for presentation, at a refereed conference or workshop with proceedings; or (b) </a:t>
            </a:r>
            <a:r>
              <a:rPr lang="en-US" sz="1400" dirty="0">
                <a:solidFill>
                  <a:schemeClr val="accent1"/>
                </a:solidFill>
                <a:latin typeface="Consolas" panose="020B0609020204030204" pitchFamily="49" charset="0"/>
              </a:rPr>
              <a:t>an article published</a:t>
            </a:r>
            <a:r>
              <a:rPr lang="en-US" sz="1400" b="0" dirty="0">
                <a:latin typeface="Consolas" panose="020B0609020204030204" pitchFamily="49" charset="0"/>
              </a:rPr>
              <a:t>, or accepted for publication, in a refereed journal. If a SIGMOD 2021 submission has overlap with a prior publication, the submission must cite the prior publication, along with all other relevant published work, following the guidelines in the Anonymity Requirements for Double-Blind Reviewing section below.</a:t>
            </a:r>
          </a:p>
          <a:p>
            <a:pPr marL="0" indent="0">
              <a:buNone/>
            </a:pPr>
            <a:r>
              <a:rPr lang="en-US" dirty="0"/>
              <a:t> </a:t>
            </a:r>
          </a:p>
          <a:p>
            <a:endParaRPr lang="en-US" dirty="0"/>
          </a:p>
        </p:txBody>
      </p:sp>
      <p:sp>
        <p:nvSpPr>
          <p:cNvPr id="3" name="Textplatzhalter 2">
            <a:extLst>
              <a:ext uri="{FF2B5EF4-FFF2-40B4-BE49-F238E27FC236}">
                <a16:creationId xmlns:a16="http://schemas.microsoft.com/office/drawing/2014/main" id="{C6326B10-01D3-F4DF-F3CB-80127765ED7D}"/>
              </a:ext>
            </a:extLst>
          </p:cNvPr>
          <p:cNvSpPr>
            <a:spLocks noGrp="1"/>
          </p:cNvSpPr>
          <p:nvPr>
            <p:ph type="body" sz="quarter" idx="14"/>
          </p:nvPr>
        </p:nvSpPr>
        <p:spPr/>
        <p:txBody>
          <a:bodyPr/>
          <a:lstStyle/>
          <a:p>
            <a:r>
              <a:rPr lang="en-US" dirty="0"/>
              <a:t>Plagiarism – Duplicate Submission</a:t>
            </a:r>
          </a:p>
        </p:txBody>
      </p:sp>
    </p:spTree>
    <p:extLst>
      <p:ext uri="{BB962C8B-B14F-4D97-AF65-F5344CB8AC3E}">
        <p14:creationId xmlns:p14="http://schemas.microsoft.com/office/powerpoint/2010/main" val="237297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F1D9B5-4472-CB4A-B4A4-48A18FA7A82A}"/>
              </a:ext>
            </a:extLst>
          </p:cNvPr>
          <p:cNvSpPr>
            <a:spLocks noGrp="1"/>
          </p:cNvSpPr>
          <p:nvPr>
            <p:ph type="body" sz="quarter" idx="18"/>
          </p:nvPr>
        </p:nvSpPr>
        <p:spPr>
          <a:xfrm>
            <a:off x="550800" y="1268963"/>
            <a:ext cx="7512546" cy="4506685"/>
          </a:xfrm>
        </p:spPr>
        <p:txBody>
          <a:bodyPr/>
          <a:lstStyle/>
          <a:p>
            <a:r>
              <a:rPr lang="en-US" dirty="0" err="1"/>
              <a:t>SCIgen</a:t>
            </a:r>
            <a:endParaRPr lang="en-US" dirty="0"/>
          </a:p>
          <a:p>
            <a:pPr lvl="1"/>
            <a:r>
              <a:rPr lang="en-US" dirty="0"/>
              <a:t>Generates random CS research papers, including graphs and figures</a:t>
            </a:r>
          </a:p>
          <a:p>
            <a:pPr lvl="1"/>
            <a:r>
              <a:rPr lang="en-US" dirty="0"/>
              <a:t>Uses hand-written context-free grammar</a:t>
            </a:r>
          </a:p>
          <a:p>
            <a:pPr lvl="1"/>
            <a:r>
              <a:rPr lang="en-US" dirty="0"/>
              <a:t>Test for low-submission standards of conferences</a:t>
            </a:r>
          </a:p>
          <a:p>
            <a:pPr lvl="1"/>
            <a:r>
              <a:rPr lang="en-US" b="1" dirty="0">
                <a:solidFill>
                  <a:srgbClr val="7889FB"/>
                </a:solidFill>
              </a:rPr>
              <a:t>Meaningless mix of sentences and technical terms</a:t>
            </a:r>
          </a:p>
          <a:p>
            <a:r>
              <a:rPr lang="en-US" dirty="0"/>
              <a:t>Generative AI</a:t>
            </a:r>
            <a:r>
              <a:rPr lang="en-US" b="0" dirty="0"/>
              <a:t> (such as ChatGPT)</a:t>
            </a:r>
          </a:p>
          <a:p>
            <a:pPr lvl="1"/>
            <a:r>
              <a:rPr lang="en-US" b="1" dirty="0">
                <a:solidFill>
                  <a:srgbClr val="7889FB"/>
                </a:solidFill>
              </a:rPr>
              <a:t>ACM Policy on Authorship</a:t>
            </a:r>
            <a:r>
              <a:rPr lang="en-US" b="1" dirty="0"/>
              <a:t> (applies to, e.g., SIGMOD)</a:t>
            </a:r>
          </a:p>
          <a:p>
            <a:pPr lvl="2"/>
            <a:r>
              <a:rPr lang="en-US" b="1" dirty="0"/>
              <a:t>Generative AI tools</a:t>
            </a:r>
            <a:r>
              <a:rPr lang="en-US" dirty="0"/>
              <a:t> may not be authors of publications</a:t>
            </a:r>
          </a:p>
          <a:p>
            <a:pPr lvl="2"/>
            <a:r>
              <a:rPr lang="en-US" dirty="0"/>
              <a:t>Using generative AI to create content is </a:t>
            </a:r>
            <a:r>
              <a:rPr lang="en-US" b="1" dirty="0">
                <a:solidFill>
                  <a:srgbClr val="7889FB"/>
                </a:solidFill>
              </a:rPr>
              <a:t>permitted</a:t>
            </a:r>
          </a:p>
          <a:p>
            <a:pPr lvl="2"/>
            <a:r>
              <a:rPr lang="en-US" b="1" dirty="0">
                <a:solidFill>
                  <a:schemeClr val="accent1"/>
                </a:solidFill>
              </a:rPr>
              <a:t>But: mu</a:t>
            </a:r>
            <a:r>
              <a:rPr lang="en-US" b="1" dirty="0">
                <a:solidFill>
                  <a:srgbClr val="C00000"/>
                </a:solidFill>
              </a:rPr>
              <a:t>st be fully disclosed in the work</a:t>
            </a:r>
          </a:p>
          <a:p>
            <a:pPr lvl="2"/>
            <a:r>
              <a:rPr lang="en-US" b="1" dirty="0"/>
              <a:t>Basic word processing systems</a:t>
            </a:r>
            <a:r>
              <a:rPr lang="en-US" dirty="0"/>
              <a:t> (e.g., spelling/grammar corrections)</a:t>
            </a:r>
            <a:br>
              <a:rPr lang="en-US" dirty="0"/>
            </a:br>
            <a:r>
              <a:rPr lang="en-US" dirty="0"/>
              <a:t>generally allowed, no requirement for disclosure</a:t>
            </a:r>
          </a:p>
          <a:p>
            <a:pPr lvl="2"/>
            <a:r>
              <a:rPr lang="en-US" dirty="0"/>
              <a:t>Policy updates expected due to blurring boundaries</a:t>
            </a:r>
            <a:br>
              <a:rPr lang="en-US" dirty="0"/>
            </a:br>
            <a:r>
              <a:rPr lang="en-US" dirty="0"/>
              <a:t>between generative AI and basic word processing systems</a:t>
            </a:r>
          </a:p>
        </p:txBody>
      </p:sp>
      <p:sp>
        <p:nvSpPr>
          <p:cNvPr id="3" name="Textplatzhalter 2">
            <a:extLst>
              <a:ext uri="{FF2B5EF4-FFF2-40B4-BE49-F238E27FC236}">
                <a16:creationId xmlns:a16="http://schemas.microsoft.com/office/drawing/2014/main" id="{ED64DA4B-0F88-2694-082E-2B347DE81CFF}"/>
              </a:ext>
            </a:extLst>
          </p:cNvPr>
          <p:cNvSpPr>
            <a:spLocks noGrp="1"/>
          </p:cNvSpPr>
          <p:nvPr>
            <p:ph type="body" sz="quarter" idx="14"/>
          </p:nvPr>
        </p:nvSpPr>
        <p:spPr/>
        <p:txBody>
          <a:bodyPr/>
          <a:lstStyle/>
          <a:p>
            <a:r>
              <a:rPr lang="en-US" dirty="0"/>
              <a:t>Excursus: Automatic CS Paper Generation</a:t>
            </a:r>
          </a:p>
        </p:txBody>
      </p:sp>
      <p:sp>
        <p:nvSpPr>
          <p:cNvPr id="6" name="Textfeld 5">
            <a:extLst>
              <a:ext uri="{FF2B5EF4-FFF2-40B4-BE49-F238E27FC236}">
                <a16:creationId xmlns:a16="http://schemas.microsoft.com/office/drawing/2014/main" id="{944ED2C5-787A-9FB2-6531-BD6F792BE021}"/>
              </a:ext>
            </a:extLst>
          </p:cNvPr>
          <p:cNvSpPr txBox="1"/>
          <p:nvPr/>
        </p:nvSpPr>
        <p:spPr>
          <a:xfrm>
            <a:off x="8413925" y="2905780"/>
            <a:ext cx="3382336" cy="523220"/>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u="none" strike="noStrike" kern="150" dirty="0">
                <a:solidFill>
                  <a:srgbClr val="000000"/>
                </a:solidFill>
                <a:effectLst/>
                <a:latin typeface="OpenSymbol"/>
                <a:ea typeface="OpenSymbol"/>
                <a:cs typeface="OpenSymbol"/>
                <a:hlinkClick r:id="rId2"/>
              </a:rPr>
              <a:t>https://www.acm.org/publications/</a:t>
            </a:r>
            <a:br>
              <a:rPr lang="en-US" sz="1400" u="none" strike="noStrike" kern="150" dirty="0">
                <a:solidFill>
                  <a:srgbClr val="000000"/>
                </a:solidFill>
                <a:effectLst/>
                <a:latin typeface="OpenSymbol"/>
                <a:ea typeface="OpenSymbol"/>
                <a:cs typeface="OpenSymbol"/>
                <a:hlinkClick r:id="rId2"/>
              </a:rPr>
            </a:br>
            <a:r>
              <a:rPr lang="en-US" sz="1400" u="none" strike="noStrike" kern="150" dirty="0">
                <a:solidFill>
                  <a:srgbClr val="000000"/>
                </a:solidFill>
                <a:effectLst/>
                <a:latin typeface="OpenSymbol"/>
                <a:ea typeface="OpenSymbol"/>
                <a:cs typeface="OpenSymbol"/>
                <a:hlinkClick r:id="rId2"/>
              </a:rPr>
              <a:t>policies/new-</a:t>
            </a:r>
            <a:r>
              <a:rPr lang="en-US" sz="1400" u="none" strike="noStrike" kern="150" dirty="0" err="1">
                <a:solidFill>
                  <a:srgbClr val="000000"/>
                </a:solidFill>
                <a:effectLst/>
                <a:latin typeface="OpenSymbol"/>
                <a:ea typeface="OpenSymbol"/>
                <a:cs typeface="OpenSymbol"/>
                <a:hlinkClick r:id="rId2"/>
              </a:rPr>
              <a:t>acm</a:t>
            </a:r>
            <a:r>
              <a:rPr lang="en-US" sz="1400" u="none" strike="noStrike" kern="150" dirty="0">
                <a:solidFill>
                  <a:srgbClr val="000000"/>
                </a:solidFill>
                <a:effectLst/>
                <a:latin typeface="OpenSymbol"/>
                <a:ea typeface="OpenSymbol"/>
                <a:cs typeface="OpenSymbol"/>
                <a:hlinkClick r:id="rId2"/>
              </a:rPr>
              <a:t>-policy-on-authorship</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7" name="Textfeld 6">
            <a:extLst>
              <a:ext uri="{FF2B5EF4-FFF2-40B4-BE49-F238E27FC236}">
                <a16:creationId xmlns:a16="http://schemas.microsoft.com/office/drawing/2014/main" id="{31B1D3F8-AAD8-1DDF-3500-30AC306C5CF9}"/>
              </a:ext>
            </a:extLst>
          </p:cNvPr>
          <p:cNvSpPr txBox="1"/>
          <p:nvPr/>
        </p:nvSpPr>
        <p:spPr>
          <a:xfrm>
            <a:off x="7965532" y="1548215"/>
            <a:ext cx="3830729" cy="307777"/>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dirty="0">
                <a:hlinkClick r:id="rId3"/>
              </a:rPr>
              <a:t>https://pdos.csail.mit.edu/archive/scigen</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8" name="Textfeld 7">
            <a:extLst>
              <a:ext uri="{FF2B5EF4-FFF2-40B4-BE49-F238E27FC236}">
                <a16:creationId xmlns:a16="http://schemas.microsoft.com/office/drawing/2014/main" id="{A89E2777-2BE5-2117-AF3F-E607B863B6BB}"/>
              </a:ext>
            </a:extLst>
          </p:cNvPr>
          <p:cNvSpPr txBox="1"/>
          <p:nvPr/>
        </p:nvSpPr>
        <p:spPr>
          <a:xfrm>
            <a:off x="8780467" y="4372494"/>
            <a:ext cx="2570320" cy="1200329"/>
          </a:xfrm>
          <a:prstGeom prst="rect">
            <a:avLst/>
          </a:prstGeom>
          <a:noFill/>
        </p:spPr>
        <p:txBody>
          <a:bodyPr wrap="none" rtlCol="0">
            <a:spAutoFit/>
          </a:bodyPr>
          <a:lstStyle/>
          <a:p>
            <a:pPr algn="ctr"/>
            <a:r>
              <a:rPr lang="en-US" b="1" dirty="0">
                <a:solidFill>
                  <a:srgbClr val="000000"/>
                </a:solidFill>
              </a:rPr>
              <a:t>LDE seminar and project:</a:t>
            </a:r>
          </a:p>
          <a:p>
            <a:pPr algn="ctr"/>
            <a:r>
              <a:rPr lang="en-US" b="1" dirty="0">
                <a:solidFill>
                  <a:schemeClr val="accent1"/>
                </a:solidFill>
              </a:rPr>
              <a:t>Use of generative AI</a:t>
            </a:r>
            <a:br>
              <a:rPr lang="en-US" b="1" dirty="0">
                <a:solidFill>
                  <a:schemeClr val="accent1"/>
                </a:solidFill>
              </a:rPr>
            </a:br>
            <a:r>
              <a:rPr lang="en-US" b="1" u="sng" dirty="0">
                <a:solidFill>
                  <a:schemeClr val="accent1"/>
                </a:solidFill>
              </a:rPr>
              <a:t>not allowed</a:t>
            </a:r>
            <a:br>
              <a:rPr lang="en-US" b="1" u="sng" dirty="0">
                <a:solidFill>
                  <a:schemeClr val="accent1"/>
                </a:solidFill>
              </a:rPr>
            </a:br>
            <a:endParaRPr lang="en-US" b="1" u="sng" dirty="0">
              <a:solidFill>
                <a:schemeClr val="accent1"/>
              </a:solidFill>
            </a:endParaRPr>
          </a:p>
        </p:txBody>
      </p:sp>
    </p:spTree>
    <p:extLst>
      <p:ext uri="{BB962C8B-B14F-4D97-AF65-F5344CB8AC3E}">
        <p14:creationId xmlns:p14="http://schemas.microsoft.com/office/powerpoint/2010/main" val="32930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317C4-713C-BC39-8FBD-1ACD89F8C446}"/>
              </a:ext>
            </a:extLst>
          </p:cNvPr>
          <p:cNvSpPr>
            <a:spLocks noGrp="1"/>
          </p:cNvSpPr>
          <p:nvPr>
            <p:ph type="body" sz="quarter" idx="18"/>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t>Seminar/Project Topic Selection by</a:t>
            </a:r>
            <a:r>
              <a:rPr lang="en-US" dirty="0">
                <a:solidFill>
                  <a:schemeClr val="accent1"/>
                </a:solidFill>
              </a:rPr>
              <a:t> Apr 29, 23:59 </a:t>
            </a:r>
            <a:r>
              <a:rPr lang="en-US" dirty="0">
                <a:solidFill>
                  <a:srgbClr val="7889FB"/>
                </a:solidFill>
              </a:rPr>
              <a:t>(TODAY)</a:t>
            </a:r>
          </a:p>
          <a:p>
            <a:endParaRPr lang="en-US" dirty="0"/>
          </a:p>
          <a:p>
            <a:r>
              <a:rPr lang="en-US" dirty="0"/>
              <a:t>Final Introductory Lecture</a:t>
            </a:r>
          </a:p>
          <a:p>
            <a:pPr lvl="1"/>
            <a:r>
              <a:rPr lang="en-US" dirty="0"/>
              <a:t>03 </a:t>
            </a:r>
            <a:r>
              <a:rPr lang="en-US" b="1" dirty="0">
                <a:solidFill>
                  <a:srgbClr val="7889FB"/>
                </a:solidFill>
              </a:rPr>
              <a:t>Experiments, Reproducibility, and Giving Presentations </a:t>
            </a:r>
            <a:r>
              <a:rPr lang="en-US" dirty="0"/>
              <a:t>[May 06, MAR 0.003]</a:t>
            </a:r>
            <a:br>
              <a:rPr lang="en-US" dirty="0"/>
            </a:br>
            <a:r>
              <a:rPr lang="en-US" dirty="0"/>
              <a:t>Also recommendable for participants taking only the project</a:t>
            </a:r>
            <a:endParaRPr lang="en-US" b="0" dirty="0"/>
          </a:p>
          <a:p>
            <a:endParaRPr lang="en-US" dirty="0"/>
          </a:p>
        </p:txBody>
      </p:sp>
      <p:sp>
        <p:nvSpPr>
          <p:cNvPr id="3" name="Textplatzhalter 2">
            <a:extLst>
              <a:ext uri="{FF2B5EF4-FFF2-40B4-BE49-F238E27FC236}">
                <a16:creationId xmlns:a16="http://schemas.microsoft.com/office/drawing/2014/main" id="{A2812B76-73F3-BC18-A19D-B07800FD4E03}"/>
              </a:ext>
            </a:extLst>
          </p:cNvPr>
          <p:cNvSpPr>
            <a:spLocks noGrp="1"/>
          </p:cNvSpPr>
          <p:nvPr>
            <p:ph type="body" sz="quarter" idx="14"/>
          </p:nvPr>
        </p:nvSpPr>
        <p:spPr/>
        <p:txBody>
          <a:bodyPr/>
          <a:lstStyle/>
          <a:p>
            <a:r>
              <a:rPr lang="en-US" dirty="0"/>
              <a:t>Summary and</a:t>
            </a:r>
            <a:r>
              <a:rPr lang="en-US" dirty="0">
                <a:solidFill>
                  <a:srgbClr val="000000"/>
                </a:solidFill>
              </a:rPr>
              <a:t> </a:t>
            </a:r>
            <a:r>
              <a:rPr lang="en-US" b="1" dirty="0">
                <a:solidFill>
                  <a:srgbClr val="000000"/>
                </a:solidFill>
              </a:rPr>
              <a:t>Q&amp;A</a:t>
            </a:r>
            <a:endParaRPr lang="en-US" dirty="0">
              <a:solidFill>
                <a:srgbClr val="000000"/>
              </a:solidFill>
            </a:endParaRPr>
          </a:p>
        </p:txBody>
      </p:sp>
    </p:spTree>
    <p:extLst>
      <p:ext uri="{BB962C8B-B14F-4D97-AF65-F5344CB8AC3E}">
        <p14:creationId xmlns:p14="http://schemas.microsoft.com/office/powerpoint/2010/main" val="8428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855D08-9904-32C4-29A3-BF1F398EC6F2}"/>
              </a:ext>
            </a:extLst>
          </p:cNvPr>
          <p:cNvSpPr>
            <a:spLocks noGrp="1"/>
          </p:cNvSpPr>
          <p:nvPr>
            <p:ph type="body" sz="quarter" idx="18"/>
          </p:nvPr>
        </p:nvSpPr>
        <p:spPr>
          <a:xfrm>
            <a:off x="550799" y="1268963"/>
            <a:ext cx="3011551" cy="1607587"/>
          </a:xfrm>
        </p:spPr>
        <p:txBody>
          <a:bodyPr/>
          <a:lstStyle/>
          <a:p>
            <a:r>
              <a:rPr lang="en-US" dirty="0"/>
              <a:t>Scientific Reading</a:t>
            </a:r>
          </a:p>
          <a:p>
            <a:r>
              <a:rPr lang="en-US" dirty="0"/>
              <a:t>Scientific Writing</a:t>
            </a:r>
          </a:p>
        </p:txBody>
      </p:sp>
      <p:sp>
        <p:nvSpPr>
          <p:cNvPr id="3" name="Textplatzhalter 2">
            <a:extLst>
              <a:ext uri="{FF2B5EF4-FFF2-40B4-BE49-F238E27FC236}">
                <a16:creationId xmlns:a16="http://schemas.microsoft.com/office/drawing/2014/main" id="{A5D3739B-44B5-CA93-EC72-E5D405773CE5}"/>
              </a:ext>
            </a:extLst>
          </p:cNvPr>
          <p:cNvSpPr>
            <a:spLocks noGrp="1"/>
          </p:cNvSpPr>
          <p:nvPr>
            <p:ph type="body" sz="quarter" idx="14"/>
          </p:nvPr>
        </p:nvSpPr>
        <p:spPr/>
        <p:txBody>
          <a:bodyPr/>
          <a:lstStyle/>
          <a:p>
            <a:r>
              <a:rPr lang="en-US" dirty="0"/>
              <a:t>Agenda</a:t>
            </a:r>
          </a:p>
        </p:txBody>
      </p:sp>
      <p:sp>
        <p:nvSpPr>
          <p:cNvPr id="4" name="Textfeld 3">
            <a:extLst>
              <a:ext uri="{FF2B5EF4-FFF2-40B4-BE49-F238E27FC236}">
                <a16:creationId xmlns:a16="http://schemas.microsoft.com/office/drawing/2014/main" id="{9F187CA2-C303-CA3D-CE59-16EDDEB0E3BB}"/>
              </a:ext>
            </a:extLst>
          </p:cNvPr>
          <p:cNvSpPr txBox="1"/>
          <p:nvPr/>
        </p:nvSpPr>
        <p:spPr>
          <a:xfrm>
            <a:off x="4288421" y="1211813"/>
            <a:ext cx="3615157" cy="1200329"/>
          </a:xfrm>
          <a:prstGeom prst="rect">
            <a:avLst/>
          </a:prstGeom>
          <a:noFill/>
        </p:spPr>
        <p:txBody>
          <a:bodyPr wrap="none"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learned hands on, and incrementally</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improved with experience </a:t>
            </a:r>
          </a:p>
          <a:p>
            <a:pPr algn="ctr"/>
            <a:endParaRPr lang="en-US" dirty="0" err="1">
              <a:solidFill>
                <a:srgbClr val="000000"/>
              </a:solidFill>
            </a:endParaRPr>
          </a:p>
        </p:txBody>
      </p:sp>
    </p:spTree>
    <p:extLst>
      <p:ext uri="{BB962C8B-B14F-4D97-AF65-F5344CB8AC3E}">
        <p14:creationId xmlns:p14="http://schemas.microsoft.com/office/powerpoint/2010/main" val="4517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5578B7-B0DF-FD79-248F-A6C50157E43F}"/>
              </a:ext>
            </a:extLst>
          </p:cNvPr>
          <p:cNvSpPr>
            <a:spLocks noGrp="1"/>
          </p:cNvSpPr>
          <p:nvPr>
            <p:ph type="body" sz="quarter" idx="14"/>
          </p:nvPr>
        </p:nvSpPr>
        <p:spPr/>
        <p:txBody>
          <a:bodyPr/>
          <a:lstStyle/>
          <a:p>
            <a:r>
              <a:rPr lang="en-US" dirty="0"/>
              <a:t>Scientific Reading</a:t>
            </a:r>
          </a:p>
        </p:txBody>
      </p:sp>
      <p:sp>
        <p:nvSpPr>
          <p:cNvPr id="5" name="Textplatzhalter 4">
            <a:extLst>
              <a:ext uri="{FF2B5EF4-FFF2-40B4-BE49-F238E27FC236}">
                <a16:creationId xmlns:a16="http://schemas.microsoft.com/office/drawing/2014/main" id="{3DA68436-D37B-881C-0961-950FE5A993F3}"/>
              </a:ext>
            </a:extLst>
          </p:cNvPr>
          <p:cNvSpPr>
            <a:spLocks noGrp="1"/>
          </p:cNvSpPr>
          <p:nvPr>
            <p:ph type="body" sz="quarter" idx="15"/>
          </p:nvPr>
        </p:nvSpPr>
        <p:spPr/>
        <p:txBody>
          <a:bodyPr/>
          <a:lstStyle/>
          <a:p>
            <a:r>
              <a:rPr lang="en-US" dirty="0"/>
              <a:t>In Computer Science (Data Management)</a:t>
            </a:r>
          </a:p>
        </p:txBody>
      </p:sp>
    </p:spTree>
    <p:extLst>
      <p:ext uri="{BB962C8B-B14F-4D97-AF65-F5344CB8AC3E}">
        <p14:creationId xmlns:p14="http://schemas.microsoft.com/office/powerpoint/2010/main" val="10340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FE74F4-84C0-57E9-A978-A5B1DF34B6CF}"/>
              </a:ext>
            </a:extLst>
          </p:cNvPr>
          <p:cNvSpPr>
            <a:spLocks noGrp="1"/>
          </p:cNvSpPr>
          <p:nvPr>
            <p:ph type="body" sz="quarter" idx="18"/>
          </p:nvPr>
        </p:nvSpPr>
        <p:spPr>
          <a:xfrm>
            <a:off x="550799" y="1268963"/>
            <a:ext cx="11075143" cy="4790873"/>
          </a:xfrm>
        </p:spPr>
        <p:txBody>
          <a:bodyPr/>
          <a:lstStyle/>
          <a:p>
            <a:r>
              <a:rPr lang="en-US" dirty="0"/>
              <a:t>If you know the title[, author, venue, year] of a paper</a:t>
            </a:r>
          </a:p>
          <a:p>
            <a:pPr lvl="1"/>
            <a:r>
              <a:rPr lang="en-US" dirty="0"/>
              <a:t>Use search engines like </a:t>
            </a:r>
            <a:r>
              <a:rPr lang="en-US" b="1" dirty="0">
                <a:solidFill>
                  <a:srgbClr val="7889FB"/>
                </a:solidFill>
              </a:rPr>
              <a:t>DBLP</a:t>
            </a:r>
            <a:r>
              <a:rPr lang="en-US" dirty="0"/>
              <a:t> (</a:t>
            </a:r>
            <a:r>
              <a:rPr lang="en-US" sz="1800" u="none" strike="noStrike" kern="150" dirty="0">
                <a:solidFill>
                  <a:srgbClr val="0563C1"/>
                </a:solidFill>
                <a:effectLst/>
                <a:latin typeface="OpenSymbol"/>
                <a:ea typeface="OpenSymbol"/>
                <a:cs typeface="OpenSymbol"/>
                <a:hlinkClick r:id="rId2"/>
              </a:rPr>
              <a:t>https://dblp.uni-trier.de/</a:t>
            </a:r>
            <a:r>
              <a:rPr lang="en-US" dirty="0"/>
              <a:t>) or </a:t>
            </a:r>
            <a:r>
              <a:rPr lang="en-US" b="1" dirty="0">
                <a:solidFill>
                  <a:srgbClr val="7889FB"/>
                </a:solidFill>
              </a:rPr>
              <a:t>Google Scholar </a:t>
            </a:r>
            <a:r>
              <a:rPr lang="en-US" dirty="0"/>
              <a:t>(</a:t>
            </a:r>
            <a:r>
              <a:rPr lang="en-US" dirty="0">
                <a:solidFill>
                  <a:srgbClr val="000000"/>
                </a:solidFill>
                <a:hlinkClick r:id="rId3"/>
              </a:rPr>
              <a:t>https://scholar.google.com/</a:t>
            </a:r>
            <a:r>
              <a:rPr lang="en-US" dirty="0"/>
              <a:t>)</a:t>
            </a:r>
          </a:p>
          <a:p>
            <a:pPr lvl="1"/>
            <a:r>
              <a:rPr lang="en-US" dirty="0"/>
              <a:t>Make sure to select the </a:t>
            </a:r>
            <a:r>
              <a:rPr lang="en-US" b="1" dirty="0">
                <a:solidFill>
                  <a:srgbClr val="7889FB"/>
                </a:solidFill>
              </a:rPr>
              <a:t>right version</a:t>
            </a:r>
            <a:r>
              <a:rPr lang="en-US" dirty="0"/>
              <a:t> of the paper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If the paper is </a:t>
            </a:r>
            <a:r>
              <a:rPr lang="en-US" b="1" dirty="0">
                <a:solidFill>
                  <a:srgbClr val="7889FB"/>
                </a:solidFill>
              </a:rPr>
              <a:t>not open-access</a:t>
            </a:r>
            <a:r>
              <a:rPr lang="en-US" dirty="0"/>
              <a:t>, you typically can access the PDF when you</a:t>
            </a:r>
          </a:p>
          <a:p>
            <a:pPr lvl="2"/>
            <a:r>
              <a:rPr lang="en-US" dirty="0"/>
              <a:t>are in the university VPN (e.g., ACM Digital Library), or</a:t>
            </a:r>
          </a:p>
          <a:p>
            <a:pPr lvl="2"/>
            <a:r>
              <a:rPr lang="en-US" dirty="0"/>
              <a:t>log in with your university account (redirect to TUB login page) (e.g., IEEE Xplore)</a:t>
            </a:r>
          </a:p>
        </p:txBody>
      </p:sp>
      <p:sp>
        <p:nvSpPr>
          <p:cNvPr id="4" name="Textplatzhalter 3">
            <a:extLst>
              <a:ext uri="{FF2B5EF4-FFF2-40B4-BE49-F238E27FC236}">
                <a16:creationId xmlns:a16="http://schemas.microsoft.com/office/drawing/2014/main" id="{D5C2C4BE-D9E2-2DFD-2380-EA9D590F29E3}"/>
              </a:ext>
            </a:extLst>
          </p:cNvPr>
          <p:cNvSpPr>
            <a:spLocks noGrp="1"/>
          </p:cNvSpPr>
          <p:nvPr>
            <p:ph type="body" sz="quarter" idx="14"/>
          </p:nvPr>
        </p:nvSpPr>
        <p:spPr/>
        <p:txBody>
          <a:bodyPr/>
          <a:lstStyle/>
          <a:p>
            <a:r>
              <a:rPr lang="en-US" dirty="0"/>
              <a:t>Obtaining the Full Text of a Paper</a:t>
            </a:r>
          </a:p>
        </p:txBody>
      </p:sp>
      <p:pic>
        <p:nvPicPr>
          <p:cNvPr id="8" name="Grafik 7">
            <a:extLst>
              <a:ext uri="{FF2B5EF4-FFF2-40B4-BE49-F238E27FC236}">
                <a16:creationId xmlns:a16="http://schemas.microsoft.com/office/drawing/2014/main" id="{02418E81-6306-559F-8568-E6B77367BCB7}"/>
              </a:ext>
            </a:extLst>
          </p:cNvPr>
          <p:cNvPicPr>
            <a:picLocks noChangeAspect="1"/>
          </p:cNvPicPr>
          <p:nvPr/>
        </p:nvPicPr>
        <p:blipFill rotWithShape="1">
          <a:blip r:embed="rId4"/>
          <a:srcRect r="21149"/>
          <a:stretch/>
        </p:blipFill>
        <p:spPr>
          <a:xfrm>
            <a:off x="1256865" y="2244095"/>
            <a:ext cx="4562401" cy="843701"/>
          </a:xfrm>
          <a:prstGeom prst="rect">
            <a:avLst/>
          </a:prstGeom>
          <a:ln>
            <a:solidFill>
              <a:schemeClr val="tx1"/>
            </a:solidFill>
          </a:ln>
        </p:spPr>
      </p:pic>
      <p:pic>
        <p:nvPicPr>
          <p:cNvPr id="10" name="Grafik 9">
            <a:extLst>
              <a:ext uri="{FF2B5EF4-FFF2-40B4-BE49-F238E27FC236}">
                <a16:creationId xmlns:a16="http://schemas.microsoft.com/office/drawing/2014/main" id="{9003FEDB-26F9-C28C-2838-DB53776E4BE2}"/>
              </a:ext>
            </a:extLst>
          </p:cNvPr>
          <p:cNvPicPr>
            <a:picLocks noChangeAspect="1"/>
          </p:cNvPicPr>
          <p:nvPr/>
        </p:nvPicPr>
        <p:blipFill>
          <a:blip r:embed="rId5"/>
          <a:stretch>
            <a:fillRect/>
          </a:stretch>
        </p:blipFill>
        <p:spPr>
          <a:xfrm>
            <a:off x="1256865" y="3160652"/>
            <a:ext cx="2042513" cy="1664270"/>
          </a:xfrm>
          <a:prstGeom prst="rect">
            <a:avLst/>
          </a:prstGeom>
          <a:ln>
            <a:solidFill>
              <a:schemeClr val="tx1"/>
            </a:solidFill>
          </a:ln>
        </p:spPr>
      </p:pic>
      <p:pic>
        <p:nvPicPr>
          <p:cNvPr id="12" name="Grafik 11">
            <a:extLst>
              <a:ext uri="{FF2B5EF4-FFF2-40B4-BE49-F238E27FC236}">
                <a16:creationId xmlns:a16="http://schemas.microsoft.com/office/drawing/2014/main" id="{E4926E31-C912-C9B9-3942-82F94CFDCD61}"/>
              </a:ext>
            </a:extLst>
          </p:cNvPr>
          <p:cNvPicPr>
            <a:picLocks noChangeAspect="1"/>
          </p:cNvPicPr>
          <p:nvPr/>
        </p:nvPicPr>
        <p:blipFill rotWithShape="1">
          <a:blip r:embed="rId6"/>
          <a:srcRect b="16669"/>
          <a:stretch/>
        </p:blipFill>
        <p:spPr>
          <a:xfrm>
            <a:off x="6149066" y="2244877"/>
            <a:ext cx="3384346" cy="853730"/>
          </a:xfrm>
          <a:prstGeom prst="rect">
            <a:avLst/>
          </a:prstGeom>
          <a:ln>
            <a:solidFill>
              <a:schemeClr val="tx1"/>
            </a:solidFill>
          </a:ln>
        </p:spPr>
      </p:pic>
      <p:pic>
        <p:nvPicPr>
          <p:cNvPr id="14" name="Grafik 13">
            <a:extLst>
              <a:ext uri="{FF2B5EF4-FFF2-40B4-BE49-F238E27FC236}">
                <a16:creationId xmlns:a16="http://schemas.microsoft.com/office/drawing/2014/main" id="{23378916-3240-5613-C83B-E6DF5CBABF09}"/>
              </a:ext>
            </a:extLst>
          </p:cNvPr>
          <p:cNvPicPr>
            <a:picLocks noChangeAspect="1"/>
          </p:cNvPicPr>
          <p:nvPr/>
        </p:nvPicPr>
        <p:blipFill rotWithShape="1">
          <a:blip r:embed="rId7"/>
          <a:srcRect b="25352"/>
          <a:stretch/>
        </p:blipFill>
        <p:spPr>
          <a:xfrm>
            <a:off x="6153374" y="3160652"/>
            <a:ext cx="3384346" cy="1664270"/>
          </a:xfrm>
          <a:prstGeom prst="rect">
            <a:avLst/>
          </a:prstGeom>
          <a:ln>
            <a:solidFill>
              <a:schemeClr val="tx1"/>
            </a:solidFill>
          </a:ln>
        </p:spPr>
      </p:pic>
      <p:pic>
        <p:nvPicPr>
          <p:cNvPr id="26" name="Grafik 25">
            <a:extLst>
              <a:ext uri="{FF2B5EF4-FFF2-40B4-BE49-F238E27FC236}">
                <a16:creationId xmlns:a16="http://schemas.microsoft.com/office/drawing/2014/main" id="{E54D8521-C795-A88B-DB2B-44F7A99E2C71}"/>
              </a:ext>
            </a:extLst>
          </p:cNvPr>
          <p:cNvPicPr>
            <a:picLocks noChangeAspect="1"/>
          </p:cNvPicPr>
          <p:nvPr/>
        </p:nvPicPr>
        <p:blipFill>
          <a:blip r:embed="rId8"/>
          <a:stretch>
            <a:fillRect/>
          </a:stretch>
        </p:blipFill>
        <p:spPr>
          <a:xfrm>
            <a:off x="3415815" y="4204677"/>
            <a:ext cx="2403452" cy="620245"/>
          </a:xfrm>
          <a:prstGeom prst="rect">
            <a:avLst/>
          </a:prstGeom>
          <a:ln>
            <a:solidFill>
              <a:schemeClr val="tx1"/>
            </a:solidFill>
          </a:ln>
        </p:spPr>
      </p:pic>
      <p:pic>
        <p:nvPicPr>
          <p:cNvPr id="28" name="Grafik 27">
            <a:extLst>
              <a:ext uri="{FF2B5EF4-FFF2-40B4-BE49-F238E27FC236}">
                <a16:creationId xmlns:a16="http://schemas.microsoft.com/office/drawing/2014/main" id="{D99D66C6-433A-FFC2-6F69-7C1B039CA726}"/>
              </a:ext>
            </a:extLst>
          </p:cNvPr>
          <p:cNvPicPr>
            <a:picLocks noChangeAspect="1"/>
          </p:cNvPicPr>
          <p:nvPr/>
        </p:nvPicPr>
        <p:blipFill>
          <a:blip r:embed="rId9"/>
          <a:stretch>
            <a:fillRect/>
          </a:stretch>
        </p:blipFill>
        <p:spPr>
          <a:xfrm>
            <a:off x="3415815" y="3359997"/>
            <a:ext cx="2403452" cy="620245"/>
          </a:xfrm>
          <a:prstGeom prst="rect">
            <a:avLst/>
          </a:prstGeom>
          <a:ln>
            <a:solidFill>
              <a:schemeClr val="tx1"/>
            </a:solidFill>
          </a:ln>
        </p:spPr>
      </p:pic>
      <p:sp>
        <p:nvSpPr>
          <p:cNvPr id="29" name="Textfeld 28">
            <a:extLst>
              <a:ext uri="{FF2B5EF4-FFF2-40B4-BE49-F238E27FC236}">
                <a16:creationId xmlns:a16="http://schemas.microsoft.com/office/drawing/2014/main" id="{41CF353E-4F7A-7578-6F34-C5403D947223}"/>
              </a:ext>
            </a:extLst>
          </p:cNvPr>
          <p:cNvSpPr txBox="1"/>
          <p:nvPr/>
        </p:nvSpPr>
        <p:spPr>
          <a:xfrm>
            <a:off x="3357273" y="3113800"/>
            <a:ext cx="558166" cy="276999"/>
          </a:xfrm>
          <a:prstGeom prst="rect">
            <a:avLst/>
          </a:prstGeom>
          <a:noFill/>
        </p:spPr>
        <p:txBody>
          <a:bodyPr wrap="none" rtlCol="0">
            <a:spAutoFit/>
          </a:bodyPr>
          <a:lstStyle/>
          <a:p>
            <a:r>
              <a:rPr lang="en-US" sz="1200" b="1" dirty="0">
                <a:solidFill>
                  <a:srgbClr val="000000"/>
                </a:solidFill>
              </a:rPr>
              <a:t>paper</a:t>
            </a:r>
          </a:p>
        </p:txBody>
      </p:sp>
      <p:sp>
        <p:nvSpPr>
          <p:cNvPr id="30" name="Textfeld 29">
            <a:extLst>
              <a:ext uri="{FF2B5EF4-FFF2-40B4-BE49-F238E27FC236}">
                <a16:creationId xmlns:a16="http://schemas.microsoft.com/office/drawing/2014/main" id="{F86CFDDD-9189-24BE-4A10-239B00C7B2E9}"/>
              </a:ext>
            </a:extLst>
          </p:cNvPr>
          <p:cNvSpPr txBox="1"/>
          <p:nvPr/>
        </p:nvSpPr>
        <p:spPr>
          <a:xfrm>
            <a:off x="3357273" y="3984024"/>
            <a:ext cx="993029" cy="276999"/>
          </a:xfrm>
          <a:prstGeom prst="rect">
            <a:avLst/>
          </a:prstGeom>
          <a:noFill/>
        </p:spPr>
        <p:txBody>
          <a:bodyPr wrap="none" rtlCol="0">
            <a:spAutoFit/>
          </a:bodyPr>
          <a:lstStyle/>
          <a:p>
            <a:r>
              <a:rPr lang="en-US" sz="1200" b="1" dirty="0" err="1">
                <a:solidFill>
                  <a:srgbClr val="000000"/>
                </a:solidFill>
              </a:rPr>
              <a:t>BibTeX</a:t>
            </a:r>
            <a:r>
              <a:rPr lang="en-US" sz="1200" b="1" dirty="0">
                <a:solidFill>
                  <a:srgbClr val="000000"/>
                </a:solidFill>
              </a:rPr>
              <a:t> entry</a:t>
            </a:r>
          </a:p>
        </p:txBody>
      </p:sp>
    </p:spTree>
    <p:extLst>
      <p:ext uri="{BB962C8B-B14F-4D97-AF65-F5344CB8AC3E}">
        <p14:creationId xmlns:p14="http://schemas.microsoft.com/office/powerpoint/2010/main" val="7600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CE03BE6-0500-772E-0FDE-B0C096F42625}"/>
              </a:ext>
            </a:extLst>
          </p:cNvPr>
          <p:cNvSpPr>
            <a:spLocks noGrp="1"/>
          </p:cNvSpPr>
          <p:nvPr>
            <p:ph type="body" sz="quarter" idx="18"/>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papers/theses via </a:t>
            </a:r>
            <a:r>
              <a:rPr lang="en-US" b="1" dirty="0">
                <a:solidFill>
                  <a:schemeClr val="accent1"/>
                </a:solidFill>
              </a:rPr>
              <a:t>multiple channels</a:t>
            </a:r>
          </a:p>
          <a:p>
            <a:pPr lvl="1"/>
            <a:endParaRPr lang="en-US" b="1" dirty="0">
              <a:solidFill>
                <a:schemeClr val="accent1"/>
              </a:solidFill>
            </a:endParaRPr>
          </a:p>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etc.</a:t>
            </a:r>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platzhalter 3">
            <a:extLst>
              <a:ext uri="{FF2B5EF4-FFF2-40B4-BE49-F238E27FC236}">
                <a16:creationId xmlns:a16="http://schemas.microsoft.com/office/drawing/2014/main" id="{6B3713CC-83DB-8A66-A950-97DAEBDD115B}"/>
              </a:ext>
            </a:extLst>
          </p:cNvPr>
          <p:cNvSpPr>
            <a:spLocks noGrp="1"/>
          </p:cNvSpPr>
          <p:nvPr>
            <p:ph type="body" sz="quarter" idx="14"/>
          </p:nvPr>
        </p:nvSpPr>
        <p:spPr/>
        <p:txBody>
          <a:bodyPr/>
          <a:lstStyle/>
          <a:p>
            <a:r>
              <a:rPr lang="en-US" dirty="0"/>
              <a:t>Finding Related Work</a:t>
            </a:r>
          </a:p>
        </p:txBody>
      </p:sp>
    </p:spTree>
    <p:extLst>
      <p:ext uri="{BB962C8B-B14F-4D97-AF65-F5344CB8AC3E}">
        <p14:creationId xmlns:p14="http://schemas.microsoft.com/office/powerpoint/2010/main" val="4292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Venue/Year</a:t>
            </a:r>
          </a:p>
          <a:p>
            <a:pPr lvl="1"/>
            <a:r>
              <a:rPr lang="en-US" dirty="0"/>
              <a:t>Start off top-tier conferences/journals and find latest work</a:t>
            </a:r>
          </a:p>
          <a:p>
            <a:pPr lvl="1"/>
            <a:r>
              <a:rPr lang="en-US" dirty="0"/>
              <a:t>E.g., SIGMOD, PVLDB, CIDR, ICDE, EDBT, CIKM, …</a:t>
            </a:r>
          </a:p>
          <a:p>
            <a:pPr lvl="1"/>
            <a:r>
              <a:rPr lang="en-US" dirty="0"/>
              <a:t>These papers’ related work should provide a good categorization</a:t>
            </a:r>
            <a:br>
              <a:rPr lang="en-US" dirty="0"/>
            </a:br>
            <a:r>
              <a:rPr lang="en-US" dirty="0"/>
              <a:t>and discussion of related work </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recursive lookup</a:t>
            </a:r>
          </a:p>
          <a:p>
            <a:pPr lvl="1"/>
            <a:endParaRPr lang="en-US" b="1" dirty="0">
              <a:solidFill>
                <a:srgbClr val="7889FB"/>
              </a:solidFill>
              <a:sym typeface="Wingdings" panose="05000000000000000000" pitchFamily="2" charset="2"/>
            </a:endParaRPr>
          </a:p>
          <a:p>
            <a:r>
              <a:rPr lang="en-US" dirty="0"/>
              <a:t>By Author</a:t>
            </a:r>
          </a:p>
          <a:p>
            <a:pPr lvl="1"/>
            <a:r>
              <a:rPr lang="en-US" dirty="0"/>
              <a:t>Sometimes there are well-known experts in a certain sub-area </a:t>
            </a:r>
          </a:p>
          <a:p>
            <a:pPr lvl="1"/>
            <a:r>
              <a:rPr lang="en-US" dirty="0"/>
              <a:t>Find author publications via DBLP and other libraries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5" name="Grafik 4">
            <a:extLst>
              <a:ext uri="{FF2B5EF4-FFF2-40B4-BE49-F238E27FC236}">
                <a16:creationId xmlns:a16="http://schemas.microsoft.com/office/drawing/2014/main" id="{B18667A2-EAE3-EEAA-E0A9-A629A737EEF2}"/>
              </a:ext>
            </a:extLst>
          </p:cNvPr>
          <p:cNvPicPr>
            <a:picLocks noChangeAspect="1"/>
          </p:cNvPicPr>
          <p:nvPr/>
        </p:nvPicPr>
        <p:blipFill rotWithShape="1">
          <a:blip r:embed="rId2"/>
          <a:srcRect l="49179" t="29691" r="5027" b="15379"/>
          <a:stretch/>
        </p:blipFill>
        <p:spPr>
          <a:xfrm>
            <a:off x="7310255" y="3429000"/>
            <a:ext cx="3707065" cy="1581150"/>
          </a:xfrm>
          <a:prstGeom prst="rect">
            <a:avLst/>
          </a:prstGeom>
        </p:spPr>
      </p:pic>
      <p:pic>
        <p:nvPicPr>
          <p:cNvPr id="7" name="Grafik 6">
            <a:extLst>
              <a:ext uri="{FF2B5EF4-FFF2-40B4-BE49-F238E27FC236}">
                <a16:creationId xmlns:a16="http://schemas.microsoft.com/office/drawing/2014/main" id="{A23338AE-DF39-9B07-6A9E-A24CD22D7B69}"/>
              </a:ext>
            </a:extLst>
          </p:cNvPr>
          <p:cNvPicPr>
            <a:picLocks noChangeAspect="1"/>
          </p:cNvPicPr>
          <p:nvPr/>
        </p:nvPicPr>
        <p:blipFill>
          <a:blip r:embed="rId3"/>
          <a:stretch>
            <a:fillRect/>
          </a:stretch>
        </p:blipFill>
        <p:spPr>
          <a:xfrm>
            <a:off x="11107209" y="3522305"/>
            <a:ext cx="611545" cy="611545"/>
          </a:xfrm>
          <a:prstGeom prst="rect">
            <a:avLst/>
          </a:prstGeom>
        </p:spPr>
      </p:pic>
    </p:spTree>
    <p:extLst>
      <p:ext uri="{BB962C8B-B14F-4D97-AF65-F5344CB8AC3E}">
        <p14:creationId xmlns:p14="http://schemas.microsoft.com/office/powerpoint/2010/main" val="3970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References</a:t>
            </a:r>
          </a:p>
          <a:p>
            <a:pPr lvl="1"/>
            <a:r>
              <a:rPr lang="en-US" b="1" dirty="0">
                <a:solidFill>
                  <a:srgbClr val="7889FB"/>
                </a:solidFill>
              </a:rPr>
              <a:t>Backwards</a:t>
            </a:r>
            <a:r>
              <a:rPr lang="en-US" dirty="0"/>
              <a:t> (papers published before)        &amp;        </a:t>
            </a:r>
            <a:r>
              <a:rPr lang="en-US" b="1" dirty="0">
                <a:solidFill>
                  <a:srgbClr val="7889FB"/>
                </a:solidFill>
              </a:rPr>
              <a:t>forwards</a:t>
            </a:r>
            <a:r>
              <a:rPr lang="en-US" dirty="0"/>
              <a:t> (papers published after the given paper)</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r>
              <a:rPr lang="en-US" dirty="0"/>
              <a:t>By Keywords</a:t>
            </a:r>
          </a:p>
          <a:p>
            <a:pPr lvl="1"/>
            <a:r>
              <a:rPr lang="en-US" dirty="0"/>
              <a:t>Broad survey of other related work, to augment the bias of the year/venue/author approach</a:t>
            </a:r>
          </a:p>
          <a:p>
            <a:pPr lvl="1"/>
            <a:r>
              <a:rPr lang="en-US" dirty="0"/>
              <a:t>Think of possible synonyms (e.g., “extensible”, “extendable”, “customizable”, …)</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9" name="Grafik 8">
            <a:extLst>
              <a:ext uri="{FF2B5EF4-FFF2-40B4-BE49-F238E27FC236}">
                <a16:creationId xmlns:a16="http://schemas.microsoft.com/office/drawing/2014/main" id="{4021EB41-928E-3915-CA65-C4B1883B3D0B}"/>
              </a:ext>
            </a:extLst>
          </p:cNvPr>
          <p:cNvPicPr>
            <a:picLocks noChangeAspect="1"/>
          </p:cNvPicPr>
          <p:nvPr/>
        </p:nvPicPr>
        <p:blipFill>
          <a:blip r:embed="rId2"/>
          <a:stretch>
            <a:fillRect/>
          </a:stretch>
        </p:blipFill>
        <p:spPr>
          <a:xfrm>
            <a:off x="5720733" y="1955006"/>
            <a:ext cx="5338448" cy="1969294"/>
          </a:xfrm>
          <a:prstGeom prst="rect">
            <a:avLst/>
          </a:prstGeom>
        </p:spPr>
      </p:pic>
      <p:pic>
        <p:nvPicPr>
          <p:cNvPr id="6" name="Grafik 5">
            <a:extLst>
              <a:ext uri="{FF2B5EF4-FFF2-40B4-BE49-F238E27FC236}">
                <a16:creationId xmlns:a16="http://schemas.microsoft.com/office/drawing/2014/main" id="{D37B355D-6D94-74DF-85B6-D2C1F5137380}"/>
              </a:ext>
            </a:extLst>
          </p:cNvPr>
          <p:cNvPicPr>
            <a:picLocks noChangeAspect="1"/>
          </p:cNvPicPr>
          <p:nvPr/>
        </p:nvPicPr>
        <p:blipFill>
          <a:blip r:embed="rId3"/>
          <a:stretch>
            <a:fillRect/>
          </a:stretch>
        </p:blipFill>
        <p:spPr>
          <a:xfrm>
            <a:off x="9393824" y="3757443"/>
            <a:ext cx="1650138" cy="277189"/>
          </a:xfrm>
          <a:prstGeom prst="rect">
            <a:avLst/>
          </a:prstGeom>
        </p:spPr>
      </p:pic>
      <p:sp>
        <p:nvSpPr>
          <p:cNvPr id="8" name="Rechteck 7">
            <a:extLst>
              <a:ext uri="{FF2B5EF4-FFF2-40B4-BE49-F238E27FC236}">
                <a16:creationId xmlns:a16="http://schemas.microsoft.com/office/drawing/2014/main" id="{9BC249F3-CAAB-6929-0071-AEC054EABB33}"/>
              </a:ext>
            </a:extLst>
          </p:cNvPr>
          <p:cNvSpPr/>
          <p:nvPr/>
        </p:nvSpPr>
        <p:spPr>
          <a:xfrm>
            <a:off x="6737350" y="3632200"/>
            <a:ext cx="59690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Grafik 4">
            <a:extLst>
              <a:ext uri="{FF2B5EF4-FFF2-40B4-BE49-F238E27FC236}">
                <a16:creationId xmlns:a16="http://schemas.microsoft.com/office/drawing/2014/main" id="{5CC0A614-B062-E613-C0DF-9F427F405C54}"/>
              </a:ext>
            </a:extLst>
          </p:cNvPr>
          <p:cNvPicPr>
            <a:picLocks noChangeAspect="1"/>
          </p:cNvPicPr>
          <p:nvPr/>
        </p:nvPicPr>
        <p:blipFill rotWithShape="1">
          <a:blip r:embed="rId4"/>
          <a:srcRect b="42417"/>
          <a:stretch/>
        </p:blipFill>
        <p:spPr>
          <a:xfrm>
            <a:off x="1244600" y="1955007"/>
            <a:ext cx="3508375" cy="1867694"/>
          </a:xfrm>
          <a:prstGeom prst="rect">
            <a:avLst/>
          </a:prstGeom>
        </p:spPr>
      </p:pic>
    </p:spTree>
    <p:extLst>
      <p:ext uri="{BB962C8B-B14F-4D97-AF65-F5344CB8AC3E}">
        <p14:creationId xmlns:p14="http://schemas.microsoft.com/office/powerpoint/2010/main" val="29153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A067C4-4CB6-5241-2166-8267084DFDF2}"/>
              </a:ext>
            </a:extLst>
          </p:cNvPr>
          <p:cNvSpPr>
            <a:spLocks noGrp="1"/>
          </p:cNvSpPr>
          <p:nvPr>
            <p:ph type="body" sz="quarter" idx="18"/>
          </p:nvPr>
        </p:nvSpPr>
        <p:spPr/>
        <p:txBody>
          <a:bodyPr/>
          <a:lstStyle/>
          <a:p>
            <a:r>
              <a:rPr lang="en-US" dirty="0"/>
              <a:t>Skimming</a:t>
            </a:r>
          </a:p>
          <a:p>
            <a:pPr lvl="1"/>
            <a:r>
              <a:rPr lang="en-US" b="1" dirty="0"/>
              <a:t>Goal:</a:t>
            </a:r>
            <a:r>
              <a:rPr lang="en-US" dirty="0"/>
              <a:t> understand what the paper/thesis is about, judge relevance</a:t>
            </a:r>
          </a:p>
          <a:p>
            <a:pPr lvl="1"/>
            <a:r>
              <a:rPr lang="en-US" dirty="0"/>
              <a:t>Read abstract, and optionally introduction</a:t>
            </a:r>
          </a:p>
          <a:p>
            <a:pPr lvl="1"/>
            <a:r>
              <a:rPr lang="en-US" dirty="0"/>
              <a:t>Scan paper (sections/subsections, structure, figures)</a:t>
            </a:r>
            <a:endParaRPr lang="en-US" sz="700" dirty="0"/>
          </a:p>
          <a:p>
            <a:r>
              <a:rPr lang="en-US" dirty="0"/>
              <a:t>Understanding</a:t>
            </a:r>
          </a:p>
          <a:p>
            <a:pPr lvl="1"/>
            <a:r>
              <a:rPr lang="en-US" b="1" dirty="0"/>
              <a:t>Goal:</a:t>
            </a:r>
            <a:r>
              <a:rPr lang="en-US" dirty="0"/>
              <a:t> understand how the presented approach accomplishes the paper’s goals</a:t>
            </a:r>
          </a:p>
          <a:p>
            <a:pPr lvl="1"/>
            <a:r>
              <a:rPr lang="en-US" b="1" dirty="0"/>
              <a:t>#1</a:t>
            </a:r>
            <a:r>
              <a:rPr lang="en-US" dirty="0"/>
              <a:t> Skimming (see above)</a:t>
            </a:r>
          </a:p>
          <a:p>
            <a:pPr lvl="1"/>
            <a:r>
              <a:rPr lang="en-US" b="1" dirty="0"/>
              <a:t>#2</a:t>
            </a:r>
            <a:r>
              <a:rPr lang="en-US" dirty="0"/>
              <a:t> Read the whole paper sequentially, add </a:t>
            </a:r>
            <a:r>
              <a:rPr lang="en-US" b="1" dirty="0">
                <a:solidFill>
                  <a:srgbClr val="7889FB"/>
                </a:solidFill>
              </a:rPr>
              <a:t>notes/annotations </a:t>
            </a:r>
            <a:endParaRPr lang="en-US" sz="700" b="1" dirty="0">
              <a:solidFill>
                <a:srgbClr val="7889FB"/>
              </a:solidFill>
            </a:endParaRPr>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 constructive feedback,</a:t>
            </a:r>
            <a:br>
              <a:rPr lang="en-US" dirty="0"/>
            </a:br>
            <a:r>
              <a:rPr lang="en-US" dirty="0"/>
              <a:t>      overall recommendation ([strong/weak] accept/reject)</a:t>
            </a:r>
          </a:p>
        </p:txBody>
      </p:sp>
      <p:sp>
        <p:nvSpPr>
          <p:cNvPr id="4" name="Textplatzhalter 3">
            <a:extLst>
              <a:ext uri="{FF2B5EF4-FFF2-40B4-BE49-F238E27FC236}">
                <a16:creationId xmlns:a16="http://schemas.microsoft.com/office/drawing/2014/main" id="{7D2C859E-03B4-5D5C-ACF6-C488C5ECB6C1}"/>
              </a:ext>
            </a:extLst>
          </p:cNvPr>
          <p:cNvSpPr>
            <a:spLocks noGrp="1"/>
          </p:cNvSpPr>
          <p:nvPr>
            <p:ph type="body" sz="quarter" idx="14"/>
          </p:nvPr>
        </p:nvSpPr>
        <p:spPr/>
        <p:txBody>
          <a:bodyPr/>
          <a:lstStyle/>
          <a:p>
            <a:r>
              <a:rPr lang="en-US" dirty="0"/>
              <a:t>Types of Reading</a:t>
            </a:r>
          </a:p>
        </p:txBody>
      </p:sp>
      <p:sp>
        <p:nvSpPr>
          <p:cNvPr id="6" name="TextBox 1">
            <a:extLst>
              <a:ext uri="{FF2B5EF4-FFF2-40B4-BE49-F238E27FC236}">
                <a16:creationId xmlns:a16="http://schemas.microsoft.com/office/drawing/2014/main" id="{3261FEB9-01BF-8BF5-03FD-504AC0EBCCB7}"/>
              </a:ext>
            </a:extLst>
          </p:cNvPr>
          <p:cNvSpPr txBox="1"/>
          <p:nvPr/>
        </p:nvSpPr>
        <p:spPr>
          <a:xfrm>
            <a:off x="9217039" y="1703394"/>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What?</a:t>
            </a:r>
          </a:p>
        </p:txBody>
      </p:sp>
      <p:sp>
        <p:nvSpPr>
          <p:cNvPr id="7" name="TextBox 7">
            <a:extLst>
              <a:ext uri="{FF2B5EF4-FFF2-40B4-BE49-F238E27FC236}">
                <a16:creationId xmlns:a16="http://schemas.microsoft.com/office/drawing/2014/main" id="{2A34ECAE-2ECD-19D9-40CF-3962B9FD4C71}"/>
              </a:ext>
            </a:extLst>
          </p:cNvPr>
          <p:cNvSpPr txBox="1"/>
          <p:nvPr/>
        </p:nvSpPr>
        <p:spPr>
          <a:xfrm>
            <a:off x="9217039" y="3102010"/>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How?</a:t>
            </a:r>
          </a:p>
        </p:txBody>
      </p:sp>
      <p:sp>
        <p:nvSpPr>
          <p:cNvPr id="8" name="TextBox 8">
            <a:extLst>
              <a:ext uri="{FF2B5EF4-FFF2-40B4-BE49-F238E27FC236}">
                <a16:creationId xmlns:a16="http://schemas.microsoft.com/office/drawing/2014/main" id="{AFEB4CEF-CDE2-9B60-1AA5-E6121FE0389D}"/>
              </a:ext>
            </a:extLst>
          </p:cNvPr>
          <p:cNvSpPr txBox="1"/>
          <p:nvPr/>
        </p:nvSpPr>
        <p:spPr>
          <a:xfrm>
            <a:off x="9217039" y="4464359"/>
            <a:ext cx="2565752" cy="646331"/>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Good enough?</a:t>
            </a:r>
          </a:p>
          <a:p>
            <a:r>
              <a:rPr lang="en-US" b="1" dirty="0">
                <a:solidFill>
                  <a:schemeClr val="accent1"/>
                </a:solidFill>
                <a:latin typeface="Calibri" panose="020F0502020204030204" pitchFamily="34" charset="0"/>
                <a:cs typeface="Calibri" panose="020F0502020204030204" pitchFamily="34" charset="0"/>
              </a:rPr>
              <a:t>How to improve?</a:t>
            </a:r>
          </a:p>
        </p:txBody>
      </p:sp>
    </p:spTree>
    <p:extLst>
      <p:ext uri="{BB962C8B-B14F-4D97-AF65-F5344CB8AC3E}">
        <p14:creationId xmlns:p14="http://schemas.microsoft.com/office/powerpoint/2010/main" val="3493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TU Berlin ">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err="1" smtClean="0">
            <a:solidFill>
              <a:srgbClr val="000000"/>
            </a:solidFill>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3077</Words>
  <Application>Microsoft Office PowerPoint</Application>
  <PresentationFormat>Breitbild</PresentationFormat>
  <Paragraphs>359</Paragraphs>
  <Slides>27</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27</vt:i4>
      </vt:variant>
    </vt:vector>
  </HeadingPairs>
  <TitlesOfParts>
    <vt:vector size="37" baseType="lpstr">
      <vt:lpstr>Arial</vt:lpstr>
      <vt:lpstr>Calibri</vt:lpstr>
      <vt:lpstr>Cambria Math</vt:lpstr>
      <vt:lpstr>Consolas</vt:lpstr>
      <vt:lpstr>Courier New</vt:lpstr>
      <vt:lpstr>Liberation Serif</vt:lpstr>
      <vt:lpstr>OpenSymbol</vt:lpstr>
      <vt:lpstr>Wingdings</vt:lpstr>
      <vt:lpstr>Titelfolien zur Auswahl</vt:lpstr>
      <vt:lpstr>Master für Folgeseiten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Large-scale Data Engineering: 02 Scientific Reading and Writing</dc:title>
  <dc:creator>Patrick Damme</dc:creator>
  <cp:lastModifiedBy>TU-Pseudonym 3624437813768008</cp:lastModifiedBy>
  <cp:revision>801</cp:revision>
  <cp:lastPrinted>2021-03-24T16:10:50Z</cp:lastPrinted>
  <dcterms:created xsi:type="dcterms:W3CDTF">2023-02-25T13:39:16Z</dcterms:created>
  <dcterms:modified xsi:type="dcterms:W3CDTF">2024-04-28T19:20:53Z</dcterms:modified>
</cp:coreProperties>
</file>