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3"/>
  </p:notesMasterIdLst>
  <p:sldIdLst>
    <p:sldId id="359" r:id="rId3"/>
    <p:sldId id="475" r:id="rId4"/>
    <p:sldId id="476" r:id="rId5"/>
    <p:sldId id="423" r:id="rId6"/>
    <p:sldId id="361" r:id="rId7"/>
    <p:sldId id="395" r:id="rId8"/>
    <p:sldId id="504" r:id="rId9"/>
    <p:sldId id="505" r:id="rId10"/>
    <p:sldId id="502" r:id="rId11"/>
    <p:sldId id="481" r:id="rId12"/>
    <p:sldId id="503" r:id="rId13"/>
    <p:sldId id="506" r:id="rId14"/>
    <p:sldId id="483" r:id="rId15"/>
    <p:sldId id="501" r:id="rId16"/>
    <p:sldId id="441" r:id="rId17"/>
    <p:sldId id="498" r:id="rId18"/>
    <p:sldId id="499" r:id="rId19"/>
    <p:sldId id="500" r:id="rId20"/>
    <p:sldId id="485" r:id="rId21"/>
    <p:sldId id="487" r:id="rId22"/>
    <p:sldId id="489" r:id="rId23"/>
    <p:sldId id="490" r:id="rId24"/>
    <p:sldId id="492" r:id="rId25"/>
    <p:sldId id="493" r:id="rId26"/>
    <p:sldId id="497" r:id="rId27"/>
    <p:sldId id="494" r:id="rId28"/>
    <p:sldId id="495" r:id="rId29"/>
    <p:sldId id="496" r:id="rId30"/>
    <p:sldId id="416" r:id="rId31"/>
    <p:sldId id="41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4" autoAdjust="0"/>
    <p:restoredTop sz="84321" autoAdjust="0"/>
  </p:normalViewPr>
  <p:slideViewPr>
    <p:cSldViewPr snapToGrid="0" snapToObjects="1">
      <p:cViewPr varScale="1">
        <p:scale>
          <a:sx n="113" d="100"/>
          <a:sy n="113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8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Project Kick-off Meeting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github.com/apache/systemds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github.com/daphne-eu/daph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aphne-eu.github.io/daphne/" TargetMode="External"/><Relationship Id="rId13" Type="http://schemas.openxmlformats.org/officeDocument/2006/relationships/hyperlink" Target="https://daphne-eu.github.io/daphne/GettingStarted/#quickstart-for-developers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github.com/apache/systemds" TargetMode="External"/><Relationship Id="rId12" Type="http://schemas.openxmlformats.org/officeDocument/2006/relationships/hyperlink" Target="https://apache.github.io/systemds/site/install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daphne-eu/daphne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hyperlink" Target="https://apache.github.io/systemds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phne-eu/daphne/blob/main/CONTRIBUTING.md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issues.apache.org/jira/secure/Dashboard.jspa?selectPageId=12335852" TargetMode="External"/><Relationship Id="rId4" Type="http://schemas.openxmlformats.org/officeDocument/2006/relationships/hyperlink" Target="https://github.com/daphne-eu/daphne/issues" TargetMode="External"/><Relationship Id="rId9" Type="http://schemas.openxmlformats.org/officeDocument/2006/relationships/hyperlink" Target="https://github.com/apache/systemds/blob/main/CONTRIBUTING.m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phne-eu.github.io/daphne/development/Testing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5-26_winter/lde/ProjectTopic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5-26_winter/lde/lde_winter2025-26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4412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Project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Kick-off Meeting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12,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891D87-8AA2-0E85-91C5-CAB71507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Introduced in </a:t>
            </a:r>
            <a:r>
              <a:rPr lang="en-US" dirty="0">
                <a:solidFill>
                  <a:srgbClr val="7889FB"/>
                </a:solidFill>
              </a:rPr>
              <a:t>Response to Students’ Feedback </a:t>
            </a:r>
            <a:r>
              <a:rPr lang="en-US" dirty="0"/>
              <a:t>(Course Evaluation)</a:t>
            </a:r>
          </a:p>
          <a:p>
            <a:pPr>
              <a:lnSpc>
                <a:spcPct val="100000"/>
              </a:lnSpc>
            </a:pPr>
            <a:r>
              <a:rPr lang="en-US" dirty="0"/>
              <a:t>Initial Prototype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80% functionally complete prototype including good set of test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Basis for further improvements driven by experiments and feedback</a:t>
            </a:r>
          </a:p>
          <a:p>
            <a:pPr>
              <a:lnSpc>
                <a:spcPct val="100000"/>
              </a:lnSpc>
            </a:pPr>
            <a:r>
              <a:rPr lang="en-US" dirty="0"/>
              <a:t>Intermediate Presentation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Slide presentation of 5-10 min per individual/team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Briefly </a:t>
            </a:r>
            <a:r>
              <a:rPr lang="en-US" b="1" dirty="0">
                <a:solidFill>
                  <a:srgbClr val="7889FB"/>
                </a:solidFill>
              </a:rPr>
              <a:t>present the problem </a:t>
            </a:r>
            <a:r>
              <a:rPr lang="en-US" dirty="0"/>
              <a:t>you work 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Give an </a:t>
            </a:r>
            <a:r>
              <a:rPr lang="en-US" b="1" dirty="0">
                <a:solidFill>
                  <a:srgbClr val="7889FB"/>
                </a:solidFill>
              </a:rPr>
              <a:t>overview of your initial prototype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(concepts and crucial changes to the code base)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Outline your </a:t>
            </a:r>
            <a:r>
              <a:rPr lang="en-US" b="1" dirty="0">
                <a:solidFill>
                  <a:srgbClr val="7889FB"/>
                </a:solidFill>
              </a:rPr>
              <a:t>planned experiments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Should be the result of </a:t>
            </a:r>
            <a:r>
              <a:rPr lang="en-US" b="1" dirty="0">
                <a:solidFill>
                  <a:schemeClr val="accent1"/>
                </a:solidFill>
              </a:rPr>
              <a:t>prior discussions with your project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Benefits for You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Improved time management</a:t>
            </a:r>
            <a:r>
              <a:rPr lang="en-US" dirty="0"/>
              <a:t> (retain enough time for experiments)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Exchange with the other students </a:t>
            </a:r>
            <a:r>
              <a:rPr lang="en-US" dirty="0"/>
              <a:t>in the project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Get feedback </a:t>
            </a:r>
            <a:r>
              <a:rPr lang="en-US" dirty="0"/>
              <a:t>by project mentors and other students for improving the </a:t>
            </a:r>
            <a:r>
              <a:rPr lang="en-US" b="1" dirty="0">
                <a:solidFill>
                  <a:srgbClr val="7889FB"/>
                </a:solidFill>
              </a:rPr>
              <a:t>quality of your prototype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CBAF3-0AB7-F71E-D877-D3C2CB1C0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162899" cy="717437"/>
          </a:xfrm>
        </p:spPr>
        <p:txBody>
          <a:bodyPr/>
          <a:lstStyle/>
          <a:p>
            <a:r>
              <a:rPr lang="en-US" dirty="0"/>
              <a:t>Project Deliverables: Initial Prototype &amp; Intermediate Presentation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DB8DCE-9F6A-EFE0-98F0-B2085F549E12}"/>
              </a:ext>
            </a:extLst>
          </p:cNvPr>
          <p:cNvSpPr txBox="1"/>
          <p:nvPr/>
        </p:nvSpPr>
        <p:spPr>
          <a:xfrm>
            <a:off x="8264273" y="2601532"/>
            <a:ext cx="28923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Ungraded </a:t>
            </a:r>
            <a:r>
              <a:rPr lang="en-US" b="1" dirty="0">
                <a:solidFill>
                  <a:srgbClr val="000000"/>
                </a:solidFill>
              </a:rPr>
              <a:t>Prerequisites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for the Portfolio Exam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be allowed make mistakes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learn from them</a:t>
            </a:r>
          </a:p>
          <a:p>
            <a:pPr algn="ctr"/>
            <a:endParaRPr lang="en-US" b="1" dirty="0" err="1">
              <a:solidFill>
                <a:schemeClr val="accent1"/>
              </a:solidFill>
            </a:endParaRP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C2879A75-BC27-52C3-5F9F-EB7BA60BFDBD}"/>
              </a:ext>
            </a:extLst>
          </p:cNvPr>
          <p:cNvSpPr/>
          <p:nvPr/>
        </p:nvSpPr>
        <p:spPr>
          <a:xfrm>
            <a:off x="7743825" y="1657350"/>
            <a:ext cx="419100" cy="3038475"/>
          </a:xfrm>
          <a:prstGeom prst="rightBrace">
            <a:avLst>
              <a:gd name="adj1" fmla="val 44697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4E34-6669-47E1-0884-422237646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9E1889-D2C1-85E7-493D-D869EBCBF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Final Prototype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100% functionally complete prototype</a:t>
            </a:r>
            <a:br>
              <a:rPr lang="en-US" dirty="0"/>
            </a:br>
            <a:r>
              <a:rPr lang="en-US" dirty="0"/>
              <a:t>including good set of test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Efficiency confirmed by experiments</a:t>
            </a:r>
          </a:p>
          <a:p>
            <a:pPr>
              <a:lnSpc>
                <a:spcPct val="100000"/>
              </a:lnSpc>
            </a:pPr>
            <a:r>
              <a:rPr lang="en-US" dirty="0"/>
              <a:t>Final Presentation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Summarize the problem </a:t>
            </a:r>
            <a:r>
              <a:rPr lang="en-US" dirty="0"/>
              <a:t>and give</a:t>
            </a:r>
            <a:br>
              <a:rPr lang="en-US" dirty="0"/>
            </a:br>
            <a:r>
              <a:rPr lang="en-US" dirty="0"/>
              <a:t>an </a:t>
            </a:r>
            <a:r>
              <a:rPr lang="en-US" b="1" dirty="0">
                <a:solidFill>
                  <a:srgbClr val="7889FB"/>
                </a:solidFill>
              </a:rPr>
              <a:t>overview of your final prototype</a:t>
            </a:r>
          </a:p>
          <a:p>
            <a:pPr lvl="1"/>
            <a:r>
              <a:rPr lang="en-US" dirty="0"/>
              <a:t>Present your </a:t>
            </a:r>
            <a:r>
              <a:rPr lang="en-US" b="1" dirty="0">
                <a:solidFill>
                  <a:srgbClr val="7889FB"/>
                </a:solidFill>
              </a:rPr>
              <a:t>experimental results</a:t>
            </a:r>
          </a:p>
          <a:p>
            <a:pPr lvl="1"/>
            <a:r>
              <a:rPr lang="en-US" b="1" dirty="0"/>
              <a:t>1 student: </a:t>
            </a:r>
            <a:r>
              <a:rPr lang="en-US" b="1" dirty="0">
                <a:solidFill>
                  <a:schemeClr val="accent1"/>
                </a:solidFill>
              </a:rPr>
              <a:t>10 min talk + 5 min discussion = 15 min</a:t>
            </a:r>
          </a:p>
          <a:p>
            <a:pPr lvl="1"/>
            <a:r>
              <a:rPr lang="en-US" b="1" dirty="0"/>
              <a:t>2 students: </a:t>
            </a:r>
            <a:r>
              <a:rPr lang="en-US" b="1" dirty="0">
                <a:solidFill>
                  <a:schemeClr val="accent1"/>
                </a:solidFill>
              </a:rPr>
              <a:t>13 min + 7 min = 20 min</a:t>
            </a:r>
          </a:p>
          <a:p>
            <a:pPr lvl="1"/>
            <a:r>
              <a:rPr lang="en-US" b="1" dirty="0"/>
              <a:t>3 students: </a:t>
            </a:r>
            <a:r>
              <a:rPr lang="en-US" b="1" dirty="0">
                <a:solidFill>
                  <a:schemeClr val="accent1"/>
                </a:solidFill>
              </a:rPr>
              <a:t>16 min + 9 min = 25 min</a:t>
            </a:r>
          </a:p>
          <a:p>
            <a:pPr lvl="1"/>
            <a:r>
              <a:rPr lang="en-US" dirty="0"/>
              <a:t>Audience: engage in the discussion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7306F9-895F-F5EB-C555-855376AD6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 Deliverables: Final Prototype &amp; Final Presentation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CA2B97B-F3DA-227A-83E1-FA465A91DD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rgbClr val="000000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#41183 (project-only)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Graded portfolio exam</a:t>
            </a:r>
          </a:p>
          <a:p>
            <a:pPr lvl="2"/>
            <a:r>
              <a:rPr lang="en-US" dirty="0"/>
              <a:t>85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implementation/tests/documentation</a:t>
            </a:r>
          </a:p>
          <a:p>
            <a:pPr lvl="2"/>
            <a:r>
              <a:rPr lang="en-US" dirty="0"/>
              <a:t>15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>
                <a:solidFill>
                  <a:schemeClr val="accent1"/>
                </a:solidFill>
              </a:rPr>
              <a:t>Academic Honesty / No Plagiarism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0" dirty="0"/>
              <a:t>implies that use of LLMs like ChatGPT is prohibited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Nov 10 – Dec 08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09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13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</a:t>
            </a:r>
            <a:br>
              <a:rPr lang="en-US" dirty="0"/>
            </a:br>
            <a:r>
              <a:rPr lang="en-US" dirty="0"/>
              <a:t>until </a:t>
            </a:r>
            <a:r>
              <a:rPr lang="en-US" b="1" dirty="0"/>
              <a:t>Jan 12/Jan 26/Feb 02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16/Feb 23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b="1" dirty="0"/>
              <a:t>without de-registration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2DDB17-7462-0BB7-A23E-3B74CBE310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Design/implement a prototype </a:t>
            </a:r>
            <a:r>
              <a:rPr lang="en-US" dirty="0"/>
              <a:t>in DAPHNE/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prove it is a valuable contribution </a:t>
            </a:r>
            <a:r>
              <a:rPr lang="en-US" dirty="0"/>
              <a:t>to the system</a:t>
            </a:r>
            <a:br>
              <a:rPr lang="en-US" dirty="0"/>
            </a:br>
            <a:r>
              <a:rPr lang="en-US" dirty="0"/>
              <a:t>(tests, documentation, experiments)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Present and defend your work </a:t>
            </a:r>
            <a:r>
              <a:rPr lang="en-US" dirty="0"/>
              <a:t>in a presentation &amp; discussion</a:t>
            </a:r>
          </a:p>
          <a:p>
            <a:r>
              <a:rPr lang="en-US" dirty="0"/>
              <a:t>Focus on Methodology</a:t>
            </a:r>
          </a:p>
          <a:p>
            <a:pPr lvl="1"/>
            <a:r>
              <a:rPr lang="en-US" dirty="0"/>
              <a:t>LDE as a preparation for a bachelor/master thesis at the DAMS Lab</a:t>
            </a:r>
          </a:p>
          <a:p>
            <a:r>
              <a:rPr lang="en-US" dirty="0"/>
              <a:t>Mindset: Be Open Learn New Things and to Work on Any Part of the System</a:t>
            </a:r>
          </a:p>
          <a:p>
            <a:pPr lvl="1"/>
            <a:r>
              <a:rPr lang="en-US" dirty="0"/>
              <a:t>Whatever it takes to fulfill the task</a:t>
            </a:r>
          </a:p>
          <a:p>
            <a:pPr lvl="1"/>
            <a:r>
              <a:rPr lang="en-US" dirty="0"/>
              <a:t>Self-guided acquisition of required technical skills</a:t>
            </a:r>
          </a:p>
          <a:p>
            <a:r>
              <a:rPr lang="en-US" dirty="0"/>
              <a:t>Grading Criteria</a:t>
            </a:r>
          </a:p>
          <a:p>
            <a:pPr lvl="1"/>
            <a:r>
              <a:rPr lang="en-US" dirty="0"/>
              <a:t>Design/implementation (functionality)</a:t>
            </a:r>
          </a:p>
          <a:p>
            <a:pPr lvl="1"/>
            <a:r>
              <a:rPr lang="en-US" dirty="0"/>
              <a:t>Code quality + tests + documentation</a:t>
            </a:r>
          </a:p>
          <a:p>
            <a:pPr lvl="1"/>
            <a:r>
              <a:rPr lang="en-US" dirty="0"/>
              <a:t>Experiments</a:t>
            </a:r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2EA8CD-DF85-8108-6263-1AF1FC8F0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Goals and Mindset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BF4F8C06-A56A-FB1C-09EE-1DCCB781D30C}"/>
              </a:ext>
            </a:extLst>
          </p:cNvPr>
          <p:cNvSpPr/>
          <p:nvPr/>
        </p:nvSpPr>
        <p:spPr>
          <a:xfrm>
            <a:off x="7112000" y="1662579"/>
            <a:ext cx="287867" cy="1066800"/>
          </a:xfrm>
          <a:prstGeom prst="rightBrace">
            <a:avLst>
              <a:gd name="adj1" fmla="val 553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AF905B-8C36-E70C-0A57-C5F5116AE8EC}"/>
              </a:ext>
            </a:extLst>
          </p:cNvPr>
          <p:cNvSpPr txBox="1"/>
          <p:nvPr/>
        </p:nvSpPr>
        <p:spPr>
          <a:xfrm>
            <a:off x="7399867" y="1734314"/>
            <a:ext cx="263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High-quality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convincing contribution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to an open-source system</a:t>
            </a:r>
          </a:p>
        </p:txBody>
      </p:sp>
    </p:spTree>
    <p:extLst>
      <p:ext uri="{BB962C8B-B14F-4D97-AF65-F5344CB8AC3E}">
        <p14:creationId xmlns:p14="http://schemas.microsoft.com/office/powerpoint/2010/main" val="11273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0E9B9E-3E14-7B6A-CADF-F38915FF9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Projects in DAPHNE and Apache </a:t>
            </a:r>
            <a:r>
              <a:rPr lang="en-US" dirty="0" err="1"/>
              <a:t>SystemDS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7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0C8544-3FA1-1678-5EDB-71DE8679A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Overview: Two Systems Developed at the DAMS Lab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D3F8-752C-B7FE-A121-856656994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2182391"/>
            <a:ext cx="5545201" cy="26428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Open and Extensible System Infrastructure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chemeClr val="accent1"/>
                </a:solidFill>
              </a:rPr>
              <a:t>Integrated Data Analysis Pipelines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Intersection of data management,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machine learning, high-performance computing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Open-source (Apache v2 license)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hlinkClick r:id="rId2"/>
              </a:rPr>
              <a:t>https://github.com/daphne-eu/daphne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Originated from DAPHNE EU-project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Written mostly in C++, Python, </a:t>
            </a:r>
            <a:r>
              <a:rPr lang="en-US" dirty="0" err="1">
                <a:solidFill>
                  <a:srgbClr val="000000"/>
                </a:solidFill>
              </a:rPr>
              <a:t>DaphneDSL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Since 2020 (open-source since 2022)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F5F702-CF84-CE24-40CD-5EB90D951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2176168"/>
            <a:ext cx="5545201" cy="26428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Declarative ML System for the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End-to-End Data Science Lifecycle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 integration/cleaning/prep, model selection/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training/validation/debugging/deployment/scoring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Open-source (Apache v2 license)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hlinkClick r:id="rId3"/>
              </a:rPr>
              <a:t>https://github.com/apache/systemds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Originated from Apache </a:t>
            </a:r>
            <a:r>
              <a:rPr lang="en-US" dirty="0" err="1">
                <a:solidFill>
                  <a:srgbClr val="000000"/>
                </a:solidFill>
              </a:rPr>
              <a:t>SystemML</a:t>
            </a:r>
            <a:r>
              <a:rPr lang="en-US" dirty="0">
                <a:solidFill>
                  <a:srgbClr val="000000"/>
                </a:solidFill>
              </a:rPr>
              <a:t> (started at IBM)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Written mostly in Java, Python, and DML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Since 2010 (open-source since 2015) (as </a:t>
            </a:r>
            <a:r>
              <a:rPr lang="en-US" dirty="0" err="1">
                <a:solidFill>
                  <a:srgbClr val="000000"/>
                </a:solidFill>
              </a:rPr>
              <a:t>SystemML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F111C-7C2C-5AB2-3E2D-EC841C17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6" y="1168073"/>
            <a:ext cx="3384170" cy="7828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8A3024-ADAC-0B80-1B5E-1784EA6EE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189" y="1235645"/>
            <a:ext cx="2381250" cy="6477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2B53F8-0C44-9D44-1BA9-AF638DB1E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54" y="1293401"/>
            <a:ext cx="798282" cy="532188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33999F7-7EF8-B20D-0A7C-BD1DB618ABD0}"/>
              </a:ext>
            </a:extLst>
          </p:cNvPr>
          <p:cNvGrpSpPr/>
          <p:nvPr/>
        </p:nvGrpSpPr>
        <p:grpSpPr>
          <a:xfrm>
            <a:off x="1071262" y="5122749"/>
            <a:ext cx="4249650" cy="738664"/>
            <a:chOff x="935051" y="4525510"/>
            <a:chExt cx="4249650" cy="73866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DFDF684-6A2D-03A1-217C-A78CD0ACD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5051" y="4553742"/>
              <a:ext cx="527113" cy="682201"/>
            </a:xfrm>
            <a:prstGeom prst="rect">
              <a:avLst/>
            </a:prstGeom>
            <a:ln w="28575">
              <a:solidFill>
                <a:srgbClr val="7889FB"/>
              </a:solidFill>
            </a:ln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0684DB3-22E5-1CA9-64AB-596CBB7EFDBE}"/>
                </a:ext>
              </a:extLst>
            </p:cNvPr>
            <p:cNvSpPr txBox="1"/>
            <p:nvPr/>
          </p:nvSpPr>
          <p:spPr>
            <a:xfrm>
              <a:off x="1492847" y="4525510"/>
              <a:ext cx="3691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[Patrick Damme et al.: DAPHNE: An Open and Extensible System Infrastructure for Integrated Data Analysis Pipelines. CIDR 2022]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8E05A89-1456-3C18-02BD-F5E07CD165CB}"/>
              </a:ext>
            </a:extLst>
          </p:cNvPr>
          <p:cNvGrpSpPr/>
          <p:nvPr/>
        </p:nvGrpSpPr>
        <p:grpSpPr>
          <a:xfrm>
            <a:off x="6604660" y="5122749"/>
            <a:ext cx="4249650" cy="738664"/>
            <a:chOff x="6468449" y="4525510"/>
            <a:chExt cx="4249650" cy="73866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9F67956-4B0D-7818-2B46-762215B37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8449" y="4553583"/>
              <a:ext cx="527437" cy="682518"/>
            </a:xfrm>
            <a:prstGeom prst="rect">
              <a:avLst/>
            </a:prstGeom>
            <a:ln w="28575">
              <a:solidFill>
                <a:srgbClr val="7889FB"/>
              </a:solidFill>
            </a:ln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0342B72-096D-35A9-A6B8-51F603D9F919}"/>
                </a:ext>
              </a:extLst>
            </p:cNvPr>
            <p:cNvSpPr txBox="1"/>
            <p:nvPr/>
          </p:nvSpPr>
          <p:spPr>
            <a:xfrm>
              <a:off x="7026245" y="4525510"/>
              <a:ext cx="36918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[Matthias Boehm et al.: </a:t>
              </a:r>
              <a:r>
                <a:rPr lang="en-US" sz="1400" dirty="0" err="1">
                  <a:solidFill>
                    <a:srgbClr val="000000"/>
                  </a:solidFill>
                </a:rPr>
                <a:t>SystemDS</a:t>
              </a:r>
              <a:r>
                <a:rPr lang="en-US" sz="1400" dirty="0">
                  <a:solidFill>
                    <a:srgbClr val="000000"/>
                  </a:solidFill>
                </a:rPr>
                <a:t>: A Declarative Machine Learning System for the End-to-End Data Science Lifecycle. CIDR 2020]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10E7B65-684C-16EA-6687-1EF8ECF34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3547" y="1133940"/>
            <a:ext cx="1621164" cy="8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55B5-CD3B-3C52-AD91-B8E398AA2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CC1FD-C905-688B-6112-4D5C7E448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Simplified High-level Architecture of DAPHNE and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32CCFB1-1B11-B3C0-3212-BA6032FE52E2}"/>
              </a:ext>
            </a:extLst>
          </p:cNvPr>
          <p:cNvSpPr/>
          <p:nvPr/>
        </p:nvSpPr>
        <p:spPr>
          <a:xfrm>
            <a:off x="4016963" y="2624782"/>
            <a:ext cx="4154576" cy="2466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0A4840-94B2-377E-81A1-8A7FE0E02F32}"/>
              </a:ext>
            </a:extLst>
          </p:cNvPr>
          <p:cNvGrpSpPr/>
          <p:nvPr/>
        </p:nvGrpSpPr>
        <p:grpSpPr>
          <a:xfrm>
            <a:off x="4099536" y="2727739"/>
            <a:ext cx="3989430" cy="2260503"/>
            <a:chOff x="4007941" y="1937451"/>
            <a:chExt cx="3989430" cy="226050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F95BC3A-9E0A-56AF-5CF7-80F524427D85}"/>
                </a:ext>
              </a:extLst>
            </p:cNvPr>
            <p:cNvSpPr/>
            <p:nvPr/>
          </p:nvSpPr>
          <p:spPr>
            <a:xfrm>
              <a:off x="4007941" y="1937451"/>
              <a:ext cx="3989430" cy="5243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Language Abstractions &amp; APIs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Domain-specific language (DSL), Python API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A8A3970-046D-378C-3146-603F52AF86F6}"/>
                </a:ext>
              </a:extLst>
            </p:cNvPr>
            <p:cNvSpPr/>
            <p:nvPr/>
          </p:nvSpPr>
          <p:spPr>
            <a:xfrm>
              <a:off x="4007941" y="2545699"/>
              <a:ext cx="3989430" cy="7836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Optimizing Compiler</a:t>
              </a:r>
              <a:br>
                <a:rPr lang="en-US" sz="1600" b="1" u="sng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DSL parser, Intermediate representation (IR),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Compiler passes (lowering and optimization)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2A0E7CF-5E15-1E4C-330A-5E8C21C1A2A1}"/>
                </a:ext>
              </a:extLst>
            </p:cNvPr>
            <p:cNvSpPr/>
            <p:nvPr/>
          </p:nvSpPr>
          <p:spPr>
            <a:xfrm>
              <a:off x="4007941" y="3413154"/>
              <a:ext cx="3989430" cy="78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rgbClr val="000000"/>
                  </a:solidFill>
                </a:rPr>
                <a:t>Runtime</a:t>
              </a:r>
            </a:p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Parallel local &amp; distributed execution,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Hardware accelerators (e.g., GPU)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161C7673-A68A-7540-4D88-76278E4A75C7}"/>
              </a:ext>
            </a:extLst>
          </p:cNvPr>
          <p:cNvSpPr txBox="1"/>
          <p:nvPr/>
        </p:nvSpPr>
        <p:spPr>
          <a:xfrm>
            <a:off x="3494125" y="1118195"/>
            <a:ext cx="2529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matrix/frame data types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linear/relational algebra ops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complex control flow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D4B9E23-862C-7B2F-83D1-F70D31B33463}"/>
              </a:ext>
            </a:extLst>
          </p:cNvPr>
          <p:cNvSpPr txBox="1"/>
          <p:nvPr/>
        </p:nvSpPr>
        <p:spPr>
          <a:xfrm>
            <a:off x="6164904" y="1118195"/>
            <a:ext cx="336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open file formats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data exchange with other systems/libs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15CF-7130-2523-23A1-282D0DE02743}"/>
              </a:ext>
            </a:extLst>
          </p:cNvPr>
          <p:cNvSpPr txBox="1"/>
          <p:nvPr/>
        </p:nvSpPr>
        <p:spPr>
          <a:xfrm>
            <a:off x="6230403" y="55208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A2DACF5C-F8BF-002B-C9ED-E99A0103952D}"/>
              </a:ext>
            </a:extLst>
          </p:cNvPr>
          <p:cNvSpPr/>
          <p:nvPr/>
        </p:nvSpPr>
        <p:spPr>
          <a:xfrm>
            <a:off x="571108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15D27A93-56F1-B379-B99E-BB3127F5BE21}"/>
              </a:ext>
            </a:extLst>
          </p:cNvPr>
          <p:cNvSpPr/>
          <p:nvPr/>
        </p:nvSpPr>
        <p:spPr>
          <a:xfrm>
            <a:off x="6164904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E844E3C0-3ACB-4FF2-FD92-69449C0929C1}"/>
              </a:ext>
            </a:extLst>
          </p:cNvPr>
          <p:cNvSpPr/>
          <p:nvPr/>
        </p:nvSpPr>
        <p:spPr>
          <a:xfrm>
            <a:off x="6164904" y="51687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7F8560-F288-9A01-AABF-FBAEB6194203}"/>
              </a:ext>
            </a:extLst>
          </p:cNvPr>
          <p:cNvSpPr txBox="1"/>
          <p:nvPr/>
        </p:nvSpPr>
        <p:spPr>
          <a:xfrm>
            <a:off x="753936" y="1095804"/>
            <a:ext cx="111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clustering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4FB295-8F02-FD33-69E3-337D8121D796}"/>
              </a:ext>
            </a:extLst>
          </p:cNvPr>
          <p:cNvSpPr txBox="1"/>
          <p:nvPr/>
        </p:nvSpPr>
        <p:spPr>
          <a:xfrm>
            <a:off x="605497" y="1503740"/>
            <a:ext cx="14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classification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37328BB-E4AA-EC0F-0C8A-767EAA064830}"/>
              </a:ext>
            </a:extLst>
          </p:cNvPr>
          <p:cNvSpPr txBox="1"/>
          <p:nvPr/>
        </p:nvSpPr>
        <p:spPr>
          <a:xfrm>
            <a:off x="2392235" y="984157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neural networks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D594020-A005-8F62-6423-58BB94BFE31B}"/>
              </a:ext>
            </a:extLst>
          </p:cNvPr>
          <p:cNvSpPr txBox="1"/>
          <p:nvPr/>
        </p:nvSpPr>
        <p:spPr>
          <a:xfrm>
            <a:off x="1962522" y="1285862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regression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9450B8-969B-DB21-822C-291B8D6AA023}"/>
              </a:ext>
            </a:extLst>
          </p:cNvPr>
          <p:cNvSpPr txBox="1"/>
          <p:nvPr/>
        </p:nvSpPr>
        <p:spPr>
          <a:xfrm>
            <a:off x="1424629" y="1827890"/>
            <a:ext cx="18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relational queries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5A78930-61BF-5BF9-57C7-1F0D0B4DB3E7}"/>
              </a:ext>
            </a:extLst>
          </p:cNvPr>
          <p:cNvSpPr txBox="1"/>
          <p:nvPr/>
        </p:nvSpPr>
        <p:spPr>
          <a:xfrm>
            <a:off x="2109510" y="157211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B54D50-1143-8A70-A285-C0610EB00DE4}"/>
              </a:ext>
            </a:extLst>
          </p:cNvPr>
          <p:cNvSpPr txBox="1"/>
          <p:nvPr/>
        </p:nvSpPr>
        <p:spPr>
          <a:xfrm>
            <a:off x="3143097" y="128047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97E1A39-0CB8-CB5F-7FA5-0398A975133B}"/>
              </a:ext>
            </a:extLst>
          </p:cNvPr>
          <p:cNvSpPr txBox="1"/>
          <p:nvPr/>
        </p:nvSpPr>
        <p:spPr>
          <a:xfrm>
            <a:off x="1728590" y="87498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…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01CB7DF-5DEC-A61E-BF14-4D560FC96A5A}"/>
              </a:ext>
            </a:extLst>
          </p:cNvPr>
          <p:cNvSpPr txBox="1"/>
          <p:nvPr/>
        </p:nvSpPr>
        <p:spPr>
          <a:xfrm>
            <a:off x="184943" y="4018776"/>
            <a:ext cx="313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Other such systems (examples)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BBC25F5-B301-8197-0B61-D5044E7653DB}"/>
              </a:ext>
            </a:extLst>
          </p:cNvPr>
          <p:cNvSpPr txBox="1"/>
          <p:nvPr/>
        </p:nvSpPr>
        <p:spPr>
          <a:xfrm>
            <a:off x="8867636" y="3857990"/>
            <a:ext cx="2794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Architecture of ML Systems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(AMLS): Lecture + Exercise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by Prof. Matthias </a:t>
            </a:r>
            <a:r>
              <a:rPr lang="en-US" b="1" dirty="0" err="1">
                <a:solidFill>
                  <a:srgbClr val="000000"/>
                </a:solidFill>
              </a:rPr>
              <a:t>Böhm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(every summer semester)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D648E165-AE3F-56FB-7380-A3E63D2C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03" y="5091199"/>
            <a:ext cx="659373" cy="561969"/>
          </a:xfrm>
          <a:prstGeom prst="rect">
            <a:avLst/>
          </a:prstGeom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39EAEC52-6096-74FB-EEDD-14F684861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8" y="5372183"/>
            <a:ext cx="1027585" cy="213035"/>
          </a:xfrm>
          <a:prstGeom prst="rect">
            <a:avLst/>
          </a:prstGeom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358215CA-6CF8-7F69-3521-36319EF14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2" y="4680128"/>
            <a:ext cx="919781" cy="365035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2F4D973A-51EA-1D97-08CE-2CDAB9284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7" y="5109447"/>
            <a:ext cx="491759" cy="381113"/>
          </a:xfrm>
          <a:prstGeom prst="rect">
            <a:avLst/>
          </a:prstGeom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2CA7834F-F1FA-5780-3DB1-7682E6E702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2602203" y="4524802"/>
            <a:ext cx="548869" cy="395254"/>
          </a:xfrm>
          <a:prstGeom prst="rect">
            <a:avLst/>
          </a:prstGeom>
        </p:spPr>
      </p:pic>
      <p:pic>
        <p:nvPicPr>
          <p:cNvPr id="46" name="Picture 2" descr="Bildergebnis für dask">
            <a:extLst>
              <a:ext uri="{FF2B5EF4-FFF2-40B4-BE49-F238E27FC236}">
                <a16:creationId xmlns:a16="http://schemas.microsoft.com/office/drawing/2014/main" id="{537EBE55-EC61-3DB5-0588-D7850A926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1598737" y="45306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 animBg="1"/>
      <p:bldP spid="26" grpId="0" animBg="1"/>
      <p:bldP spid="27" grpId="0" animBg="1"/>
      <p:bldP spid="6" grpId="0"/>
      <p:bldP spid="8" grpId="0"/>
      <p:bldP spid="18" grpId="0"/>
      <p:bldP spid="22" grpId="0"/>
      <p:bldP spid="28" grpId="0"/>
      <p:bldP spid="29" grpId="0"/>
      <p:bldP spid="30" grpId="0"/>
      <p:bldP spid="31" grpId="0"/>
      <p:bldP spid="32" grpId="0"/>
      <p:bldP spid="32" grpId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39AAD-74B5-B9ED-FB47-AA9DF2FE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29DFD0-F32F-37FE-CEE2-4C4963A22A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Simplified High-level Architecture of DAPHNE and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CC7D6B7-73ED-BF91-DD82-B245E07EFD78}"/>
              </a:ext>
            </a:extLst>
          </p:cNvPr>
          <p:cNvSpPr/>
          <p:nvPr/>
        </p:nvSpPr>
        <p:spPr>
          <a:xfrm>
            <a:off x="4016963" y="2624782"/>
            <a:ext cx="4154576" cy="24664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9D7962-31D6-28F1-F0B8-B737A6DBD180}"/>
              </a:ext>
            </a:extLst>
          </p:cNvPr>
          <p:cNvSpPr/>
          <p:nvPr/>
        </p:nvSpPr>
        <p:spPr>
          <a:xfrm>
            <a:off x="4099536" y="2727739"/>
            <a:ext cx="3989430" cy="5243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Language Abstractions &amp; APIs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Domain-specific language (DSL), Python API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85F19F-42FE-DF1C-B3B9-B40429194D3F}"/>
              </a:ext>
            </a:extLst>
          </p:cNvPr>
          <p:cNvSpPr/>
          <p:nvPr/>
        </p:nvSpPr>
        <p:spPr>
          <a:xfrm>
            <a:off x="4099536" y="3335988"/>
            <a:ext cx="3989430" cy="7836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Optimizing Compiler</a:t>
            </a:r>
            <a:br>
              <a:rPr lang="en-US" sz="1600" b="1" u="sng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DSL parser, Intermediate representation (IR),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Compiler passes (lowering and optimization)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BACB6A-EEC1-C709-D745-C94A304EEE41}"/>
              </a:ext>
            </a:extLst>
          </p:cNvPr>
          <p:cNvSpPr/>
          <p:nvPr/>
        </p:nvSpPr>
        <p:spPr>
          <a:xfrm>
            <a:off x="4099536" y="4203442"/>
            <a:ext cx="3989430" cy="78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0000"/>
                </a:solidFill>
              </a:rPr>
              <a:t>Runtime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Parallel local &amp; distributed execution,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Hardware accelerators (e.g., GPU)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E5C98E-5D97-0D11-AA5C-69C6819BDBD0}"/>
              </a:ext>
            </a:extLst>
          </p:cNvPr>
          <p:cNvSpPr txBox="1"/>
          <p:nvPr/>
        </p:nvSpPr>
        <p:spPr>
          <a:xfrm>
            <a:off x="3494125" y="1118195"/>
            <a:ext cx="2529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matrix/frame data types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linear/relational algebra ops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complex control flow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FF54CB-4844-E615-68AF-88E3B47BDE45}"/>
              </a:ext>
            </a:extLst>
          </p:cNvPr>
          <p:cNvSpPr txBox="1"/>
          <p:nvPr/>
        </p:nvSpPr>
        <p:spPr>
          <a:xfrm>
            <a:off x="6164904" y="1118195"/>
            <a:ext cx="336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open file formats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data exchange with other systems/libs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3BDF2B-9A6B-BB29-2D30-6CE727E2084A}"/>
              </a:ext>
            </a:extLst>
          </p:cNvPr>
          <p:cNvSpPr txBox="1"/>
          <p:nvPr/>
        </p:nvSpPr>
        <p:spPr>
          <a:xfrm>
            <a:off x="6230403" y="55208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54BE128A-C843-F86A-013F-6C0D37969E5C}"/>
              </a:ext>
            </a:extLst>
          </p:cNvPr>
          <p:cNvSpPr/>
          <p:nvPr/>
        </p:nvSpPr>
        <p:spPr>
          <a:xfrm>
            <a:off x="571108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9A2BECB9-7FF7-9800-1BBD-1B3DFD805D7B}"/>
              </a:ext>
            </a:extLst>
          </p:cNvPr>
          <p:cNvSpPr/>
          <p:nvPr/>
        </p:nvSpPr>
        <p:spPr>
          <a:xfrm>
            <a:off x="6164904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293BCA28-F2C6-ED89-FEF2-F4054F147193}"/>
              </a:ext>
            </a:extLst>
          </p:cNvPr>
          <p:cNvSpPr/>
          <p:nvPr/>
        </p:nvSpPr>
        <p:spPr>
          <a:xfrm>
            <a:off x="6164904" y="51687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018C76-546E-1EE6-EA51-8795697D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45" y="2374661"/>
            <a:ext cx="2178753" cy="50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AFEFBF9-4F2D-E32C-5E8E-4B626A73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47" y="2374661"/>
            <a:ext cx="1852943" cy="504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D11B316-21E9-F1FB-307D-EC55DD694EAC}"/>
              </a:ext>
            </a:extLst>
          </p:cNvPr>
          <p:cNvGrpSpPr/>
          <p:nvPr/>
        </p:nvGrpSpPr>
        <p:grpSpPr>
          <a:xfrm>
            <a:off x="623404" y="2943719"/>
            <a:ext cx="2811435" cy="2086085"/>
            <a:chOff x="386372" y="2700252"/>
            <a:chExt cx="2811435" cy="208608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C20B334-AD0B-0F7D-6ABD-40C535E2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372" y="2700252"/>
              <a:ext cx="2811435" cy="2086085"/>
            </a:xfrm>
            <a:prstGeom prst="rect">
              <a:avLst/>
            </a:prstGeom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609005A-9855-5D90-1D3D-7301D6608939}"/>
                </a:ext>
              </a:extLst>
            </p:cNvPr>
            <p:cNvCxnSpPr/>
            <p:nvPr/>
          </p:nvCxnSpPr>
          <p:spPr>
            <a:xfrm>
              <a:off x="386372" y="3133136"/>
              <a:ext cx="2811435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1A6D185F-16A4-0479-EA71-8B848940495F}"/>
                </a:ext>
              </a:extLst>
            </p:cNvPr>
            <p:cNvCxnSpPr/>
            <p:nvPr/>
          </p:nvCxnSpPr>
          <p:spPr>
            <a:xfrm>
              <a:off x="386372" y="4039916"/>
              <a:ext cx="2811435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7F3A1E-B29C-09C5-E315-BCEF16C86B93}"/>
              </a:ext>
            </a:extLst>
          </p:cNvPr>
          <p:cNvGrpSpPr/>
          <p:nvPr/>
        </p:nvGrpSpPr>
        <p:grpSpPr>
          <a:xfrm>
            <a:off x="8403498" y="2943719"/>
            <a:ext cx="3600641" cy="2086085"/>
            <a:chOff x="8418012" y="2606228"/>
            <a:chExt cx="3600641" cy="2086085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78C00A4-8289-C66C-0874-C1828E78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8012" y="2606228"/>
              <a:ext cx="3600641" cy="2086085"/>
            </a:xfrm>
            <a:prstGeom prst="rect">
              <a:avLst/>
            </a:prstGeom>
          </p:spPr>
        </p:pic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D473067-7227-EDD0-8ECF-778E1AC90E55}"/>
                </a:ext>
              </a:extLst>
            </p:cNvPr>
            <p:cNvCxnSpPr>
              <a:cxnSpLocks/>
            </p:cNvCxnSpPr>
            <p:nvPr/>
          </p:nvCxnSpPr>
          <p:spPr>
            <a:xfrm>
              <a:off x="8441827" y="2864165"/>
              <a:ext cx="3576826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C2138FF3-4890-DE6E-31FA-9A95BBF8EA22}"/>
                </a:ext>
              </a:extLst>
            </p:cNvPr>
            <p:cNvCxnSpPr>
              <a:cxnSpLocks/>
            </p:cNvCxnSpPr>
            <p:nvPr/>
          </p:nvCxnSpPr>
          <p:spPr>
            <a:xfrm>
              <a:off x="8441827" y="3549965"/>
              <a:ext cx="3576826" cy="0"/>
            </a:xfrm>
            <a:prstGeom prst="line">
              <a:avLst/>
            </a:prstGeom>
            <a:ln w="28575">
              <a:solidFill>
                <a:srgbClr val="C40D1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FAFA730-CF9A-277B-FC25-5970477CEEFC}"/>
              </a:ext>
            </a:extLst>
          </p:cNvPr>
          <p:cNvCxnSpPr/>
          <p:nvPr/>
        </p:nvCxnSpPr>
        <p:spPr>
          <a:xfrm>
            <a:off x="4016963" y="3294061"/>
            <a:ext cx="415457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09F6B69-A277-6EA6-D744-E7FD61DF03EA}"/>
              </a:ext>
            </a:extLst>
          </p:cNvPr>
          <p:cNvCxnSpPr/>
          <p:nvPr/>
        </p:nvCxnSpPr>
        <p:spPr>
          <a:xfrm>
            <a:off x="4016963" y="4161517"/>
            <a:ext cx="415457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0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AE11E6-1C41-555B-493D-36076EE34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Kinds of LDE Project Topics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19C841-5052-1B0B-F967-D5C6C2D87899}"/>
              </a:ext>
            </a:extLst>
          </p:cNvPr>
          <p:cNvSpPr txBox="1"/>
          <p:nvPr/>
        </p:nvSpPr>
        <p:spPr>
          <a:xfrm>
            <a:off x="5115099" y="1872081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000000"/>
                </a:solidFill>
              </a:rPr>
              <a:t>Program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8568F0-8C7B-1467-D8EB-C20E6BC7E637}"/>
              </a:ext>
            </a:extLst>
          </p:cNvPr>
          <p:cNvSpPr txBox="1"/>
          <p:nvPr/>
        </p:nvSpPr>
        <p:spPr>
          <a:xfrm>
            <a:off x="6166653" y="1872081"/>
            <a:ext cx="1086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Input Data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3E3E44B-6650-9CB4-6AEC-00E3E915D8FD}"/>
              </a:ext>
            </a:extLst>
          </p:cNvPr>
          <p:cNvSpPr txBox="1"/>
          <p:nvPr/>
        </p:nvSpPr>
        <p:spPr>
          <a:xfrm>
            <a:off x="6232152" y="5011961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Output Data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3CEAE21D-C64D-C391-6379-3E602869A322}"/>
              </a:ext>
            </a:extLst>
          </p:cNvPr>
          <p:cNvSpPr/>
          <p:nvPr/>
        </p:nvSpPr>
        <p:spPr>
          <a:xfrm>
            <a:off x="5712832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EE0078F9-53E1-2CF2-B384-8B8E371061B6}"/>
              </a:ext>
            </a:extLst>
          </p:cNvPr>
          <p:cNvSpPr/>
          <p:nvPr/>
        </p:nvSpPr>
        <p:spPr>
          <a:xfrm>
            <a:off x="6166653" y="2212635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6E6A8804-21C4-F506-A769-9EE9AEB1BFAF}"/>
              </a:ext>
            </a:extLst>
          </p:cNvPr>
          <p:cNvSpPr/>
          <p:nvPr/>
        </p:nvSpPr>
        <p:spPr>
          <a:xfrm>
            <a:off x="6166653" y="4659856"/>
            <a:ext cx="312516" cy="34810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CDD6EA-245D-B69B-2C76-8837215C7079}"/>
              </a:ext>
            </a:extLst>
          </p:cNvPr>
          <p:cNvSpPr/>
          <p:nvPr/>
        </p:nvSpPr>
        <p:spPr>
          <a:xfrm>
            <a:off x="4614701" y="2624783"/>
            <a:ext cx="2962598" cy="19710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796F75D-833F-09DB-65F1-7FA97D71BA05}"/>
              </a:ext>
            </a:extLst>
          </p:cNvPr>
          <p:cNvSpPr/>
          <p:nvPr/>
        </p:nvSpPr>
        <p:spPr>
          <a:xfrm>
            <a:off x="4717905" y="2727739"/>
            <a:ext cx="2756190" cy="5052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Language Abstractions &amp; APIs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A7D4AA-AA39-AA85-C87B-4FA7FBD8BCB7}"/>
              </a:ext>
            </a:extLst>
          </p:cNvPr>
          <p:cNvSpPr/>
          <p:nvPr/>
        </p:nvSpPr>
        <p:spPr>
          <a:xfrm>
            <a:off x="4717905" y="3345312"/>
            <a:ext cx="2756190" cy="50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Optimizing Compiler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47D147-CCE8-2EC6-E3FA-6B8B49449854}"/>
              </a:ext>
            </a:extLst>
          </p:cNvPr>
          <p:cNvSpPr/>
          <p:nvPr/>
        </p:nvSpPr>
        <p:spPr>
          <a:xfrm>
            <a:off x="4717905" y="3961593"/>
            <a:ext cx="2756190" cy="50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Runtime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DAB1DB7-58D0-8A30-14E7-E0C011FED356}"/>
              </a:ext>
            </a:extLst>
          </p:cNvPr>
          <p:cNvSpPr txBox="1"/>
          <p:nvPr/>
        </p:nvSpPr>
        <p:spPr>
          <a:xfrm>
            <a:off x="7782968" y="2727739"/>
            <a:ext cx="4225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System Internals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Optimization and efficient execution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of input programs (various aspects)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Mostly in C++/Java, some also in Python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EDA3900-CF86-AC04-5E8D-71F3048C1E98}"/>
              </a:ext>
            </a:extLst>
          </p:cNvPr>
          <p:cNvSpPr txBox="1"/>
          <p:nvPr/>
        </p:nvSpPr>
        <p:spPr>
          <a:xfrm>
            <a:off x="7782968" y="1481667"/>
            <a:ext cx="3957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Reusable Data Science Primitives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Data analysis algorithms/applications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Mostly in </a:t>
            </a:r>
            <a:r>
              <a:rPr lang="en-US" dirty="0" err="1">
                <a:solidFill>
                  <a:schemeClr val="accent1"/>
                </a:solidFill>
              </a:rPr>
              <a:t>DaphneDSL</a:t>
            </a:r>
            <a:r>
              <a:rPr lang="en-US" dirty="0">
                <a:solidFill>
                  <a:schemeClr val="accent1"/>
                </a:solidFill>
              </a:rPr>
              <a:t>/DML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E08C514-435A-4FCD-3142-5CFA9E3B297D}"/>
              </a:ext>
            </a:extLst>
          </p:cNvPr>
          <p:cNvCxnSpPr>
            <a:cxnSpLocks/>
          </p:cNvCxnSpPr>
          <p:nvPr/>
        </p:nvCxnSpPr>
        <p:spPr>
          <a:xfrm>
            <a:off x="7731240" y="2727739"/>
            <a:ext cx="0" cy="17378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FDD9FCB-EED4-DF63-DF86-D202C83105C5}"/>
              </a:ext>
            </a:extLst>
          </p:cNvPr>
          <p:cNvCxnSpPr>
            <a:cxnSpLocks/>
          </p:cNvCxnSpPr>
          <p:nvPr/>
        </p:nvCxnSpPr>
        <p:spPr>
          <a:xfrm>
            <a:off x="7731240" y="1481667"/>
            <a:ext cx="0" cy="940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43EFFE-A73C-317C-C2AD-EA58BD596F13}"/>
              </a:ext>
            </a:extLst>
          </p:cNvPr>
          <p:cNvSpPr/>
          <p:nvPr/>
        </p:nvSpPr>
        <p:spPr>
          <a:xfrm>
            <a:off x="599928" y="3135361"/>
            <a:ext cx="2882282" cy="949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</a:rPr>
              <a:t>External Tooling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Helpers in the ecosystem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/>
                </a:solidFill>
              </a:rPr>
              <a:t>Any suitable prog. lang.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" name="Pfeil: nach links und rechts 38">
            <a:extLst>
              <a:ext uri="{FF2B5EF4-FFF2-40B4-BE49-F238E27FC236}">
                <a16:creationId xmlns:a16="http://schemas.microsoft.com/office/drawing/2014/main" id="{BCDAC4CA-B33A-7DDB-13D9-46E1DF71B3C3}"/>
              </a:ext>
            </a:extLst>
          </p:cNvPr>
          <p:cNvSpPr/>
          <p:nvPr/>
        </p:nvSpPr>
        <p:spPr>
          <a:xfrm>
            <a:off x="3762409" y="3453665"/>
            <a:ext cx="572094" cy="313267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CDAA2EC-FF5B-3881-D11A-27C5024C23C1}"/>
              </a:ext>
            </a:extLst>
          </p:cNvPr>
          <p:cNvSpPr txBox="1"/>
          <p:nvPr/>
        </p:nvSpPr>
        <p:spPr>
          <a:xfrm>
            <a:off x="703366" y="1481667"/>
            <a:ext cx="37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7889FB"/>
                </a:solidFill>
              </a:rPr>
              <a:t>End-to-end Experiments</a:t>
            </a:r>
          </a:p>
          <a:p>
            <a:pPr algn="r"/>
            <a:r>
              <a:rPr lang="en-US" dirty="0">
                <a:solidFill>
                  <a:srgbClr val="7889FB"/>
                </a:solidFill>
              </a:rPr>
              <a:t>typically required in any project topic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24B2E6E-73DC-2520-9B5B-8114BEFF8D01}"/>
              </a:ext>
            </a:extLst>
          </p:cNvPr>
          <p:cNvCxnSpPr>
            <a:cxnSpLocks/>
          </p:cNvCxnSpPr>
          <p:nvPr/>
        </p:nvCxnSpPr>
        <p:spPr>
          <a:xfrm>
            <a:off x="4437707" y="905933"/>
            <a:ext cx="0" cy="4538134"/>
          </a:xfrm>
          <a:prstGeom prst="line">
            <a:avLst/>
          </a:prstGeom>
          <a:ln w="76200">
            <a:solidFill>
              <a:srgbClr val="7889F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FDEE9E8A-96DD-EE0C-F605-8910F2F80560}"/>
              </a:ext>
            </a:extLst>
          </p:cNvPr>
          <p:cNvSpPr txBox="1"/>
          <p:nvPr/>
        </p:nvSpPr>
        <p:spPr>
          <a:xfrm>
            <a:off x="915732" y="4673563"/>
            <a:ext cx="3499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7889FB"/>
                </a:solidFill>
              </a:rPr>
              <a:t>Openness to All Levels of the Stack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to fulfill the task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B925384-1A0D-3F9F-D9A9-14F413D7E8D1}"/>
              </a:ext>
            </a:extLst>
          </p:cNvPr>
          <p:cNvSpPr txBox="1"/>
          <p:nvPr/>
        </p:nvSpPr>
        <p:spPr>
          <a:xfrm>
            <a:off x="8117033" y="4549900"/>
            <a:ext cx="375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Choose topic based on your interests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and technical skills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B7A8368-061B-C2BF-2755-D2C6442F77B7}"/>
              </a:ext>
            </a:extLst>
          </p:cNvPr>
          <p:cNvCxnSpPr>
            <a:cxnSpLocks/>
          </p:cNvCxnSpPr>
          <p:nvPr/>
        </p:nvCxnSpPr>
        <p:spPr>
          <a:xfrm>
            <a:off x="4437707" y="1481667"/>
            <a:ext cx="0" cy="940592"/>
          </a:xfrm>
          <a:prstGeom prst="line">
            <a:avLst/>
          </a:prstGeom>
          <a:ln w="762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 animBg="1"/>
      <p:bldP spid="39" grpId="0" animBg="1"/>
      <p:bldP spid="41" grpId="0"/>
      <p:bldP spid="44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C3EB0-6268-6451-ED63-EA7F5145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E89D7F-951F-1879-ABA9-91D2A0353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126100" cy="4506685"/>
          </a:xfrm>
        </p:spPr>
        <p:txBody>
          <a:bodyPr/>
          <a:lstStyle/>
          <a:p>
            <a:r>
              <a:rPr lang="en-US" dirty="0"/>
              <a:t>Individual/Team Project Work</a:t>
            </a:r>
          </a:p>
          <a:p>
            <a:pPr lvl="1"/>
            <a:r>
              <a:rPr lang="en-US" dirty="0"/>
              <a:t>Teams of up to 3 students </a:t>
            </a:r>
            <a:r>
              <a:rPr lang="en-US" b="1" dirty="0">
                <a:solidFill>
                  <a:srgbClr val="7889FB"/>
                </a:solidFill>
              </a:rPr>
              <a:t>strongly encouraged</a:t>
            </a:r>
          </a:p>
          <a:p>
            <a:pPr lvl="1"/>
            <a:r>
              <a:rPr lang="en-US" dirty="0"/>
              <a:t>Unique topic for each individual/team</a:t>
            </a:r>
          </a:p>
          <a:p>
            <a:r>
              <a:rPr lang="en-US" dirty="0"/>
              <a:t>Ambitious Projects</a:t>
            </a:r>
          </a:p>
          <a:p>
            <a:pPr lvl="1"/>
            <a:r>
              <a:rPr lang="en-US" dirty="0"/>
              <a:t>9 ECTS (~270 h of work)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≈6.75 weeks of full-time work</a:t>
            </a:r>
            <a:endParaRPr lang="en-US" dirty="0"/>
          </a:p>
          <a:p>
            <a:r>
              <a:rPr lang="en-US" dirty="0"/>
              <a:t>Potential for Impact</a:t>
            </a:r>
          </a:p>
          <a:p>
            <a:pPr lvl="1"/>
            <a:r>
              <a:rPr lang="en-US" dirty="0"/>
              <a:t>Real open issues in existing systems</a:t>
            </a:r>
          </a:p>
          <a:p>
            <a:pPr lvl="1"/>
            <a:r>
              <a:rPr lang="en-US" dirty="0"/>
              <a:t>If successful: meaningful contributions</a:t>
            </a:r>
            <a:br>
              <a:rPr lang="en-US" dirty="0"/>
            </a:br>
            <a:r>
              <a:rPr lang="en-US" dirty="0"/>
              <a:t>that will be used by others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D39FD-12E9-3059-F136-64DC65F8D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LDE Project Characteristics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6899F85-6CE0-3573-6F79-2A98B6BA25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Remarks on Topic Descriptions</a:t>
            </a:r>
          </a:p>
          <a:p>
            <a:pPr lvl="1"/>
            <a:r>
              <a:rPr lang="en-US" dirty="0"/>
              <a:t>Many open topics in DAPHNE and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dirty="0"/>
              <a:t>Initial topic descriptions of varying level of detail</a:t>
            </a:r>
          </a:p>
          <a:p>
            <a:pPr lvl="1"/>
            <a:r>
              <a:rPr lang="en-US" dirty="0"/>
              <a:t>During topic selection: Approach project mentor directly if interested in more details</a:t>
            </a:r>
          </a:p>
          <a:p>
            <a:pPr lvl="1"/>
            <a:r>
              <a:rPr lang="en-US" dirty="0"/>
              <a:t>After topic assignment: More detailed descriptions where necessary</a:t>
            </a:r>
          </a:p>
          <a:p>
            <a:pPr lvl="1"/>
            <a:r>
              <a:rPr lang="en-US" dirty="0"/>
              <a:t>We’re open to alternative topic proposals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0.015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9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218339-D34E-7EFC-6584-EB2C8F28D5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Approach the Project</a:t>
            </a:r>
          </a:p>
        </p:txBody>
      </p:sp>
    </p:spTree>
    <p:extLst>
      <p:ext uri="{BB962C8B-B14F-4D97-AF65-F5344CB8AC3E}">
        <p14:creationId xmlns:p14="http://schemas.microsoft.com/office/powerpoint/2010/main" val="10009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15B399-0697-66AB-65FA-1D934EAC8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Build the system from source</a:t>
            </a:r>
          </a:p>
          <a:p>
            <a:pPr lvl="1"/>
            <a:r>
              <a:rPr lang="en-US" dirty="0"/>
              <a:t>Successfully run the test suite</a:t>
            </a:r>
          </a:p>
          <a:p>
            <a:r>
              <a:rPr lang="en-US" dirty="0"/>
              <a:t>Navigate to the GitHub Repos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Know Where to Find the Documentation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1679DD-2F4B-68D6-50F1-97D7F57F2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Getting Started: Setting Up Your Development Environment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31B30B-E191-1DEB-6E5F-3C2CCCE58F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Clone, Build, Test According to the Documentation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56F989-FFBC-D13F-4499-67A1E8BF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42" y="2741625"/>
            <a:ext cx="1412550" cy="1151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15F7FE-D653-DC5C-55D0-EEE3D1932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07" y="2741625"/>
            <a:ext cx="1412550" cy="1151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19CC649-9445-B68D-98FE-8896830A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35" y="4595365"/>
            <a:ext cx="1825501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186638-7FB2-D2A6-ED75-89E4FDF3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923" y="4595365"/>
            <a:ext cx="1825501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A46FA6C-CD70-2961-3731-21F8859C7763}"/>
              </a:ext>
            </a:extLst>
          </p:cNvPr>
          <p:cNvSpPr txBox="1"/>
          <p:nvPr/>
        </p:nvSpPr>
        <p:spPr>
          <a:xfrm>
            <a:off x="2914661" y="3890323"/>
            <a:ext cx="2238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6"/>
              </a:rPr>
              <a:t>https://github.com/daphne-eu/daphne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93639B1-6282-96F1-9EF0-4CB4A1DAA52E}"/>
              </a:ext>
            </a:extLst>
          </p:cNvPr>
          <p:cNvSpPr txBox="1"/>
          <p:nvPr/>
        </p:nvSpPr>
        <p:spPr>
          <a:xfrm>
            <a:off x="767919" y="3890323"/>
            <a:ext cx="21387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https://github.com/apache/systemds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D346A8D-36A0-7818-39E6-90EFD81A2392}"/>
              </a:ext>
            </a:extLst>
          </p:cNvPr>
          <p:cNvSpPr txBox="1"/>
          <p:nvPr/>
        </p:nvSpPr>
        <p:spPr>
          <a:xfrm>
            <a:off x="767919" y="57440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8"/>
              </a:rPr>
              <a:t>https://daphne-eu.github.io/daphne/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AF59093-06CC-367A-6D45-52B2F099B583}"/>
              </a:ext>
            </a:extLst>
          </p:cNvPr>
          <p:cNvSpPr txBox="1"/>
          <p:nvPr/>
        </p:nvSpPr>
        <p:spPr>
          <a:xfrm>
            <a:off x="3057400" y="5744063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9"/>
              </a:rPr>
              <a:t>https://apache.github.io/systemds/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6F47C25-36DD-644D-7043-B214B4E03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080" y="1777733"/>
            <a:ext cx="1604018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B986EB0-8A86-FBD7-9133-22144BA896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5525" y="1777733"/>
            <a:ext cx="1604018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C6C413A-27A1-844C-8792-DD71E30BEA5F}"/>
              </a:ext>
            </a:extLst>
          </p:cNvPr>
          <p:cNvSpPr txBox="1"/>
          <p:nvPr/>
        </p:nvSpPr>
        <p:spPr>
          <a:xfrm>
            <a:off x="9036261" y="2917469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12"/>
              </a:rPr>
              <a:t>https://apache.github.io/systemds/</a:t>
            </a:r>
            <a:br>
              <a:rPr lang="en-US" sz="1000" dirty="0">
                <a:hlinkClick r:id="rId12"/>
              </a:rPr>
            </a:br>
            <a:r>
              <a:rPr lang="en-US" sz="1000" dirty="0">
                <a:hlinkClick r:id="rId12"/>
              </a:rPr>
              <a:t>site/install.html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C8DBDC5-AC18-EA7A-38D5-F296EC480732}"/>
              </a:ext>
            </a:extLst>
          </p:cNvPr>
          <p:cNvSpPr txBox="1"/>
          <p:nvPr/>
        </p:nvSpPr>
        <p:spPr>
          <a:xfrm>
            <a:off x="6484115" y="2929733"/>
            <a:ext cx="240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hlinkClick r:id="rId13"/>
              </a:rPr>
              <a:t>https://daphne-eu.github.io/daphne/</a:t>
            </a:r>
            <a:br>
              <a:rPr lang="en-US" sz="1000" dirty="0">
                <a:hlinkClick r:id="rId13"/>
              </a:rPr>
            </a:br>
            <a:r>
              <a:rPr lang="en-US" sz="1000" dirty="0" err="1">
                <a:hlinkClick r:id="rId13"/>
              </a:rPr>
              <a:t>GettingStarted</a:t>
            </a:r>
            <a:r>
              <a:rPr lang="en-US" sz="1000" dirty="0">
                <a:hlinkClick r:id="rId13"/>
              </a:rPr>
              <a:t>/#quickstart-for-developers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676C79-74ED-1033-8942-F715D70397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Ability to modify the source code and run/test it</a:t>
            </a:r>
          </a:p>
          <a:p>
            <a:pPr lvl="1"/>
            <a:r>
              <a:rPr lang="en-US" dirty="0"/>
              <a:t>Initial overview of relevant part of the code base</a:t>
            </a:r>
          </a:p>
          <a:p>
            <a:r>
              <a:rPr lang="en-US" dirty="0"/>
              <a:t>Set Up Your Editor/IDE etc.</a:t>
            </a:r>
          </a:p>
          <a:p>
            <a:r>
              <a:rPr lang="en-US" dirty="0"/>
              <a:t>Issue Tracking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Make Your First Modifications to the Code</a:t>
            </a:r>
          </a:p>
          <a:p>
            <a:pPr lvl="1"/>
            <a:r>
              <a:rPr lang="en-US" dirty="0"/>
              <a:t>DAPHNE: “good first issues”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: Write initial test cases for your task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435223-752C-D385-D5C1-A6C0FA113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Getting Started: Preparing Your First Contribution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65B84F-3535-1ECB-E26B-482D09AD51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Read the Contribution Guidelines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CA2D245-916B-4DAD-ADAB-4BD9483D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7" y="3166081"/>
            <a:ext cx="1838814" cy="126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E90879C-F754-D902-FEEB-D21AA95B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83" y="3174958"/>
            <a:ext cx="1838814" cy="126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A784500-3A59-EFB6-932D-214D4320F757}"/>
              </a:ext>
            </a:extLst>
          </p:cNvPr>
          <p:cNvSpPr txBox="1"/>
          <p:nvPr/>
        </p:nvSpPr>
        <p:spPr>
          <a:xfrm>
            <a:off x="870347" y="4455092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4"/>
              </a:rPr>
              <a:t>https://github.com/daphne-eu/</a:t>
            </a:r>
            <a:br>
              <a:rPr lang="en-US" sz="1000" dirty="0">
                <a:hlinkClick r:id="rId4"/>
              </a:rPr>
            </a:br>
            <a:r>
              <a:rPr lang="en-US" sz="1000" dirty="0">
                <a:hlinkClick r:id="rId4"/>
              </a:rPr>
              <a:t>daphne/issues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218A35F-5791-A7DE-99D0-88BF5C3ADD13}"/>
              </a:ext>
            </a:extLst>
          </p:cNvPr>
          <p:cNvSpPr txBox="1"/>
          <p:nvPr/>
        </p:nvSpPr>
        <p:spPr>
          <a:xfrm>
            <a:off x="3063481" y="4429734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5"/>
              </a:rPr>
              <a:t>https://issues.apache.org/jira/secure/</a:t>
            </a:r>
            <a:br>
              <a:rPr lang="en-US" sz="1000" dirty="0">
                <a:hlinkClick r:id="rId5"/>
              </a:rPr>
            </a:br>
            <a:r>
              <a:rPr lang="en-US" sz="1000" dirty="0" err="1">
                <a:hlinkClick r:id="rId5"/>
              </a:rPr>
              <a:t>Dashboard.jspa?selectPageId</a:t>
            </a:r>
            <a:r>
              <a:rPr lang="en-US" sz="1000" dirty="0">
                <a:hlinkClick r:id="rId5"/>
              </a:rPr>
              <a:t>=12335852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7E9BC3-D6F4-330B-2008-69B984AF3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66" y="1701800"/>
            <a:ext cx="1488787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C59D95-A9DD-1FEB-2585-0E683D9C7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612" y="1671986"/>
            <a:ext cx="1488787" cy="11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9751CA-C65D-7FD2-2B15-684E24FA069C}"/>
              </a:ext>
            </a:extLst>
          </p:cNvPr>
          <p:cNvSpPr txBox="1"/>
          <p:nvPr/>
        </p:nvSpPr>
        <p:spPr>
          <a:xfrm>
            <a:off x="6418256" y="2866422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8"/>
              </a:rPr>
              <a:t>https://github.com/daphne-eu/daphne/</a:t>
            </a:r>
            <a:br>
              <a:rPr lang="en-US" sz="1000" dirty="0">
                <a:hlinkClick r:id="rId8"/>
              </a:rPr>
            </a:br>
            <a:r>
              <a:rPr lang="en-US" sz="1000" dirty="0">
                <a:hlinkClick r:id="rId8"/>
              </a:rPr>
              <a:t>blob/main/CONTRIBUTING.md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4DA5F8-253C-FDCF-3F98-53FC109CDD44}"/>
              </a:ext>
            </a:extLst>
          </p:cNvPr>
          <p:cNvSpPr txBox="1"/>
          <p:nvPr/>
        </p:nvSpPr>
        <p:spPr>
          <a:xfrm>
            <a:off x="8729795" y="2898365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9"/>
              </a:rPr>
              <a:t>https://github.com/apache/systemds/</a:t>
            </a:r>
            <a:br>
              <a:rPr lang="en-US" sz="1000" dirty="0">
                <a:hlinkClick r:id="rId9"/>
              </a:rPr>
            </a:br>
            <a:r>
              <a:rPr lang="en-US" sz="1000" dirty="0">
                <a:hlinkClick r:id="rId9"/>
              </a:rPr>
              <a:t>blob/main/CONTRIBUTING.md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4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2194AD6-3DFD-E763-ABC1-3F5C135BFF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80% functionally complete prototype</a:t>
            </a:r>
            <a:br>
              <a:rPr lang="en-US" dirty="0"/>
            </a:br>
            <a:r>
              <a:rPr lang="en-US" dirty="0"/>
              <a:t>including good set of test cases</a:t>
            </a:r>
          </a:p>
          <a:p>
            <a:pPr lvl="1"/>
            <a:r>
              <a:rPr lang="en-US" dirty="0"/>
              <a:t>Basis for further improvements driven by experiments and feedback</a:t>
            </a:r>
          </a:p>
          <a:p>
            <a:r>
              <a:rPr lang="en-US" dirty="0"/>
              <a:t>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topic</a:t>
            </a:r>
            <a:br>
              <a:rPr lang="en-US" dirty="0"/>
            </a:br>
            <a:r>
              <a:rPr lang="en-US" dirty="0"/>
              <a:t>(task description, mentor, additional material)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code base</a:t>
            </a:r>
            <a:br>
              <a:rPr lang="en-US" dirty="0"/>
            </a:br>
            <a:r>
              <a:rPr lang="en-US" dirty="0"/>
              <a:t>(overview and relevant parts)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 the employed libraries/frameworks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Design and implement </a:t>
            </a:r>
            <a:r>
              <a:rPr lang="en-US" dirty="0"/>
              <a:t>step-by-step</a:t>
            </a:r>
          </a:p>
          <a:p>
            <a:pPr lvl="1"/>
            <a:r>
              <a:rPr lang="en-US" dirty="0"/>
              <a:t>Not always “the” right solution: </a:t>
            </a:r>
            <a:r>
              <a:rPr lang="en-US" b="1" dirty="0">
                <a:solidFill>
                  <a:srgbClr val="000000"/>
                </a:solidFill>
              </a:rPr>
              <a:t>explore alternatives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7D5BF-EA87-D128-2D04-8ABFCC102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197733" cy="717437"/>
          </a:xfrm>
        </p:spPr>
        <p:txBody>
          <a:bodyPr/>
          <a:lstStyle/>
          <a:p>
            <a:r>
              <a:rPr lang="en-US" dirty="0"/>
              <a:t>Initial Prototype: Design/Implementation/Tests </a:t>
            </a:r>
            <a:r>
              <a:rPr lang="en-US" dirty="0">
                <a:solidFill>
                  <a:srgbClr val="7889FB"/>
                </a:solidFill>
              </a:rPr>
              <a:t>(</a:t>
            </a:r>
            <a:r>
              <a:rPr lang="en-US" sz="2400" b="1" dirty="0">
                <a:solidFill>
                  <a:srgbClr val="7889FB"/>
                </a:solidFill>
              </a:rPr>
              <a:t>≈2/3 of the semester)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5466C9-1139-223C-9333-6B98D1F126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Start as soon as possible</a:t>
            </a:r>
            <a:br>
              <a:rPr lang="en-US" dirty="0"/>
            </a:br>
            <a:r>
              <a:rPr lang="en-US" dirty="0"/>
              <a:t>→ Don’t underestimate the ramp-up effort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Actively approach your project mentor</a:t>
            </a:r>
            <a:br>
              <a:rPr lang="en-US" dirty="0"/>
            </a:br>
            <a:r>
              <a:rPr lang="en-US" dirty="0"/>
              <a:t>→ Your mentor can give you valuable guidance</a:t>
            </a:r>
          </a:p>
        </p:txBody>
      </p:sp>
    </p:spTree>
    <p:extLst>
      <p:ext uri="{BB962C8B-B14F-4D97-AF65-F5344CB8AC3E}">
        <p14:creationId xmlns:p14="http://schemas.microsoft.com/office/powerpoint/2010/main" val="2919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47D4BA-97C8-F87E-9F50-A0E23170B4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High-quality code contribution whose value</a:t>
            </a:r>
            <a:br>
              <a:rPr lang="en-US" dirty="0"/>
            </a:br>
            <a:r>
              <a:rPr lang="en-US" dirty="0"/>
              <a:t>can easily be appreciated and understood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Submit tidy</a:t>
            </a:r>
            <a:r>
              <a:rPr lang="en-US" b="1" dirty="0">
                <a:solidFill>
                  <a:schemeClr val="accent1"/>
                </a:solidFill>
              </a:rPr>
              <a:t>, well documented, extensively tested code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View experiments </a:t>
            </a:r>
            <a:r>
              <a:rPr lang="en-US" b="1" dirty="0">
                <a:solidFill>
                  <a:schemeClr val="accent1"/>
                </a:solidFill>
              </a:rPr>
              <a:t>as equally important as features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→ Start initial experiments as soon as possible</a:t>
            </a:r>
            <a:br>
              <a:rPr lang="en-US" dirty="0"/>
            </a:br>
            <a:r>
              <a:rPr lang="en-US" dirty="0"/>
              <a:t>→ Focus primarily on investigating and improving your initial prototype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→ </a:t>
            </a:r>
            <a:r>
              <a:rPr lang="en-US" dirty="0"/>
              <a:t>after the intermediate presentation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→ Experiments show the value of your contribution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→ You need time to incorporate your insights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Actively approach your project mentor</a:t>
            </a:r>
            <a:br>
              <a:rPr lang="en-US" dirty="0"/>
            </a:br>
            <a:r>
              <a:rPr lang="en-US" dirty="0"/>
              <a:t>→ Your mentor can give you valuable guidance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3EC183-E79E-59A6-8E25-88BF6F77F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820033" cy="717437"/>
          </a:xfrm>
        </p:spPr>
        <p:txBody>
          <a:bodyPr/>
          <a:lstStyle/>
          <a:p>
            <a:r>
              <a:rPr lang="en-US" dirty="0"/>
              <a:t>Final Prototype: Creating a Convincing Contribution </a:t>
            </a:r>
            <a:r>
              <a:rPr lang="en-US" dirty="0">
                <a:solidFill>
                  <a:srgbClr val="7889FB"/>
                </a:solidFill>
              </a:rPr>
              <a:t>(</a:t>
            </a:r>
            <a:r>
              <a:rPr lang="en-US" sz="2400" b="1" dirty="0">
                <a:solidFill>
                  <a:srgbClr val="7889FB"/>
                </a:solidFill>
              </a:rPr>
              <a:t>≈1/3 of the semester)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FE82AE-973F-68DF-7B24-FDC097E03B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6863" y="1262063"/>
            <a:ext cx="5545137" cy="45069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BA6B5F-7679-672B-CD82-776F67E680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your code easy to read/understand</a:t>
            </a:r>
          </a:p>
          <a:p>
            <a:pPr lvl="1"/>
            <a:r>
              <a:rPr lang="en-US" dirty="0"/>
              <a:t>Others will have to maintain it after your contribution is merged</a:t>
            </a:r>
          </a:p>
          <a:p>
            <a:r>
              <a:rPr lang="en-US" dirty="0"/>
              <a:t>General Guidelines</a:t>
            </a:r>
          </a:p>
          <a:p>
            <a:pPr lvl="1"/>
            <a:r>
              <a:rPr lang="en-US" dirty="0"/>
              <a:t>Clearly structure your code into </a:t>
            </a:r>
            <a:r>
              <a:rPr lang="en-US" b="1" dirty="0">
                <a:solidFill>
                  <a:srgbClr val="7889FB"/>
                </a:solidFill>
              </a:rPr>
              <a:t>meaningful units </a:t>
            </a:r>
            <a:r>
              <a:rPr lang="en-US" dirty="0"/>
              <a:t>(classes, functions, etc.)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889FB"/>
                </a:solidFill>
              </a:rPr>
              <a:t>clear yet concise identifiers </a:t>
            </a:r>
            <a:r>
              <a:rPr lang="en-US" dirty="0"/>
              <a:t>(variable/function/class names)</a:t>
            </a:r>
          </a:p>
          <a:p>
            <a:pPr lvl="1"/>
            <a:r>
              <a:rPr lang="en-US" dirty="0"/>
              <a:t>Stay </a:t>
            </a:r>
            <a:r>
              <a:rPr lang="en-US" b="1" dirty="0">
                <a:solidFill>
                  <a:srgbClr val="7889FB"/>
                </a:solidFill>
              </a:rPr>
              <a:t>consistent with the existing code base </a:t>
            </a:r>
            <a:r>
              <a:rPr lang="en-US" dirty="0"/>
              <a:t>(e.g., use the same patterns)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refactor if necessary</a:t>
            </a:r>
          </a:p>
          <a:p>
            <a:pPr lvl="1"/>
            <a:r>
              <a:rPr lang="en-US" dirty="0"/>
              <a:t>Adhere to the code base’s </a:t>
            </a:r>
            <a:r>
              <a:rPr lang="en-US" b="1" dirty="0">
                <a:solidFill>
                  <a:srgbClr val="7889FB"/>
                </a:solidFill>
              </a:rPr>
              <a:t>coding style/formatting</a:t>
            </a:r>
          </a:p>
          <a:p>
            <a:r>
              <a:rPr lang="en-US" dirty="0"/>
              <a:t>Keep Your Pull Request Tidy</a:t>
            </a:r>
          </a:p>
          <a:p>
            <a:pPr lvl="1"/>
            <a:r>
              <a:rPr lang="en-US" dirty="0"/>
              <a:t>Stay focused: </a:t>
            </a:r>
            <a:r>
              <a:rPr lang="en-US" b="1" dirty="0">
                <a:solidFill>
                  <a:srgbClr val="C00000"/>
                </a:solidFill>
              </a:rPr>
              <a:t>Avoid changes unrelated to your task </a:t>
            </a:r>
            <a:r>
              <a:rPr lang="en-US" dirty="0"/>
              <a:t>(can be contributed as individual small pull requests)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Don’t submit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anything that’s useless for others</a:t>
            </a:r>
            <a:r>
              <a:rPr lang="en-US" dirty="0"/>
              <a:t> (e.g., build artifacts, generated files (e.g., logs), IDE projects)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Exclude specifics of your local setup</a:t>
            </a:r>
            <a:r>
              <a:rPr lang="en-US" dirty="0"/>
              <a:t>: Avoid local paths, usernames, passwords, IP addresses etc.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Read your own pull request on GitHub</a:t>
            </a:r>
            <a:r>
              <a:rPr lang="en-US" dirty="0"/>
              <a:t> (changed files)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31B50-C3D5-68EB-B6C0-F9EF5B8D8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Code Quality</a:t>
            </a:r>
          </a:p>
        </p:txBody>
      </p:sp>
    </p:spTree>
    <p:extLst>
      <p:ext uri="{BB962C8B-B14F-4D97-AF65-F5344CB8AC3E}">
        <p14:creationId xmlns:p14="http://schemas.microsoft.com/office/powerpoint/2010/main" val="10878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CDAD0D-371A-C84C-47D0-C5EE2B9B97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Show functionally correct behavior</a:t>
            </a:r>
          </a:p>
          <a:p>
            <a:pPr lvl="1"/>
            <a:r>
              <a:rPr lang="en-US" dirty="0"/>
              <a:t>Experiments don’t make sense</a:t>
            </a:r>
            <a:br>
              <a:rPr lang="en-US" dirty="0"/>
            </a:br>
            <a:r>
              <a:rPr lang="en-US" dirty="0"/>
              <a:t>if prototype doesn’t do what it should</a:t>
            </a:r>
          </a:p>
          <a:p>
            <a:r>
              <a:rPr lang="en-US" dirty="0"/>
              <a:t>General Hints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Unit tests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script-level tests</a:t>
            </a:r>
          </a:p>
          <a:p>
            <a:pPr lvl="1"/>
            <a:r>
              <a:rPr lang="en-US" b="1" dirty="0"/>
              <a:t>Test cases that should work</a:t>
            </a:r>
          </a:p>
          <a:p>
            <a:pPr lvl="1"/>
            <a:r>
              <a:rPr lang="en-US" b="1" dirty="0"/>
              <a:t>Test cases that should not work</a:t>
            </a:r>
            <a:br>
              <a:rPr lang="en-US" dirty="0"/>
            </a:br>
            <a:r>
              <a:rPr lang="en-US" dirty="0"/>
              <a:t>(e.g., invalid DSL scripts, invalid input data, …)</a:t>
            </a:r>
          </a:p>
          <a:p>
            <a:pPr lvl="1"/>
            <a:r>
              <a:rPr lang="en-US" dirty="0"/>
              <a:t>Construct </a:t>
            </a:r>
            <a:r>
              <a:rPr lang="en-US" b="1" dirty="0">
                <a:solidFill>
                  <a:srgbClr val="7889FB"/>
                </a:solidFill>
              </a:rPr>
              <a:t>simple and complex scenarios</a:t>
            </a:r>
          </a:p>
          <a:p>
            <a:pPr lvl="1"/>
            <a:r>
              <a:rPr lang="en-US" dirty="0"/>
              <a:t>Think of </a:t>
            </a:r>
            <a:r>
              <a:rPr lang="en-US" b="1" dirty="0">
                <a:solidFill>
                  <a:srgbClr val="C00000"/>
                </a:solidFill>
              </a:rPr>
              <a:t>corner cases</a:t>
            </a:r>
          </a:p>
          <a:p>
            <a:pPr lvl="1"/>
            <a:r>
              <a:rPr lang="en-US" dirty="0"/>
              <a:t>Small input data is often fine</a:t>
            </a:r>
            <a:br>
              <a:rPr lang="en-US" dirty="0"/>
            </a:br>
            <a:r>
              <a:rPr lang="en-US" dirty="0"/>
              <a:t>(but some bugs only triggered by large inputs)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4CB18B-FD01-1EE5-B9F0-93924C55A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Tests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919DEE-A0FC-08B1-139E-591EA79D8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Integrate with the Existing Test Suite</a:t>
            </a:r>
          </a:p>
          <a:p>
            <a:pPr lvl="1"/>
            <a:r>
              <a:rPr lang="en-US" b="1" dirty="0"/>
              <a:t>DAPHNE</a:t>
            </a:r>
            <a:br>
              <a:rPr lang="en-US" dirty="0"/>
            </a:br>
            <a:r>
              <a:rPr lang="en-US" dirty="0"/>
              <a:t>→ directory: </a:t>
            </a:r>
            <a:r>
              <a:rPr lang="en-US" dirty="0">
                <a:latin typeface="Consolas" panose="020B0609020204030204" pitchFamily="49" charset="0"/>
              </a:rPr>
              <a:t>test/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/>
              <a:t>→ see the documentation on writing test cases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 err="1"/>
              <a:t>SystemDS</a:t>
            </a:r>
            <a:br>
              <a:rPr lang="en-US" dirty="0"/>
            </a:br>
            <a:r>
              <a:rPr lang="en-US" dirty="0"/>
              <a:t>→ directory: 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/test/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7C8877-4632-B6E2-FBAA-ED19E0C0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52" y="2624014"/>
            <a:ext cx="2306623" cy="1446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C98B2E8-92DB-B578-E976-0BB60ADF54BD}"/>
              </a:ext>
            </a:extLst>
          </p:cNvPr>
          <p:cNvSpPr txBox="1"/>
          <p:nvPr/>
        </p:nvSpPr>
        <p:spPr>
          <a:xfrm>
            <a:off x="7133197" y="4070761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https://daphne-eu.github.io/daphne/</a:t>
            </a:r>
            <a:br>
              <a:rPr lang="en-US" sz="1000" dirty="0">
                <a:hlinkClick r:id="rId3"/>
              </a:rPr>
            </a:br>
            <a:r>
              <a:rPr lang="en-US" sz="1000" dirty="0">
                <a:hlinkClick r:id="rId3"/>
              </a:rPr>
              <a:t>development/Testing/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53A90F-91AA-58D0-2E6F-0B788FC42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your contribution understandable for </a:t>
            </a:r>
            <a:r>
              <a:rPr lang="en-US" b="1" dirty="0"/>
              <a:t>users</a:t>
            </a:r>
            <a:r>
              <a:rPr lang="en-US" dirty="0"/>
              <a:t> and </a:t>
            </a:r>
            <a:r>
              <a:rPr lang="en-US" b="1" dirty="0"/>
              <a:t>developers</a:t>
            </a:r>
          </a:p>
          <a:p>
            <a:r>
              <a:rPr lang="en-US" dirty="0"/>
              <a:t>User Documentation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What’s not documented doesn’t exist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high-level explanation </a:t>
            </a:r>
            <a:r>
              <a:rPr lang="en-US" dirty="0"/>
              <a:t>of features and concepts behind them</a:t>
            </a:r>
          </a:p>
          <a:p>
            <a:pPr lvl="1"/>
            <a:r>
              <a:rPr lang="en-US" dirty="0"/>
              <a:t>Update documentation of </a:t>
            </a:r>
            <a:r>
              <a:rPr lang="en-US" b="1" dirty="0"/>
              <a:t>language abstractions </a:t>
            </a:r>
            <a:r>
              <a:rPr lang="en-US" dirty="0"/>
              <a:t>(e.g., new DSL built-in functions, new types, …)</a:t>
            </a:r>
          </a:p>
          <a:p>
            <a:pPr lvl="1"/>
            <a:r>
              <a:rPr lang="en-US" dirty="0"/>
              <a:t>Update documentation of </a:t>
            </a:r>
            <a:r>
              <a:rPr lang="en-US" b="1" dirty="0"/>
              <a:t>user APIs </a:t>
            </a:r>
            <a:r>
              <a:rPr lang="en-US" dirty="0"/>
              <a:t>(e.g., new command-line arguments)</a:t>
            </a:r>
          </a:p>
          <a:p>
            <a:r>
              <a:rPr lang="en-US" dirty="0"/>
              <a:t>Developer Documentation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Negative example: “The code is the documentation”</a:t>
            </a:r>
          </a:p>
          <a:p>
            <a:pPr lvl="1"/>
            <a:r>
              <a:rPr lang="en-US" b="1" dirty="0"/>
              <a:t>High-level explanation </a:t>
            </a:r>
            <a:r>
              <a:rPr lang="en-US" dirty="0"/>
              <a:t>of your contribution; justify design decisions</a:t>
            </a:r>
          </a:p>
          <a:p>
            <a:pPr lvl="1"/>
            <a:r>
              <a:rPr lang="en-US" b="1" dirty="0"/>
              <a:t>API documentation </a:t>
            </a:r>
            <a:r>
              <a:rPr lang="en-US" dirty="0"/>
              <a:t>of classes, functions, members, etc.</a:t>
            </a:r>
            <a:br>
              <a:rPr lang="en-US" dirty="0"/>
            </a:br>
            <a:r>
              <a:rPr lang="en-US" dirty="0"/>
              <a:t>(integrate with the existing source code documentation of the system, e.g., </a:t>
            </a:r>
            <a:r>
              <a:rPr lang="en-US" dirty="0" err="1"/>
              <a:t>doxygen</a:t>
            </a:r>
            <a:r>
              <a:rPr lang="en-US" dirty="0"/>
              <a:t> or </a:t>
            </a:r>
            <a:r>
              <a:rPr lang="en-US" dirty="0" err="1"/>
              <a:t>javadoc</a:t>
            </a:r>
            <a:r>
              <a:rPr lang="en-US" dirty="0"/>
              <a:t> style)</a:t>
            </a:r>
          </a:p>
          <a:p>
            <a:pPr lvl="1"/>
            <a:r>
              <a:rPr lang="en-US" b="1" dirty="0"/>
              <a:t>Comments within function bodies </a:t>
            </a:r>
            <a:r>
              <a:rPr lang="en-US" dirty="0"/>
              <a:t>(e.g., high-level steps of an algorithm)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5FFCDF-1782-DD46-506D-BB00DF4E9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646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E29C7C1-A93E-3B99-261D-B763AAAA1B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Understand your prototype to discover potential for improvement (e.g., performance bottlenecks)</a:t>
            </a:r>
          </a:p>
          <a:p>
            <a:pPr lvl="1"/>
            <a:r>
              <a:rPr lang="en-US" dirty="0"/>
              <a:t>Demonstrate functional improvements (new features)</a:t>
            </a:r>
          </a:p>
          <a:p>
            <a:pPr lvl="1"/>
            <a:r>
              <a:rPr lang="en-US" dirty="0"/>
              <a:t>Showcase non-functional improvements (performance compared to status quo and state-of-the-art baselines)</a:t>
            </a:r>
          </a:p>
          <a:p>
            <a:r>
              <a:rPr lang="en-US" dirty="0"/>
              <a:t>Design Experiments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Don’t just conduct any random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Think about which questions you want/need to answer</a:t>
            </a:r>
            <a:r>
              <a:rPr lang="en-US" dirty="0"/>
              <a:t>, </a:t>
            </a:r>
            <a:r>
              <a:rPr lang="en-US" b="1" dirty="0"/>
              <a:t>design experiments accordingly</a:t>
            </a:r>
          </a:p>
          <a:p>
            <a:pPr lvl="1"/>
            <a:r>
              <a:rPr lang="en-US" b="1" dirty="0"/>
              <a:t>Types of experiments</a:t>
            </a:r>
            <a:r>
              <a:rPr lang="en-US" dirty="0"/>
              <a:t>: Exploratory, micro benchmarks, benchmarks, end-to-end applications</a:t>
            </a:r>
          </a:p>
          <a:p>
            <a:pPr lvl="1"/>
            <a:r>
              <a:rPr lang="en-US" b="1" dirty="0"/>
              <a:t>Aspects of an experiment</a:t>
            </a:r>
            <a:r>
              <a:rPr lang="en-US" dirty="0"/>
              <a:t>: Data, workload, baselines, hardware &amp; software stack, metrics</a:t>
            </a:r>
          </a:p>
          <a:p>
            <a:r>
              <a:rPr lang="en-US" dirty="0"/>
              <a:t>Conduct Experiments</a:t>
            </a:r>
          </a:p>
          <a:p>
            <a:pPr lvl="1"/>
            <a:r>
              <a:rPr lang="en-US" dirty="0"/>
              <a:t>Automate as much as possible for repeatability (shell scripts etc.)</a:t>
            </a:r>
          </a:p>
          <a:p>
            <a:r>
              <a:rPr lang="en-US" dirty="0"/>
              <a:t>Visualize and Interpret the Results</a:t>
            </a:r>
          </a:p>
          <a:p>
            <a:pPr lvl="1"/>
            <a:r>
              <a:rPr lang="en-US" dirty="0"/>
              <a:t>Automate the visualization based on raw experimental data</a:t>
            </a:r>
          </a:p>
          <a:p>
            <a:pPr lvl="1"/>
            <a:r>
              <a:rPr lang="en-US" dirty="0"/>
              <a:t>Draw conclusions and react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DDF601-A543-36BE-93E6-C7AA7DDB3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Prototype: Experiments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68F829-8760-C9C7-AFCA-B5AB56E9F8A7}"/>
              </a:ext>
            </a:extLst>
          </p:cNvPr>
          <p:cNvSpPr txBox="1"/>
          <p:nvPr/>
        </p:nvSpPr>
        <p:spPr>
          <a:xfrm>
            <a:off x="8242708" y="4482985"/>
            <a:ext cx="319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See 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seminar intro lecture on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“Experiments, Reproducibility”</a:t>
            </a:r>
          </a:p>
        </p:txBody>
      </p:sp>
    </p:spTree>
    <p:extLst>
      <p:ext uri="{BB962C8B-B14F-4D97-AF65-F5344CB8AC3E}">
        <p14:creationId xmlns:p14="http://schemas.microsoft.com/office/powerpoint/2010/main" val="39177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Project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11819-9AD7-B931-343F-953AD0BE9592}"/>
              </a:ext>
            </a:extLst>
          </p:cNvPr>
          <p:cNvSpPr txBox="1"/>
          <p:nvPr/>
        </p:nvSpPr>
        <p:spPr>
          <a:xfrm>
            <a:off x="555867" y="3545963"/>
            <a:ext cx="840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https://pdamme.github.io/teaching/2025-26_winter/lde/ProjectTopics.pdf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7525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108753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Projects in DAPHNE and Apache </a:t>
            </a:r>
            <a:r>
              <a:rPr lang="en-US" dirty="0" err="1"/>
              <a:t>SystemDS</a:t>
            </a:r>
            <a:endParaRPr lang="en-US" dirty="0"/>
          </a:p>
          <a:p>
            <a:r>
              <a:rPr lang="en-US" dirty="0"/>
              <a:t>How to Approach the Project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Reminder: Seminar Introductory Lecture Recommended for the Project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[Oct 27, 14:00]</a:t>
            </a:r>
          </a:p>
          <a:p>
            <a:pPr lvl="1"/>
            <a:endParaRPr lang="en-US" dirty="0"/>
          </a:p>
          <a:p>
            <a:r>
              <a:rPr lang="en-US" dirty="0"/>
              <a:t>See you during the </a:t>
            </a:r>
            <a:r>
              <a:rPr lang="en-US" dirty="0">
                <a:solidFill>
                  <a:srgbClr val="7889FB"/>
                </a:solidFill>
              </a:rPr>
              <a:t>consultation hours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intermediate presentations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FC9B1-149B-4479-6D7B-415DF6E7A1F6}"/>
              </a:ext>
            </a:extLst>
          </p:cNvPr>
          <p:cNvSpPr txBox="1"/>
          <p:nvPr/>
        </p:nvSpPr>
        <p:spPr>
          <a:xfrm>
            <a:off x="6794531" y="396545"/>
            <a:ext cx="361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Successfully Established TUB Teaching Portfolio (modules, slides)</a:t>
            </a:r>
          </a:p>
        </p:txBody>
      </p:sp>
    </p:spTree>
    <p:extLst>
      <p:ext uri="{BB962C8B-B14F-4D97-AF65-F5344CB8AC3E}">
        <p14:creationId xmlns:p14="http://schemas.microsoft.com/office/powerpoint/2010/main" val="192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" grpId="0" animBg="1"/>
      <p:bldP spid="28" grpId="0" animBg="1"/>
      <p:bldP spid="26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Projects in DAPHNE and Apache </a:t>
            </a:r>
            <a:r>
              <a:rPr lang="en-US" dirty="0" err="1"/>
              <a:t>SystemDS</a:t>
            </a:r>
            <a:endParaRPr lang="en-US" dirty="0"/>
          </a:p>
          <a:p>
            <a:r>
              <a:rPr lang="en-US" dirty="0"/>
              <a:t>How to Approach the Project</a:t>
            </a:r>
          </a:p>
          <a:p>
            <a:r>
              <a:rPr lang="en-US" dirty="0">
                <a:solidFill>
                  <a:srgbClr val="7889FB"/>
                </a:solidFill>
              </a:rPr>
              <a:t>List of Project Topics (Proposals)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/tests/doc/eval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11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8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700895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9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332556" y="876718"/>
            <a:ext cx="15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 seats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81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156518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8003B4C4-BF54-F93D-B664-CE8F272C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r="20031" b="9757"/>
          <a:stretch/>
        </p:blipFill>
        <p:spPr>
          <a:xfrm>
            <a:off x="7506928" y="4170659"/>
            <a:ext cx="318440" cy="719164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5BA1F0DC-7E10-6EE1-5F48-E96C1854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8614"/>
          <a:stretch/>
        </p:blipFill>
        <p:spPr>
          <a:xfrm>
            <a:off x="6557860" y="4170659"/>
            <a:ext cx="428248" cy="719164"/>
          </a:xfrm>
          <a:prstGeom prst="rect">
            <a:avLst/>
          </a:prstGeom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871BA8E-010C-0849-A6E3-7792A276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19451"/>
          <a:stretch/>
        </p:blipFill>
        <p:spPr>
          <a:xfrm>
            <a:off x="7026822" y="4170659"/>
            <a:ext cx="439392" cy="71916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5785681-155A-F260-3D4F-75BB25418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8" r="5326"/>
          <a:stretch/>
        </p:blipFill>
        <p:spPr>
          <a:xfrm>
            <a:off x="9005648" y="4170241"/>
            <a:ext cx="339666" cy="720000"/>
          </a:xfrm>
          <a:prstGeom prst="rect">
            <a:avLst/>
          </a:prstGeom>
        </p:spPr>
      </p:pic>
      <p:pic>
        <p:nvPicPr>
          <p:cNvPr id="14" name="Picture 23">
            <a:extLst>
              <a:ext uri="{FF2B5EF4-FFF2-40B4-BE49-F238E27FC236}">
                <a16:creationId xmlns:a16="http://schemas.microsoft.com/office/drawing/2014/main" id="{A40FCAA3-64A4-4B16-EE06-D21F5BC2EA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58" r="29699"/>
          <a:stretch/>
        </p:blipFill>
        <p:spPr>
          <a:xfrm>
            <a:off x="8246222" y="4170241"/>
            <a:ext cx="323588" cy="720000"/>
          </a:xfrm>
          <a:prstGeom prst="rect">
            <a:avLst/>
          </a:prstGeom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21036CAA-A1D2-7B97-ACF6-545226CBA6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799" r="17799"/>
          <a:stretch/>
        </p:blipFill>
        <p:spPr>
          <a:xfrm>
            <a:off x="7866082" y="4170241"/>
            <a:ext cx="339426" cy="720000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C41E43C-93E9-2FB4-EF91-5EB7CEB1DF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23" r="28955"/>
          <a:stretch/>
        </p:blipFill>
        <p:spPr>
          <a:xfrm>
            <a:off x="8610524" y="4170241"/>
            <a:ext cx="354410" cy="72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35FD07A5-7E55-5B20-D1D1-746CF40034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3551" t="13337" r="36851" b="12206"/>
          <a:stretch/>
        </p:blipFill>
        <p:spPr>
          <a:xfrm>
            <a:off x="9386031" y="4170241"/>
            <a:ext cx="38290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https://pdamme.github.io/teaching/2025-26_winter/lde/lde_winter2025-26.html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https://isis.tu-berlin.de/course/view.php?id=44129</a:t>
            </a:r>
            <a:endParaRPr lang="en-US" dirty="0"/>
          </a:p>
          <a:p>
            <a:pPr lvl="1"/>
            <a:r>
              <a:rPr lang="en-US" dirty="0"/>
              <a:t>Announcements, discussion forum, topic selection poll, submission of summary paper and presentation slides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431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DA50-F4CD-C646-B570-B82AF355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77A1C2-C3F1-9D9B-67AB-9382C64D6E1F}"/>
              </a:ext>
            </a:extLst>
          </p:cNvPr>
          <p:cNvSpPr/>
          <p:nvPr/>
        </p:nvSpPr>
        <p:spPr>
          <a:xfrm>
            <a:off x="5923722" y="5665304"/>
            <a:ext cx="6268278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454B73-1620-82DD-A7E9-F1B17059F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Kick-off Meeting Oct 13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  <a:endParaRPr lang="en-US" dirty="0"/>
          </a:p>
          <a:p>
            <a:r>
              <a:rPr lang="en-US" dirty="0"/>
              <a:t>Recommended Introductory Lecture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Oct 27, </a:t>
            </a:r>
            <a:r>
              <a:rPr lang="en-US" dirty="0">
                <a:solidFill>
                  <a:srgbClr val="7889FB"/>
                </a:solidFill>
              </a:rPr>
              <a:t>14:00</a:t>
            </a:r>
            <a:r>
              <a:rPr lang="en-US" dirty="0">
                <a:solidFill>
                  <a:srgbClr val="000000"/>
                </a:solidFill>
              </a:rPr>
              <a:t>: Experiments, Reproducibility,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                         and Giving Presentations</a:t>
            </a:r>
          </a:p>
          <a:p>
            <a:r>
              <a:rPr lang="en-US" dirty="0"/>
              <a:t>Self-organized Project Work</a:t>
            </a:r>
          </a:p>
          <a:p>
            <a:pPr lvl="1"/>
            <a:r>
              <a:rPr lang="en-US" dirty="0"/>
              <a:t>Consultation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Intermediate Presentations</a:t>
            </a:r>
            <a:r>
              <a:rPr lang="en-US" b="0" dirty="0">
                <a:solidFill>
                  <a:schemeClr val="accent1"/>
                </a:solidFill>
              </a:rPr>
              <a:t> (prerequisite)</a:t>
            </a:r>
          </a:p>
          <a:p>
            <a:pPr lvl="1"/>
            <a:r>
              <a:rPr lang="en-US" dirty="0"/>
              <a:t>Jan 19, 16:00-18:00, MAR 0.009: All students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Feb 23,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>
                <a:solidFill>
                  <a:srgbClr val="000000"/>
                </a:solidFill>
              </a:rPr>
              <a:t>, MAR 0.009: All students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CA40CF-CE24-D920-38B5-7B197CD54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483255-02D7-18C0-A03A-4C42201E4E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List of Project Topics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Presented today, take your time to select afterwards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Topic Selection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Oct 31, 23:59</a:t>
            </a:r>
            <a:r>
              <a:rPr lang="en-US" sz="1600" dirty="0">
                <a:solidFill>
                  <a:srgbClr val="000000"/>
                </a:solidFill>
              </a:rPr>
              <a:t> (in 2½ weeks)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Ranked list of </a:t>
            </a:r>
            <a:r>
              <a:rPr lang="en-US" sz="1600" b="1" dirty="0"/>
              <a:t>5 topics</a:t>
            </a:r>
            <a:r>
              <a:rPr lang="en-US" sz="1600" dirty="0"/>
              <a:t> via poll on the ISIS course</a:t>
            </a:r>
            <a:br>
              <a:rPr lang="en-US" sz="1600" dirty="0"/>
            </a:br>
            <a:r>
              <a:rPr lang="en-US" sz="1600" dirty="0"/>
              <a:t>+ </a:t>
            </a:r>
            <a:r>
              <a:rPr lang="en-US" sz="1600" dirty="0" err="1"/>
              <a:t>pref</a:t>
            </a:r>
            <a:r>
              <a:rPr lang="en-US" sz="1600" dirty="0"/>
              <a:t> on individual/team work [+ team members]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Global topic assignment based on preferences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rgbClr val="7889FB"/>
                </a:solidFill>
              </a:rPr>
              <a:t>Notification of assigned topics: Nov 10</a:t>
            </a:r>
            <a:r>
              <a:rPr lang="en-US" sz="1600" dirty="0">
                <a:solidFill>
                  <a:schemeClr val="tx1"/>
                </a:solidFill>
              </a:rPr>
              <a:t> (in 4 weeks)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800" dirty="0"/>
              <a:t>Submission of Initial Prototype</a:t>
            </a:r>
            <a:r>
              <a:rPr lang="en-US" sz="1800" b="0" dirty="0">
                <a:solidFill>
                  <a:schemeClr val="accent1"/>
                </a:solidFill>
              </a:rPr>
              <a:t> (prerequisite)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Implementation and tests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Jan 18, 23:59</a:t>
            </a:r>
            <a:r>
              <a:rPr lang="en-US" sz="1600" dirty="0"/>
              <a:t> (in 14 weeks)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As a pull request on GitHub (exceptionally by email)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Submission of Final Prototype</a:t>
            </a:r>
            <a:r>
              <a:rPr lang="en-US" sz="1800" b="0" dirty="0">
                <a:solidFill>
                  <a:srgbClr val="C00000"/>
                </a:solidFill>
              </a:rPr>
              <a:t> (mandatory)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Implementation, tests, docs, experiments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Feb 16, 23:59</a:t>
            </a:r>
            <a:r>
              <a:rPr lang="en-US" sz="1600" dirty="0">
                <a:solidFill>
                  <a:srgbClr val="000000"/>
                </a:solidFill>
              </a:rPr>
              <a:t> (in 18 weeks)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As a pull request on GitHub (exceptionally by email)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Submission of Pres. Slides (Intermediate &amp; Final Pres.)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</a:rPr>
              <a:t>Deadline: The day before the presentation, 23:59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Upload PDF in the ISIS course</a:t>
            </a:r>
          </a:p>
        </p:txBody>
      </p:sp>
    </p:spTree>
    <p:extLst>
      <p:ext uri="{BB962C8B-B14F-4D97-AF65-F5344CB8AC3E}">
        <p14:creationId xmlns:p14="http://schemas.microsoft.com/office/powerpoint/2010/main" val="946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3175</Words>
  <Application>Microsoft Office PowerPoint</Application>
  <PresentationFormat>Breitbild</PresentationFormat>
  <Paragraphs>422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Consolas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Large-scale Data Engineering: Kick-off Meeting</dc:title>
  <dc:creator>Patrick Damme</dc:creator>
  <cp:lastModifiedBy>TU-Pseudonym 3624437813768008</cp:lastModifiedBy>
  <cp:revision>1115</cp:revision>
  <cp:lastPrinted>2021-03-24T16:10:50Z</cp:lastPrinted>
  <dcterms:created xsi:type="dcterms:W3CDTF">2023-02-25T13:39:16Z</dcterms:created>
  <dcterms:modified xsi:type="dcterms:W3CDTF">2025-10-12T16:04:01Z</dcterms:modified>
</cp:coreProperties>
</file>