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6"/>
  </p:notesMasterIdLst>
  <p:sldIdLst>
    <p:sldId id="359" r:id="rId3"/>
    <p:sldId id="475" r:id="rId4"/>
    <p:sldId id="476" r:id="rId5"/>
    <p:sldId id="423" r:id="rId6"/>
    <p:sldId id="361" r:id="rId7"/>
    <p:sldId id="395" r:id="rId8"/>
    <p:sldId id="426" r:id="rId9"/>
    <p:sldId id="427" r:id="rId10"/>
    <p:sldId id="502" r:id="rId11"/>
    <p:sldId id="481" r:id="rId12"/>
    <p:sldId id="503" r:id="rId13"/>
    <p:sldId id="442" r:id="rId14"/>
    <p:sldId id="483" r:id="rId15"/>
    <p:sldId id="501" r:id="rId16"/>
    <p:sldId id="441" r:id="rId17"/>
    <p:sldId id="498" r:id="rId18"/>
    <p:sldId id="499" r:id="rId19"/>
    <p:sldId id="500" r:id="rId20"/>
    <p:sldId id="485" r:id="rId21"/>
    <p:sldId id="487" r:id="rId22"/>
    <p:sldId id="489" r:id="rId23"/>
    <p:sldId id="490" r:id="rId24"/>
    <p:sldId id="492" r:id="rId25"/>
    <p:sldId id="493" r:id="rId26"/>
    <p:sldId id="497" r:id="rId27"/>
    <p:sldId id="494" r:id="rId28"/>
    <p:sldId id="495" r:id="rId29"/>
    <p:sldId id="496" r:id="rId30"/>
    <p:sldId id="416" r:id="rId31"/>
    <p:sldId id="415" r:id="rId32"/>
    <p:sldId id="407" r:id="rId33"/>
    <p:sldId id="408" r:id="rId34"/>
    <p:sldId id="409" r:id="rId35"/>
    <p:sldId id="454" r:id="rId36"/>
    <p:sldId id="455" r:id="rId37"/>
    <p:sldId id="411" r:id="rId38"/>
    <p:sldId id="452" r:id="rId39"/>
    <p:sldId id="466" r:id="rId40"/>
    <p:sldId id="467" r:id="rId41"/>
    <p:sldId id="468" r:id="rId42"/>
    <p:sldId id="471" r:id="rId43"/>
    <p:sldId id="469" r:id="rId44"/>
    <p:sldId id="470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000000"/>
    <a:srgbClr val="C40D1E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4" autoAdjust="0"/>
    <p:restoredTop sz="84321" autoAdjust="0"/>
  </p:normalViewPr>
  <p:slideViewPr>
    <p:cSldViewPr snapToGrid="0" snapToObjects="1">
      <p:cViewPr varScale="1">
        <p:scale>
          <a:sx n="113" d="100"/>
          <a:sy n="113" d="100"/>
        </p:scale>
        <p:origin x="57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38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14.04.2025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Patrick Damme | FG DAMS | LDE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Project Kick-off Meeting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 algn="ctr"/>
              <a:t>‹Nr.›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github.com/apache/systemds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github.com/daphne-eu/daph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67376691490?pwd=NmlvWTM5VUVWRjU0UGI2bXhBVkxzQ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aphne-eu.github.io/daphne/" TargetMode="External"/><Relationship Id="rId13" Type="http://schemas.openxmlformats.org/officeDocument/2006/relationships/hyperlink" Target="https://daphne-eu.github.io/daphne/GettingStarted/#quickstart-for-developers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github.com/apache/systemds" TargetMode="External"/><Relationship Id="rId12" Type="http://schemas.openxmlformats.org/officeDocument/2006/relationships/hyperlink" Target="https://apache.github.io/systemds/site/install.htm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daphne-eu/daphne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hyperlink" Target="https://apache.github.io/systemds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aphne-eu/daphne/blob/main/CONTRIBUTING.md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issues.apache.org/jira/secure/Dashboard.jspa?selectPageId=12335852" TargetMode="External"/><Relationship Id="rId4" Type="http://schemas.openxmlformats.org/officeDocument/2006/relationships/hyperlink" Target="https://github.com/daphne-eu/daphne/issues" TargetMode="External"/><Relationship Id="rId9" Type="http://schemas.openxmlformats.org/officeDocument/2006/relationships/hyperlink" Target="https://github.com/apache/systemds/blob/main/CONTRIBUTING.m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aphne-eu.github.io/daphne/development/Testing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damme.github.io/teaching/2025_summer/lde/ProjectTopics.pdf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0.jpg"/><Relationship Id="rId18" Type="http://schemas.openxmlformats.org/officeDocument/2006/relationships/image" Target="../media/image64.emf"/><Relationship Id="rId3" Type="http://schemas.openxmlformats.org/officeDocument/2006/relationships/image" Target="../media/image55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63.emf"/><Relationship Id="rId2" Type="http://schemas.openxmlformats.org/officeDocument/2006/relationships/image" Target="../media/image5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6.svg"/><Relationship Id="rId9" Type="http://schemas.openxmlformats.org/officeDocument/2006/relationships/image" Target="../media/image37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77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openxmlformats.org/officeDocument/2006/relationships/image" Target="../media/image13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" Type="http://schemas.openxmlformats.org/officeDocument/2006/relationships/hyperlink" Target="https://github.com/daphne-eu/daphne" TargetMode="External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19" Type="http://schemas.openxmlformats.org/officeDocument/2006/relationships/image" Target="../media/image92.png"/><Relationship Id="rId4" Type="http://schemas.openxmlformats.org/officeDocument/2006/relationships/image" Target="../media/image14.sv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74.jp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damme.github.io/teaching/2025_summer/lde/lde_summer2025.html" TargetMode="External"/><Relationship Id="rId2" Type="http://schemas.openxmlformats.org/officeDocument/2006/relationships/hyperlink" Target="mailto:patrick.damme@tu-berlin.d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sis.tu-berlin.de/course/view.php?id=4196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62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Project Large-scale Data Engineering (LDE)</a:t>
            </a:r>
          </a:p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Kick-off Meeting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Dr.-Ing. Patrick Damme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14,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891D87-8AA2-0E85-91C5-CAB7150746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Introduced in </a:t>
            </a:r>
            <a:r>
              <a:rPr lang="en-US" dirty="0">
                <a:solidFill>
                  <a:srgbClr val="7889FB"/>
                </a:solidFill>
              </a:rPr>
              <a:t>Response to Students’ Feedback </a:t>
            </a:r>
            <a:r>
              <a:rPr lang="en-US" dirty="0"/>
              <a:t>(Course Evaluation)</a:t>
            </a:r>
          </a:p>
          <a:p>
            <a:pPr>
              <a:lnSpc>
                <a:spcPct val="100000"/>
              </a:lnSpc>
            </a:pPr>
            <a:r>
              <a:rPr lang="en-US" dirty="0"/>
              <a:t>Initial Prototype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80% functionally complete prototype including good set of test cases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Basis for further improvements driven by experiments and feedback</a:t>
            </a:r>
          </a:p>
          <a:p>
            <a:pPr>
              <a:lnSpc>
                <a:spcPct val="100000"/>
              </a:lnSpc>
            </a:pPr>
            <a:r>
              <a:rPr lang="en-US" dirty="0"/>
              <a:t>Intermediate Presentation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Slide presentation of 5-10 min per individual/team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Briefly </a:t>
            </a:r>
            <a:r>
              <a:rPr lang="en-US" b="1" dirty="0">
                <a:solidFill>
                  <a:srgbClr val="7889FB"/>
                </a:solidFill>
              </a:rPr>
              <a:t>present the problem </a:t>
            </a:r>
            <a:r>
              <a:rPr lang="en-US" dirty="0"/>
              <a:t>you work 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 an </a:t>
            </a:r>
            <a:r>
              <a:rPr lang="en-US" b="1" dirty="0">
                <a:solidFill>
                  <a:srgbClr val="7889FB"/>
                </a:solidFill>
              </a:rPr>
              <a:t>overview of your initial prototype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(concepts and crucial changes to the code base)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Outline your </a:t>
            </a:r>
            <a:r>
              <a:rPr lang="en-US" b="1" dirty="0">
                <a:solidFill>
                  <a:srgbClr val="7889FB"/>
                </a:solidFill>
              </a:rPr>
              <a:t>planned experiments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Should be the result of </a:t>
            </a:r>
            <a:r>
              <a:rPr lang="en-US" b="1" dirty="0">
                <a:solidFill>
                  <a:schemeClr val="accent1"/>
                </a:solidFill>
              </a:rPr>
              <a:t>prior discussions with your project mentor</a:t>
            </a:r>
          </a:p>
          <a:p>
            <a:pPr>
              <a:lnSpc>
                <a:spcPct val="100000"/>
              </a:lnSpc>
            </a:pPr>
            <a:r>
              <a:rPr lang="en-US" dirty="0"/>
              <a:t>Benefits for You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solidFill>
                  <a:srgbClr val="7889FB"/>
                </a:solidFill>
              </a:rPr>
              <a:t>Improved time management</a:t>
            </a:r>
            <a:r>
              <a:rPr lang="en-US" dirty="0"/>
              <a:t> (retain enough time for experiments)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solidFill>
                  <a:srgbClr val="7889FB"/>
                </a:solidFill>
              </a:rPr>
              <a:t>Exchange with the other students </a:t>
            </a:r>
            <a:r>
              <a:rPr lang="en-US" dirty="0"/>
              <a:t>in the project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solidFill>
                  <a:srgbClr val="7889FB"/>
                </a:solidFill>
              </a:rPr>
              <a:t>Get feedback </a:t>
            </a:r>
            <a:r>
              <a:rPr lang="en-US" dirty="0"/>
              <a:t>by project mentors and other students for improving the </a:t>
            </a:r>
            <a:r>
              <a:rPr lang="en-US" b="1" dirty="0">
                <a:solidFill>
                  <a:srgbClr val="7889FB"/>
                </a:solidFill>
              </a:rPr>
              <a:t>quality of your prototype</a:t>
            </a:r>
            <a:endParaRPr lang="en-US" dirty="0">
              <a:solidFill>
                <a:srgbClr val="7889FB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8CBAF3-0AB7-F71E-D877-D3C2CB1C0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162899" cy="717437"/>
          </a:xfrm>
        </p:spPr>
        <p:txBody>
          <a:bodyPr/>
          <a:lstStyle/>
          <a:p>
            <a:r>
              <a:rPr lang="en-US" dirty="0"/>
              <a:t>Project Deliverables: Initial Prototype &amp; Intermediate Presentation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DB8DCE-9F6A-EFE0-98F0-B2085F549E12}"/>
              </a:ext>
            </a:extLst>
          </p:cNvPr>
          <p:cNvSpPr txBox="1"/>
          <p:nvPr/>
        </p:nvSpPr>
        <p:spPr>
          <a:xfrm>
            <a:off x="8264273" y="2601532"/>
            <a:ext cx="2892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Ungraded </a:t>
            </a:r>
            <a:r>
              <a:rPr lang="en-US" b="1" dirty="0">
                <a:solidFill>
                  <a:srgbClr val="000000"/>
                </a:solidFill>
              </a:rPr>
              <a:t>Prerequisites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for the Portfolio Exam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to be allowed make mistakes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learn from them</a:t>
            </a:r>
          </a:p>
          <a:p>
            <a:pPr algn="ctr"/>
            <a:endParaRPr lang="en-US" b="1" dirty="0" err="1">
              <a:solidFill>
                <a:schemeClr val="accent1"/>
              </a:solidFill>
            </a:endParaRP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C2879A75-BC27-52C3-5F9F-EB7BA60BFDBD}"/>
              </a:ext>
            </a:extLst>
          </p:cNvPr>
          <p:cNvSpPr/>
          <p:nvPr/>
        </p:nvSpPr>
        <p:spPr>
          <a:xfrm>
            <a:off x="7743825" y="1657350"/>
            <a:ext cx="419100" cy="3038475"/>
          </a:xfrm>
          <a:prstGeom prst="rightBrace">
            <a:avLst>
              <a:gd name="adj1" fmla="val 44697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B4E34-6669-47E1-0884-42223764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9E1889-D2C1-85E7-493D-D869EBCBFE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Final Prototype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100% functionally complete prototype</a:t>
            </a:r>
            <a:br>
              <a:rPr lang="en-US" dirty="0"/>
            </a:br>
            <a:r>
              <a:rPr lang="en-US" dirty="0"/>
              <a:t>including good set of test cases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Efficiency (confirmed by experiments)</a:t>
            </a:r>
          </a:p>
          <a:p>
            <a:pPr>
              <a:lnSpc>
                <a:spcPct val="100000"/>
              </a:lnSpc>
            </a:pPr>
            <a:r>
              <a:rPr lang="en-US" dirty="0"/>
              <a:t>Final Presentation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Summarize the problem </a:t>
            </a:r>
            <a:r>
              <a:rPr lang="en-US" dirty="0"/>
              <a:t>and give</a:t>
            </a:r>
            <a:br>
              <a:rPr lang="en-US" dirty="0"/>
            </a:br>
            <a:r>
              <a:rPr lang="en-US" dirty="0"/>
              <a:t>an </a:t>
            </a:r>
            <a:r>
              <a:rPr lang="en-US" b="1" dirty="0">
                <a:solidFill>
                  <a:srgbClr val="7889FB"/>
                </a:solidFill>
              </a:rPr>
              <a:t>overview of your final prototype</a:t>
            </a:r>
          </a:p>
          <a:p>
            <a:pPr lvl="1"/>
            <a:r>
              <a:rPr lang="en-US" dirty="0"/>
              <a:t>Present your </a:t>
            </a:r>
            <a:r>
              <a:rPr lang="en-US" b="1" dirty="0">
                <a:solidFill>
                  <a:srgbClr val="7889FB"/>
                </a:solidFill>
              </a:rPr>
              <a:t>experimental results</a:t>
            </a:r>
          </a:p>
          <a:p>
            <a:pPr lvl="1"/>
            <a:r>
              <a:rPr lang="en-US" b="1" dirty="0"/>
              <a:t>1 student: </a:t>
            </a:r>
            <a:r>
              <a:rPr lang="en-US" b="1" dirty="0">
                <a:solidFill>
                  <a:schemeClr val="accent1"/>
                </a:solidFill>
              </a:rPr>
              <a:t>10 min talk + 5 min discussion = 15 min</a:t>
            </a:r>
          </a:p>
          <a:p>
            <a:pPr lvl="1"/>
            <a:r>
              <a:rPr lang="en-US" b="1" dirty="0"/>
              <a:t>2 students: </a:t>
            </a:r>
            <a:r>
              <a:rPr lang="en-US" b="1" dirty="0">
                <a:solidFill>
                  <a:schemeClr val="accent1"/>
                </a:solidFill>
              </a:rPr>
              <a:t>13 min + 7 min = 20 min</a:t>
            </a:r>
          </a:p>
          <a:p>
            <a:pPr lvl="1"/>
            <a:r>
              <a:rPr lang="en-US" b="1" dirty="0"/>
              <a:t>3 students: </a:t>
            </a:r>
            <a:r>
              <a:rPr lang="en-US" b="1" dirty="0">
                <a:solidFill>
                  <a:schemeClr val="accent1"/>
                </a:solidFill>
              </a:rPr>
              <a:t>16 min + 9 min = 25 min</a:t>
            </a:r>
          </a:p>
          <a:p>
            <a:pPr lvl="1"/>
            <a:r>
              <a:rPr lang="en-US" dirty="0"/>
              <a:t>Audience: engage in the discussion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7889FB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7306F9-895F-F5EB-C555-855376AD60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Project Deliverables: Final Prototype &amp; Final Presentation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CA2B97B-F3DA-227A-83E1-FA465A91DD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#41086 (seminar + project)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Graded portfolio exam</a:t>
            </a:r>
          </a:p>
          <a:p>
            <a:pPr lvl="2"/>
            <a:r>
              <a:rPr lang="en-US" sz="1800" kern="150" dirty="0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25 pts: summary paper</a:t>
            </a:r>
          </a:p>
          <a:p>
            <a:pPr lvl="2"/>
            <a:r>
              <a:rPr lang="en-US" sz="1800" kern="150" dirty="0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15 pts: presentation</a:t>
            </a:r>
          </a:p>
          <a:p>
            <a:pPr lvl="2"/>
            <a:r>
              <a:rPr lang="en-US" sz="1800" kern="150" dirty="0">
                <a:solidFill>
                  <a:srgbClr val="000000"/>
                </a:solidFill>
                <a:effectLst/>
                <a:latin typeface="OpenSymbol"/>
                <a:ea typeface="OpenSymbol"/>
                <a:cs typeface="OpenSymbol"/>
              </a:rPr>
              <a:t>50 pts: design/</a:t>
            </a:r>
            <a:r>
              <a:rPr lang="en-US" sz="1800" kern="150" dirty="0" err="1">
                <a:solidFill>
                  <a:srgbClr val="000000"/>
                </a:solidFill>
                <a:effectLst/>
                <a:latin typeface="OpenSymbol"/>
                <a:ea typeface="OpenSymbol"/>
                <a:cs typeface="OpenSymbol"/>
              </a:rPr>
              <a:t>impl</a:t>
            </a:r>
            <a:r>
              <a:rPr lang="en-US" sz="1800" kern="150" dirty="0">
                <a:solidFill>
                  <a:srgbClr val="000000"/>
                </a:solidFill>
                <a:effectLst/>
                <a:latin typeface="OpenSymbol"/>
                <a:ea typeface="OpenSymbol"/>
                <a:cs typeface="OpenSymbol"/>
              </a:rPr>
              <a:t>/tests/doc</a:t>
            </a:r>
          </a:p>
          <a:p>
            <a:pPr lvl="2"/>
            <a:r>
              <a:rPr lang="en-US" sz="1800" kern="150" dirty="0">
                <a:solidFill>
                  <a:srgbClr val="000000"/>
                </a:solidFill>
                <a:effectLst/>
                <a:latin typeface="OpenSymbol"/>
                <a:ea typeface="OpenSymbol"/>
                <a:cs typeface="OpenSymbol"/>
              </a:rPr>
              <a:t>10 pts: presentation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#41183 (project-only)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Graded portfolio exam</a:t>
            </a:r>
          </a:p>
          <a:p>
            <a:pPr lvl="2"/>
            <a:r>
              <a:rPr lang="en-US" dirty="0"/>
              <a:t>85</a:t>
            </a:r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 pts:</a:t>
            </a:r>
            <a:r>
              <a:rPr lang="en-US" dirty="0"/>
              <a:t> implementation/tests/documentation</a:t>
            </a:r>
          </a:p>
          <a:p>
            <a:pPr lvl="2"/>
            <a:r>
              <a:rPr lang="en-US" dirty="0"/>
              <a:t>15</a:t>
            </a:r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 pts:</a:t>
            </a:r>
            <a:r>
              <a:rPr lang="en-US" dirty="0"/>
              <a:t> presentation</a:t>
            </a:r>
          </a:p>
          <a:p>
            <a:r>
              <a:rPr lang="en-US" dirty="0">
                <a:solidFill>
                  <a:schemeClr val="accent1"/>
                </a:solidFill>
              </a:rPr>
              <a:t>Academic Honesty / No Plagiarism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b="0" dirty="0"/>
              <a:t>implies that use of LLMs like ChatGPT is prohibited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D0E8EC-CFDE-DBAB-A53B-4B06F8ACF6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Portfolio exam registration: </a:t>
            </a:r>
            <a:r>
              <a:rPr lang="en-US" dirty="0">
                <a:solidFill>
                  <a:srgbClr val="C00000"/>
                </a:solidFill>
              </a:rPr>
              <a:t>May 12 – Jun 09</a:t>
            </a:r>
          </a:p>
          <a:p>
            <a:pPr lvl="1"/>
            <a:r>
              <a:rPr lang="en-US" dirty="0"/>
              <a:t>Binding registration in Moses/MTS</a:t>
            </a:r>
          </a:p>
          <a:p>
            <a:pPr lvl="1"/>
            <a:r>
              <a:rPr lang="en-US" dirty="0"/>
              <a:t>Including selection of seminar presentation date</a:t>
            </a:r>
            <a:br>
              <a:rPr lang="en-US" dirty="0"/>
            </a:br>
            <a:r>
              <a:rPr lang="en-US" dirty="0"/>
              <a:t>(first-come-first-serve)</a:t>
            </a:r>
          </a:p>
          <a:p>
            <a:r>
              <a:rPr lang="en-US" dirty="0"/>
              <a:t>Portfolio exam de-registration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Until 3 days before the first graded exam part</a:t>
            </a:r>
          </a:p>
          <a:p>
            <a:pPr lvl="2"/>
            <a:r>
              <a:rPr lang="en-US" dirty="0"/>
              <a:t>Modules “LDE”/”Seminar LDE”: until </a:t>
            </a:r>
            <a:r>
              <a:rPr lang="en-US" b="1" dirty="0"/>
              <a:t>Jun 20</a:t>
            </a:r>
          </a:p>
          <a:p>
            <a:pPr lvl="2"/>
            <a:r>
              <a:rPr lang="en-US" dirty="0"/>
              <a:t>Module “Project LDE”: until </a:t>
            </a:r>
            <a:r>
              <a:rPr lang="en-US" b="1" dirty="0"/>
              <a:t>Jul 25</a:t>
            </a:r>
          </a:p>
          <a:p>
            <a:pPr lvl="2"/>
            <a:r>
              <a:rPr lang="en-US" dirty="0"/>
              <a:t>De-register yourself in Moses/MTS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With sufficient reason: Until the day of the exam</a:t>
            </a:r>
          </a:p>
          <a:p>
            <a:pPr lvl="2"/>
            <a:r>
              <a:rPr lang="en-US" dirty="0"/>
              <a:t>In case of sickness etc.</a:t>
            </a:r>
          </a:p>
          <a:p>
            <a:pPr lvl="2"/>
            <a:r>
              <a:rPr lang="en-US" dirty="0"/>
              <a:t>Modules “LDE”/”Seminar LDE”:</a:t>
            </a:r>
            <a:br>
              <a:rPr lang="en-US" dirty="0"/>
            </a:br>
            <a:r>
              <a:rPr lang="en-US" dirty="0"/>
              <a:t>until </a:t>
            </a:r>
            <a:r>
              <a:rPr lang="en-US" b="1" dirty="0"/>
              <a:t>Jun 23/Jul 07/Jul 14</a:t>
            </a:r>
          </a:p>
          <a:p>
            <a:pPr lvl="2"/>
            <a:r>
              <a:rPr lang="en-US" dirty="0"/>
              <a:t>Module “Project LDE”: until </a:t>
            </a:r>
            <a:r>
              <a:rPr lang="en-US" b="1" dirty="0"/>
              <a:t>Jul 28/Aug 04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FA5508-2A25-2CB7-94AF-01EF9F88E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Portfolio Exam Registration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773C32-4820-B02B-CB34-3C88398C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Missing deadlines/exam </a:t>
            </a:r>
            <a:r>
              <a:rPr lang="en-US" b="1" dirty="0"/>
              <a:t>without de-registration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Zero points in the respective exam part (!)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Approach us early in case of problems</a:t>
            </a:r>
          </a:p>
          <a:p>
            <a:endParaRPr lang="en-US" dirty="0"/>
          </a:p>
          <a:p>
            <a:r>
              <a:rPr lang="en-US" dirty="0"/>
              <a:t>If you don’t want to take LDE anymore</a:t>
            </a:r>
          </a:p>
          <a:p>
            <a:pPr lvl="1"/>
            <a:r>
              <a:rPr lang="en-US" dirty="0"/>
              <a:t>Let me know asap to give students in the queue</a:t>
            </a:r>
            <a:br>
              <a:rPr lang="en-US" dirty="0"/>
            </a:br>
            <a:r>
              <a:rPr lang="en-US" dirty="0"/>
              <a:t>a chance to fill in</a:t>
            </a:r>
          </a:p>
          <a:p>
            <a:pPr lvl="1"/>
            <a:endParaRPr lang="en-US" b="1" dirty="0">
              <a:solidFill>
                <a:srgbClr val="7889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2DDB17-7462-0BB7-A23E-3B74CBE310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Design/implement a prototype </a:t>
            </a:r>
            <a:r>
              <a:rPr lang="en-US" dirty="0"/>
              <a:t>in DAPHNE/</a:t>
            </a:r>
            <a:r>
              <a:rPr lang="en-US" dirty="0" err="1"/>
              <a:t>SystemDS</a:t>
            </a:r>
            <a:endParaRPr lang="en-US" dirty="0"/>
          </a:p>
          <a:p>
            <a:pPr lvl="1"/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prove it is a valuable contribution </a:t>
            </a:r>
            <a:r>
              <a:rPr lang="en-US" dirty="0"/>
              <a:t>to the system</a:t>
            </a:r>
            <a:br>
              <a:rPr lang="en-US" dirty="0"/>
            </a:br>
            <a:r>
              <a:rPr lang="en-US" dirty="0"/>
              <a:t>(tests, documentation, experiments)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Present and defend your work </a:t>
            </a:r>
            <a:r>
              <a:rPr lang="en-US" dirty="0"/>
              <a:t>in a presentation &amp; discussion</a:t>
            </a:r>
          </a:p>
          <a:p>
            <a:r>
              <a:rPr lang="en-US" dirty="0"/>
              <a:t>Focus on Methodology</a:t>
            </a:r>
          </a:p>
          <a:p>
            <a:pPr lvl="1"/>
            <a:r>
              <a:rPr lang="en-US" dirty="0"/>
              <a:t>LDE as a preparation for a bachelor/master thesis at the DAMS Lab</a:t>
            </a:r>
          </a:p>
          <a:p>
            <a:r>
              <a:rPr lang="en-US" dirty="0"/>
              <a:t>Mindset: Be Open Learn New Things and to Work on Any Part of the System</a:t>
            </a:r>
          </a:p>
          <a:p>
            <a:pPr lvl="1"/>
            <a:r>
              <a:rPr lang="en-US" dirty="0"/>
              <a:t>Whatever it takes to fulfill the task</a:t>
            </a:r>
          </a:p>
          <a:p>
            <a:pPr lvl="1"/>
            <a:r>
              <a:rPr lang="en-US" dirty="0"/>
              <a:t>Self-guided acquisition of required technical skills</a:t>
            </a:r>
          </a:p>
          <a:p>
            <a:r>
              <a:rPr lang="en-US" dirty="0"/>
              <a:t>Grading Criteria</a:t>
            </a:r>
          </a:p>
          <a:p>
            <a:pPr lvl="1"/>
            <a:r>
              <a:rPr lang="en-US" dirty="0"/>
              <a:t>Design/implementation (functionality)</a:t>
            </a:r>
          </a:p>
          <a:p>
            <a:pPr lvl="1"/>
            <a:r>
              <a:rPr lang="en-US" dirty="0"/>
              <a:t>Code quality + tests + documentation</a:t>
            </a:r>
          </a:p>
          <a:p>
            <a:pPr lvl="1"/>
            <a:r>
              <a:rPr lang="en-US" dirty="0"/>
              <a:t>Experiments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2EA8CD-DF85-8108-6263-1AF1FC8F0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LDE Project Goals and Mindset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BF4F8C06-A56A-FB1C-09EE-1DCCB781D30C}"/>
              </a:ext>
            </a:extLst>
          </p:cNvPr>
          <p:cNvSpPr/>
          <p:nvPr/>
        </p:nvSpPr>
        <p:spPr>
          <a:xfrm>
            <a:off x="7112000" y="1662579"/>
            <a:ext cx="287867" cy="1066800"/>
          </a:xfrm>
          <a:prstGeom prst="rightBrace">
            <a:avLst>
              <a:gd name="adj1" fmla="val 55392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AF905B-8C36-E70C-0A57-C5F5116AE8EC}"/>
              </a:ext>
            </a:extLst>
          </p:cNvPr>
          <p:cNvSpPr txBox="1"/>
          <p:nvPr/>
        </p:nvSpPr>
        <p:spPr>
          <a:xfrm>
            <a:off x="7399867" y="1734314"/>
            <a:ext cx="263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High-quality and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convincing contribution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to an open-source system</a:t>
            </a:r>
          </a:p>
        </p:txBody>
      </p:sp>
    </p:spTree>
    <p:extLst>
      <p:ext uri="{BB962C8B-B14F-4D97-AF65-F5344CB8AC3E}">
        <p14:creationId xmlns:p14="http://schemas.microsoft.com/office/powerpoint/2010/main" val="11273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0E9B9E-3E14-7B6A-CADF-F38915FF9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Projects in DAPHNE and Apache </a:t>
            </a:r>
            <a:r>
              <a:rPr lang="en-US" dirty="0" err="1"/>
              <a:t>SystemDS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7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0C8544-3FA1-1678-5EDB-71DE8679A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Overview: Two Systems Developed at the DAMS Lab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74D3F8-752C-B7FE-A121-856656994F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2182391"/>
            <a:ext cx="5545201" cy="264282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An Open and Extensible System Infrastructure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for </a:t>
            </a:r>
            <a:r>
              <a:rPr lang="en-US" dirty="0">
                <a:solidFill>
                  <a:schemeClr val="accent1"/>
                </a:solidFill>
              </a:rPr>
              <a:t>Integrated Data Analysis Pipelines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Intersection of data management,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machine learning, high-performance computing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Open-source (Apache v2 license)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Originated from DAPHNE EU-project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Written mostly in C++, Python, </a:t>
            </a:r>
            <a:r>
              <a:rPr lang="en-US" dirty="0" err="1">
                <a:solidFill>
                  <a:srgbClr val="000000"/>
                </a:solidFill>
              </a:rPr>
              <a:t>DaphneDSL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Since 2020 (open-source since 2022)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F5F702-CF84-CE24-40CD-5EB90D951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4945" y="2176168"/>
            <a:ext cx="5545201" cy="264282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 Declarative ML System for the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End-to-End Data Science Lifecycle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Data integration/cleaning/prep, model selection/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training/validation/debugging/deployment/scoring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Open-source (Apache v2 license)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hlinkClick r:id="rId3"/>
              </a:rPr>
              <a:t>https://github.com/apache/systemds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Originated from Apache </a:t>
            </a:r>
            <a:r>
              <a:rPr lang="en-US" dirty="0" err="1">
                <a:solidFill>
                  <a:srgbClr val="000000"/>
                </a:solidFill>
              </a:rPr>
              <a:t>SystemML</a:t>
            </a:r>
            <a:r>
              <a:rPr lang="en-US" dirty="0">
                <a:solidFill>
                  <a:srgbClr val="000000"/>
                </a:solidFill>
              </a:rPr>
              <a:t> (started at IBM)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Written mostly in Java, Python, and DML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Since 2010 (open-source since 2015) (as </a:t>
            </a:r>
            <a:r>
              <a:rPr lang="en-US" dirty="0" err="1">
                <a:solidFill>
                  <a:srgbClr val="000000"/>
                </a:solidFill>
              </a:rPr>
              <a:t>SystemML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BF111C-7C2C-5AB2-3E2D-EC841C17E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06" y="1194100"/>
            <a:ext cx="3384170" cy="7828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8A3024-ADAC-0B80-1B5E-1784EA6EE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764" y="1261672"/>
            <a:ext cx="2381250" cy="647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4A0C14C-3D3D-2F1F-5A31-4139F04DB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931" y="1182919"/>
            <a:ext cx="1980908" cy="8052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52B53F8-0C44-9D44-1BA9-AF638DB1E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954" y="1319428"/>
            <a:ext cx="798282" cy="532188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33999F7-7EF8-B20D-0A7C-BD1DB618ABD0}"/>
              </a:ext>
            </a:extLst>
          </p:cNvPr>
          <p:cNvGrpSpPr/>
          <p:nvPr/>
        </p:nvGrpSpPr>
        <p:grpSpPr>
          <a:xfrm>
            <a:off x="1071262" y="5122749"/>
            <a:ext cx="4249650" cy="738664"/>
            <a:chOff x="935051" y="4525510"/>
            <a:chExt cx="4249650" cy="7386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DFDF684-6A2D-03A1-217C-A78CD0AC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051" y="4553742"/>
              <a:ext cx="527113" cy="682201"/>
            </a:xfrm>
            <a:prstGeom prst="rect">
              <a:avLst/>
            </a:prstGeom>
            <a:ln w="28575">
              <a:solidFill>
                <a:srgbClr val="7889FB"/>
              </a:solidFill>
            </a:ln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0684DB3-22E5-1CA9-64AB-596CBB7EFDBE}"/>
                </a:ext>
              </a:extLst>
            </p:cNvPr>
            <p:cNvSpPr txBox="1"/>
            <p:nvPr/>
          </p:nvSpPr>
          <p:spPr>
            <a:xfrm>
              <a:off x="1492847" y="4525510"/>
              <a:ext cx="36918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[Patrick Damme et al.: DAPHNE: An Open and Extensible System Infrastructure for Integrated Data Analysis Pipelines. CIDR 2022]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8E05A89-1456-3C18-02BD-F5E07CD165CB}"/>
              </a:ext>
            </a:extLst>
          </p:cNvPr>
          <p:cNvGrpSpPr/>
          <p:nvPr/>
        </p:nvGrpSpPr>
        <p:grpSpPr>
          <a:xfrm>
            <a:off x="6604660" y="5122749"/>
            <a:ext cx="4249650" cy="738664"/>
            <a:chOff x="6468449" y="4525510"/>
            <a:chExt cx="4249650" cy="73866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9F67956-4B0D-7818-2B46-762215B37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68449" y="4553583"/>
              <a:ext cx="527437" cy="682518"/>
            </a:xfrm>
            <a:prstGeom prst="rect">
              <a:avLst/>
            </a:prstGeom>
            <a:ln w="28575">
              <a:solidFill>
                <a:srgbClr val="7889FB"/>
              </a:solidFill>
            </a:ln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0342B72-096D-35A9-A6B8-51F603D9F919}"/>
                </a:ext>
              </a:extLst>
            </p:cNvPr>
            <p:cNvSpPr txBox="1"/>
            <p:nvPr/>
          </p:nvSpPr>
          <p:spPr>
            <a:xfrm>
              <a:off x="7026245" y="4525510"/>
              <a:ext cx="36918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[Matthias Boehm et al.: </a:t>
              </a:r>
              <a:r>
                <a:rPr lang="en-US" sz="1400" dirty="0" err="1">
                  <a:solidFill>
                    <a:srgbClr val="000000"/>
                  </a:solidFill>
                </a:rPr>
                <a:t>SystemDS</a:t>
              </a:r>
              <a:r>
                <a:rPr lang="en-US" sz="1400" dirty="0">
                  <a:solidFill>
                    <a:srgbClr val="000000"/>
                  </a:solidFill>
                </a:rPr>
                <a:t>: A Declarative Machine Learning System for the End-to-End Data Science Lifecycle. CIDR 2020]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67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155B5-CD3B-3C52-AD91-B8E398AA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CCC1FD-C905-688B-6112-4D5C7E448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Simplified High-level Architecture of DAPHNE and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32CCFB1-1B11-B3C0-3212-BA6032FE52E2}"/>
              </a:ext>
            </a:extLst>
          </p:cNvPr>
          <p:cNvSpPr/>
          <p:nvPr/>
        </p:nvSpPr>
        <p:spPr>
          <a:xfrm>
            <a:off x="4016963" y="2624782"/>
            <a:ext cx="4154576" cy="246641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System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B0A4840-94B2-377E-81A1-8A7FE0E02F32}"/>
              </a:ext>
            </a:extLst>
          </p:cNvPr>
          <p:cNvGrpSpPr/>
          <p:nvPr/>
        </p:nvGrpSpPr>
        <p:grpSpPr>
          <a:xfrm>
            <a:off x="4099536" y="2727739"/>
            <a:ext cx="3989430" cy="2260503"/>
            <a:chOff x="4007941" y="1937451"/>
            <a:chExt cx="3989430" cy="2260503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F95BC3A-9E0A-56AF-5CF7-80F524427D85}"/>
                </a:ext>
              </a:extLst>
            </p:cNvPr>
            <p:cNvSpPr/>
            <p:nvPr/>
          </p:nvSpPr>
          <p:spPr>
            <a:xfrm>
              <a:off x="4007941" y="1937451"/>
              <a:ext cx="3989430" cy="52439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u="sng" dirty="0">
                  <a:solidFill>
                    <a:srgbClr val="000000"/>
                  </a:solidFill>
                </a:rPr>
                <a:t>Language Abstractions &amp; APIs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Domain-specific language (DSL), Python API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A8A3970-046D-378C-3146-603F52AF86F6}"/>
                </a:ext>
              </a:extLst>
            </p:cNvPr>
            <p:cNvSpPr/>
            <p:nvPr/>
          </p:nvSpPr>
          <p:spPr>
            <a:xfrm>
              <a:off x="4007941" y="2545699"/>
              <a:ext cx="3989430" cy="78360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u="sng" dirty="0">
                  <a:solidFill>
                    <a:srgbClr val="000000"/>
                  </a:solidFill>
                </a:rPr>
                <a:t>Optimizing Compiler</a:t>
              </a:r>
              <a:br>
                <a:rPr lang="en-US" sz="1600" b="1" u="sng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DSL parser, Intermediate representation (IR),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Compiler passes (lowering and optimization)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2A0E7CF-5E15-1E4C-330A-5E8C21C1A2A1}"/>
                </a:ext>
              </a:extLst>
            </p:cNvPr>
            <p:cNvSpPr/>
            <p:nvPr/>
          </p:nvSpPr>
          <p:spPr>
            <a:xfrm>
              <a:off x="4007941" y="3413154"/>
              <a:ext cx="3989430" cy="7848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u="sng" dirty="0">
                  <a:solidFill>
                    <a:srgbClr val="000000"/>
                  </a:solidFill>
                </a:rPr>
                <a:t>Runtime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Parallel local &amp; distributed execution,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Hardware accelerators (e.g., GPU)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61C7673-A68A-7540-4D88-76278E4A75C7}"/>
              </a:ext>
            </a:extLst>
          </p:cNvPr>
          <p:cNvSpPr txBox="1"/>
          <p:nvPr/>
        </p:nvSpPr>
        <p:spPr>
          <a:xfrm>
            <a:off x="3494125" y="1118195"/>
            <a:ext cx="2529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</a:rPr>
              <a:t>Program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matrix/frame data types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linear/relational algebra ops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complex control flow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4B9E23-862C-7B2F-83D1-F70D31B33463}"/>
              </a:ext>
            </a:extLst>
          </p:cNvPr>
          <p:cNvSpPr txBox="1"/>
          <p:nvPr/>
        </p:nvSpPr>
        <p:spPr>
          <a:xfrm>
            <a:off x="6164904" y="1118195"/>
            <a:ext cx="3364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Input Data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open file formats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data exchange with other systems/libs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A315CF-7130-2523-23A1-282D0DE02743}"/>
              </a:ext>
            </a:extLst>
          </p:cNvPr>
          <p:cNvSpPr txBox="1"/>
          <p:nvPr/>
        </p:nvSpPr>
        <p:spPr>
          <a:xfrm>
            <a:off x="6230403" y="5520861"/>
            <a:ext cx="1241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Output Data</a:t>
            </a:r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A2DACF5C-F8BF-002B-C9ED-E99A0103952D}"/>
              </a:ext>
            </a:extLst>
          </p:cNvPr>
          <p:cNvSpPr/>
          <p:nvPr/>
        </p:nvSpPr>
        <p:spPr>
          <a:xfrm>
            <a:off x="5711083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6" name="Pfeil: nach unten 25">
            <a:extLst>
              <a:ext uri="{FF2B5EF4-FFF2-40B4-BE49-F238E27FC236}">
                <a16:creationId xmlns:a16="http://schemas.microsoft.com/office/drawing/2014/main" id="{15D27A93-56F1-B379-B99E-BB3127F5BE21}"/>
              </a:ext>
            </a:extLst>
          </p:cNvPr>
          <p:cNvSpPr/>
          <p:nvPr/>
        </p:nvSpPr>
        <p:spPr>
          <a:xfrm>
            <a:off x="6164904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E844E3C0-3ACB-4FF2-FD92-69449C0929C1}"/>
              </a:ext>
            </a:extLst>
          </p:cNvPr>
          <p:cNvSpPr/>
          <p:nvPr/>
        </p:nvSpPr>
        <p:spPr>
          <a:xfrm>
            <a:off x="6164904" y="5168756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7F8560-F288-9A01-AABF-FBAEB6194203}"/>
              </a:ext>
            </a:extLst>
          </p:cNvPr>
          <p:cNvSpPr txBox="1"/>
          <p:nvPr/>
        </p:nvSpPr>
        <p:spPr>
          <a:xfrm>
            <a:off x="753936" y="1095804"/>
            <a:ext cx="11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clustering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4FB295-8F02-FD33-69E3-337D8121D796}"/>
              </a:ext>
            </a:extLst>
          </p:cNvPr>
          <p:cNvSpPr txBox="1"/>
          <p:nvPr/>
        </p:nvSpPr>
        <p:spPr>
          <a:xfrm>
            <a:off x="605497" y="1503740"/>
            <a:ext cx="140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classification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37328BB-E4AA-EC0F-0C8A-767EAA064830}"/>
              </a:ext>
            </a:extLst>
          </p:cNvPr>
          <p:cNvSpPr txBox="1"/>
          <p:nvPr/>
        </p:nvSpPr>
        <p:spPr>
          <a:xfrm>
            <a:off x="2392235" y="984157"/>
            <a:ext cx="173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neural networks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D594020-A005-8F62-6423-58BB94BFE31B}"/>
              </a:ext>
            </a:extLst>
          </p:cNvPr>
          <p:cNvSpPr txBox="1"/>
          <p:nvPr/>
        </p:nvSpPr>
        <p:spPr>
          <a:xfrm>
            <a:off x="1962522" y="1285862"/>
            <a:ext cx="116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regression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9450B8-969B-DB21-822C-291B8D6AA023}"/>
              </a:ext>
            </a:extLst>
          </p:cNvPr>
          <p:cNvSpPr txBox="1"/>
          <p:nvPr/>
        </p:nvSpPr>
        <p:spPr>
          <a:xfrm>
            <a:off x="1424629" y="1827890"/>
            <a:ext cx="185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relational queries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5A78930-61BF-5BF9-57C7-1F0D0B4DB3E7}"/>
              </a:ext>
            </a:extLst>
          </p:cNvPr>
          <p:cNvSpPr txBox="1"/>
          <p:nvPr/>
        </p:nvSpPr>
        <p:spPr>
          <a:xfrm>
            <a:off x="2109510" y="157211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…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AB54D50-1143-8A70-A285-C0610EB00DE4}"/>
              </a:ext>
            </a:extLst>
          </p:cNvPr>
          <p:cNvSpPr txBox="1"/>
          <p:nvPr/>
        </p:nvSpPr>
        <p:spPr>
          <a:xfrm>
            <a:off x="3143097" y="128047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…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97E1A39-0CB8-CB5F-7FA5-0398A975133B}"/>
              </a:ext>
            </a:extLst>
          </p:cNvPr>
          <p:cNvSpPr txBox="1"/>
          <p:nvPr/>
        </p:nvSpPr>
        <p:spPr>
          <a:xfrm>
            <a:off x="1728590" y="87498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</a:rPr>
              <a:t>…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01CB7DF-5DEC-A61E-BF14-4D560FC96A5A}"/>
              </a:ext>
            </a:extLst>
          </p:cNvPr>
          <p:cNvSpPr txBox="1"/>
          <p:nvPr/>
        </p:nvSpPr>
        <p:spPr>
          <a:xfrm>
            <a:off x="184943" y="4018776"/>
            <a:ext cx="31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Other such systems (examples)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BBC25F5-B301-8197-0B61-D5044E7653DB}"/>
              </a:ext>
            </a:extLst>
          </p:cNvPr>
          <p:cNvSpPr txBox="1"/>
          <p:nvPr/>
        </p:nvSpPr>
        <p:spPr>
          <a:xfrm>
            <a:off x="8867636" y="3857990"/>
            <a:ext cx="2794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Architecture of ML Systems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(AMLS): Lecture + Exercise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by Prof. Matthias </a:t>
            </a:r>
            <a:r>
              <a:rPr lang="en-US" b="1" dirty="0" err="1">
                <a:solidFill>
                  <a:srgbClr val="000000"/>
                </a:solidFill>
              </a:rPr>
              <a:t>Böhm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Thu 16:00-18:00</a:t>
            </a: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D648E165-AE3F-56FB-7380-A3E63D2CE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03" y="5091199"/>
            <a:ext cx="659373" cy="561969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39EAEC52-6096-74FB-EEDD-14F68486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8" y="5372183"/>
            <a:ext cx="1027585" cy="213035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358215CA-6CF8-7F69-3521-36319EF14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2" y="4680128"/>
            <a:ext cx="919781" cy="365035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2F4D973A-51EA-1D97-08CE-2CDAB9284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37" y="5109447"/>
            <a:ext cx="491759" cy="381113"/>
          </a:xfrm>
          <a:prstGeom prst="rect">
            <a:avLst/>
          </a:prstGeom>
        </p:spPr>
      </p:pic>
      <p:pic>
        <p:nvPicPr>
          <p:cNvPr id="45" name="Picture 12">
            <a:extLst>
              <a:ext uri="{FF2B5EF4-FFF2-40B4-BE49-F238E27FC236}">
                <a16:creationId xmlns:a16="http://schemas.microsoft.com/office/drawing/2014/main" id="{2CA7834F-F1FA-5780-3DB1-7682E6E70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2602203" y="4524802"/>
            <a:ext cx="548869" cy="395254"/>
          </a:xfrm>
          <a:prstGeom prst="rect">
            <a:avLst/>
          </a:prstGeom>
        </p:spPr>
      </p:pic>
      <p:pic>
        <p:nvPicPr>
          <p:cNvPr id="46" name="Picture 2" descr="Bildergebnis für dask">
            <a:extLst>
              <a:ext uri="{FF2B5EF4-FFF2-40B4-BE49-F238E27FC236}">
                <a16:creationId xmlns:a16="http://schemas.microsoft.com/office/drawing/2014/main" id="{537EBE55-EC61-3DB5-0588-D7850A92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1598737" y="4530610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8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 animBg="1"/>
      <p:bldP spid="26" grpId="0" animBg="1"/>
      <p:bldP spid="27" grpId="0" animBg="1"/>
      <p:bldP spid="6" grpId="0"/>
      <p:bldP spid="8" grpId="0"/>
      <p:bldP spid="18" grpId="0"/>
      <p:bldP spid="22" grpId="0"/>
      <p:bldP spid="28" grpId="0"/>
      <p:bldP spid="29" grpId="0"/>
      <p:bldP spid="30" grpId="0"/>
      <p:bldP spid="31" grpId="0"/>
      <p:bldP spid="32" grpId="0"/>
      <p:bldP spid="32" grpId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39AAD-74B5-B9ED-FB47-AA9DF2FE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29DFD0-F32F-37FE-CEE2-4C4963A22A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Simplified High-level Architecture of DAPHNE and </a:t>
            </a:r>
            <a:r>
              <a:rPr lang="en-US" dirty="0" err="1"/>
              <a:t>SystemDS</a:t>
            </a:r>
            <a:endParaRPr lang="en-US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E49F584-53FA-0907-E1B3-23981F87A8D1}"/>
              </a:ext>
            </a:extLst>
          </p:cNvPr>
          <p:cNvGrpSpPr/>
          <p:nvPr/>
        </p:nvGrpSpPr>
        <p:grpSpPr>
          <a:xfrm>
            <a:off x="4016963" y="2624782"/>
            <a:ext cx="4154576" cy="2466417"/>
            <a:chOff x="3842795" y="2320506"/>
            <a:chExt cx="4154576" cy="2466417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CC7D6B7-73ED-BF91-DD82-B245E07EFD78}"/>
                </a:ext>
              </a:extLst>
            </p:cNvPr>
            <p:cNvSpPr/>
            <p:nvPr/>
          </p:nvSpPr>
          <p:spPr>
            <a:xfrm>
              <a:off x="3842795" y="2320506"/>
              <a:ext cx="4154576" cy="24664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85F20E39-56C9-6BE5-3437-189E9A100EDE}"/>
                </a:ext>
              </a:extLst>
            </p:cNvPr>
            <p:cNvGrpSpPr/>
            <p:nvPr/>
          </p:nvGrpSpPr>
          <p:grpSpPr>
            <a:xfrm>
              <a:off x="3925368" y="2423463"/>
              <a:ext cx="3989430" cy="2260503"/>
              <a:chOff x="4007941" y="1937451"/>
              <a:chExt cx="3989430" cy="2260503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4C9D7962-31D6-28F1-F0B8-B737A6DBD180}"/>
                  </a:ext>
                </a:extLst>
              </p:cNvPr>
              <p:cNvSpPr/>
              <p:nvPr/>
            </p:nvSpPr>
            <p:spPr>
              <a:xfrm>
                <a:off x="4007941" y="1937451"/>
                <a:ext cx="3989430" cy="52439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u="sng" dirty="0">
                    <a:solidFill>
                      <a:srgbClr val="000000"/>
                    </a:solidFill>
                  </a:rPr>
                  <a:t>Language Abstractions &amp; APIs</a:t>
                </a:r>
              </a:p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Domain-specific language (DSL), Python API</a:t>
                </a: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E385F19F-42FE-DF1C-B3B9-B40429194D3F}"/>
                  </a:ext>
                </a:extLst>
              </p:cNvPr>
              <p:cNvSpPr/>
              <p:nvPr/>
            </p:nvSpPr>
            <p:spPr>
              <a:xfrm>
                <a:off x="4007941" y="2545699"/>
                <a:ext cx="3989430" cy="783602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u="sng" dirty="0">
                    <a:solidFill>
                      <a:srgbClr val="000000"/>
                    </a:solidFill>
                  </a:rPr>
                  <a:t>Optimizing Compiler</a:t>
                </a:r>
                <a:br>
                  <a:rPr lang="en-US" sz="1600" b="1" u="sng" dirty="0">
                    <a:solidFill>
                      <a:srgbClr val="000000"/>
                    </a:solidFill>
                  </a:rPr>
                </a:br>
                <a:r>
                  <a:rPr lang="en-US" sz="1600" dirty="0">
                    <a:solidFill>
                      <a:srgbClr val="000000"/>
                    </a:solidFill>
                  </a:rPr>
                  <a:t>DSL parser, Intermediate representation (IR),</a:t>
                </a:r>
                <a:br>
                  <a:rPr lang="en-US" sz="1600" dirty="0">
                    <a:solidFill>
                      <a:srgbClr val="000000"/>
                    </a:solidFill>
                  </a:rPr>
                </a:br>
                <a:r>
                  <a:rPr lang="en-US" sz="1600" dirty="0">
                    <a:solidFill>
                      <a:srgbClr val="000000"/>
                    </a:solidFill>
                  </a:rPr>
                  <a:t>Compiler passes (lowering and optimization)</a:t>
                </a:r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0EBACB6A-EEC1-C709-D745-C94A304EEE41}"/>
                  </a:ext>
                </a:extLst>
              </p:cNvPr>
              <p:cNvSpPr/>
              <p:nvPr/>
            </p:nvSpPr>
            <p:spPr>
              <a:xfrm>
                <a:off x="4007941" y="3413154"/>
                <a:ext cx="3989430" cy="78480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u="sng" dirty="0">
                    <a:solidFill>
                      <a:srgbClr val="000000"/>
                    </a:solidFill>
                  </a:rPr>
                  <a:t>Runtime</a:t>
                </a:r>
              </a:p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Parallel local &amp; distributed execution,</a:t>
                </a:r>
                <a:br>
                  <a:rPr lang="en-US" sz="1600" dirty="0">
                    <a:solidFill>
                      <a:srgbClr val="000000"/>
                    </a:solidFill>
                  </a:rPr>
                </a:br>
                <a:r>
                  <a:rPr lang="en-US" sz="1600" dirty="0">
                    <a:solidFill>
                      <a:srgbClr val="000000"/>
                    </a:solidFill>
                  </a:rPr>
                  <a:t>Hardware accelerators (e.g., GPU)</a:t>
                </a:r>
              </a:p>
            </p:txBody>
          </p:sp>
        </p:grp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A4E5C98E-5D97-0D11-AA5C-69C6819BDBD0}"/>
              </a:ext>
            </a:extLst>
          </p:cNvPr>
          <p:cNvSpPr txBox="1"/>
          <p:nvPr/>
        </p:nvSpPr>
        <p:spPr>
          <a:xfrm>
            <a:off x="3494125" y="1118195"/>
            <a:ext cx="2529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</a:rPr>
              <a:t>Program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matrix/frame data types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linear/relational algebra ops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complex control flow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DFF54CB-4844-E615-68AF-88E3B47BDE45}"/>
              </a:ext>
            </a:extLst>
          </p:cNvPr>
          <p:cNvSpPr txBox="1"/>
          <p:nvPr/>
        </p:nvSpPr>
        <p:spPr>
          <a:xfrm>
            <a:off x="6164904" y="1118195"/>
            <a:ext cx="3364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Input Data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open file formats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data exchange with other systems/libs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3BDF2B-9A6B-BB29-2D30-6CE727E2084A}"/>
              </a:ext>
            </a:extLst>
          </p:cNvPr>
          <p:cNvSpPr txBox="1"/>
          <p:nvPr/>
        </p:nvSpPr>
        <p:spPr>
          <a:xfrm>
            <a:off x="6230403" y="5520861"/>
            <a:ext cx="1241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Output Data</a:t>
            </a:r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54BE128A-C843-F86A-013F-6C0D37969E5C}"/>
              </a:ext>
            </a:extLst>
          </p:cNvPr>
          <p:cNvSpPr/>
          <p:nvPr/>
        </p:nvSpPr>
        <p:spPr>
          <a:xfrm>
            <a:off x="5711083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6" name="Pfeil: nach unten 25">
            <a:extLst>
              <a:ext uri="{FF2B5EF4-FFF2-40B4-BE49-F238E27FC236}">
                <a16:creationId xmlns:a16="http://schemas.microsoft.com/office/drawing/2014/main" id="{9A2BECB9-7FF7-9800-1BBD-1B3DFD805D7B}"/>
              </a:ext>
            </a:extLst>
          </p:cNvPr>
          <p:cNvSpPr/>
          <p:nvPr/>
        </p:nvSpPr>
        <p:spPr>
          <a:xfrm>
            <a:off x="6164904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293BCA28-F2C6-ED89-FEF2-F4054F147193}"/>
              </a:ext>
            </a:extLst>
          </p:cNvPr>
          <p:cNvSpPr/>
          <p:nvPr/>
        </p:nvSpPr>
        <p:spPr>
          <a:xfrm>
            <a:off x="6164904" y="5168756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6018C76-546E-1EE6-EA51-8795697D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45" y="2374661"/>
            <a:ext cx="2178753" cy="504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AFEFBF9-4F2D-E32C-5E8E-4B626A73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47" y="2374661"/>
            <a:ext cx="1852943" cy="504000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D11B316-21E9-F1FB-307D-EC55DD694EAC}"/>
              </a:ext>
            </a:extLst>
          </p:cNvPr>
          <p:cNvGrpSpPr/>
          <p:nvPr/>
        </p:nvGrpSpPr>
        <p:grpSpPr>
          <a:xfrm>
            <a:off x="623404" y="2943719"/>
            <a:ext cx="2811435" cy="2086085"/>
            <a:chOff x="386372" y="2700252"/>
            <a:chExt cx="2811435" cy="208608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C20B334-AD0B-0F7D-6ABD-40C535E2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372" y="2700252"/>
              <a:ext cx="2811435" cy="2086085"/>
            </a:xfrm>
            <a:prstGeom prst="rect">
              <a:avLst/>
            </a:prstGeom>
          </p:spPr>
        </p:pic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B609005A-9855-5D90-1D3D-7301D6608939}"/>
                </a:ext>
              </a:extLst>
            </p:cNvPr>
            <p:cNvCxnSpPr/>
            <p:nvPr/>
          </p:nvCxnSpPr>
          <p:spPr>
            <a:xfrm>
              <a:off x="386372" y="3133136"/>
              <a:ext cx="2811435" cy="0"/>
            </a:xfrm>
            <a:prstGeom prst="line">
              <a:avLst/>
            </a:prstGeom>
            <a:ln w="28575">
              <a:solidFill>
                <a:srgbClr val="C40D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1A6D185F-16A4-0479-EA71-8B848940495F}"/>
                </a:ext>
              </a:extLst>
            </p:cNvPr>
            <p:cNvCxnSpPr/>
            <p:nvPr/>
          </p:nvCxnSpPr>
          <p:spPr>
            <a:xfrm>
              <a:off x="386372" y="4039916"/>
              <a:ext cx="2811435" cy="0"/>
            </a:xfrm>
            <a:prstGeom prst="line">
              <a:avLst/>
            </a:prstGeom>
            <a:ln w="28575">
              <a:solidFill>
                <a:srgbClr val="C40D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E7F3A1E-B29C-09C5-E315-BCEF16C86B93}"/>
              </a:ext>
            </a:extLst>
          </p:cNvPr>
          <p:cNvGrpSpPr/>
          <p:nvPr/>
        </p:nvGrpSpPr>
        <p:grpSpPr>
          <a:xfrm>
            <a:off x="8403498" y="2943719"/>
            <a:ext cx="3600641" cy="2086085"/>
            <a:chOff x="8418012" y="2606228"/>
            <a:chExt cx="3600641" cy="208608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78C00A4-8289-C66C-0874-C1828E786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8012" y="2606228"/>
              <a:ext cx="3600641" cy="2086085"/>
            </a:xfrm>
            <a:prstGeom prst="rect">
              <a:avLst/>
            </a:prstGeom>
          </p:spPr>
        </p:pic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D473067-7227-EDD0-8ECF-778E1AC90E55}"/>
                </a:ext>
              </a:extLst>
            </p:cNvPr>
            <p:cNvCxnSpPr>
              <a:cxnSpLocks/>
            </p:cNvCxnSpPr>
            <p:nvPr/>
          </p:nvCxnSpPr>
          <p:spPr>
            <a:xfrm>
              <a:off x="8441827" y="2864165"/>
              <a:ext cx="3576826" cy="0"/>
            </a:xfrm>
            <a:prstGeom prst="line">
              <a:avLst/>
            </a:prstGeom>
            <a:ln w="28575">
              <a:solidFill>
                <a:srgbClr val="C40D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C2138FF3-4890-DE6E-31FA-9A95BBF8EA22}"/>
                </a:ext>
              </a:extLst>
            </p:cNvPr>
            <p:cNvCxnSpPr>
              <a:cxnSpLocks/>
            </p:cNvCxnSpPr>
            <p:nvPr/>
          </p:nvCxnSpPr>
          <p:spPr>
            <a:xfrm>
              <a:off x="8441827" y="3549965"/>
              <a:ext cx="3576826" cy="0"/>
            </a:xfrm>
            <a:prstGeom prst="line">
              <a:avLst/>
            </a:prstGeom>
            <a:ln w="28575">
              <a:solidFill>
                <a:srgbClr val="C40D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220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AE11E6-1C41-555B-493D-36076EE34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Kinds of LDE Project Topics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19C841-5052-1B0B-F967-D5C6C2D87899}"/>
              </a:ext>
            </a:extLst>
          </p:cNvPr>
          <p:cNvSpPr txBox="1"/>
          <p:nvPr/>
        </p:nvSpPr>
        <p:spPr>
          <a:xfrm>
            <a:off x="5115099" y="1872081"/>
            <a:ext cx="91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</a:rPr>
              <a:t>Program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8568F0-8C7B-1467-D8EB-C20E6BC7E637}"/>
              </a:ext>
            </a:extLst>
          </p:cNvPr>
          <p:cNvSpPr txBox="1"/>
          <p:nvPr/>
        </p:nvSpPr>
        <p:spPr>
          <a:xfrm>
            <a:off x="6166653" y="1872081"/>
            <a:ext cx="1086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Input Data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3E3E44B-6650-9CB4-6AEC-00E3E915D8FD}"/>
              </a:ext>
            </a:extLst>
          </p:cNvPr>
          <p:cNvSpPr txBox="1"/>
          <p:nvPr/>
        </p:nvSpPr>
        <p:spPr>
          <a:xfrm>
            <a:off x="6232152" y="5011961"/>
            <a:ext cx="1241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Output Data</a:t>
            </a: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3CEAE21D-C64D-C391-6379-3E602869A322}"/>
              </a:ext>
            </a:extLst>
          </p:cNvPr>
          <p:cNvSpPr/>
          <p:nvPr/>
        </p:nvSpPr>
        <p:spPr>
          <a:xfrm>
            <a:off x="5712832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EE0078F9-53E1-2CF2-B384-8B8E371061B6}"/>
              </a:ext>
            </a:extLst>
          </p:cNvPr>
          <p:cNvSpPr/>
          <p:nvPr/>
        </p:nvSpPr>
        <p:spPr>
          <a:xfrm>
            <a:off x="6166653" y="2212635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6E6A8804-21C4-F506-A769-9EE9AEB1BFAF}"/>
              </a:ext>
            </a:extLst>
          </p:cNvPr>
          <p:cNvSpPr/>
          <p:nvPr/>
        </p:nvSpPr>
        <p:spPr>
          <a:xfrm>
            <a:off x="6166653" y="4659856"/>
            <a:ext cx="312516" cy="348105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2CDD6EA-245D-B69B-2C76-8837215C7079}"/>
              </a:ext>
            </a:extLst>
          </p:cNvPr>
          <p:cNvSpPr/>
          <p:nvPr/>
        </p:nvSpPr>
        <p:spPr>
          <a:xfrm>
            <a:off x="4614701" y="2624783"/>
            <a:ext cx="2962598" cy="19710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796F75D-833F-09DB-65F1-7FA97D71BA05}"/>
              </a:ext>
            </a:extLst>
          </p:cNvPr>
          <p:cNvSpPr/>
          <p:nvPr/>
        </p:nvSpPr>
        <p:spPr>
          <a:xfrm>
            <a:off x="4717905" y="2727739"/>
            <a:ext cx="2756190" cy="5052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Language Abstractions &amp; APIs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A7D4AA-AA39-AA85-C87B-4FA7FBD8BCB7}"/>
              </a:ext>
            </a:extLst>
          </p:cNvPr>
          <p:cNvSpPr/>
          <p:nvPr/>
        </p:nvSpPr>
        <p:spPr>
          <a:xfrm>
            <a:off x="4717905" y="3345312"/>
            <a:ext cx="2756190" cy="504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Optimizing Compiler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947D147-CCE8-2EC6-E3FA-6B8B49449854}"/>
              </a:ext>
            </a:extLst>
          </p:cNvPr>
          <p:cNvSpPr/>
          <p:nvPr/>
        </p:nvSpPr>
        <p:spPr>
          <a:xfrm>
            <a:off x="4717905" y="3961593"/>
            <a:ext cx="2756190" cy="504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Runtime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DAB1DB7-58D0-8A30-14E7-E0C011FED356}"/>
              </a:ext>
            </a:extLst>
          </p:cNvPr>
          <p:cNvSpPr txBox="1"/>
          <p:nvPr/>
        </p:nvSpPr>
        <p:spPr>
          <a:xfrm>
            <a:off x="7782968" y="2727739"/>
            <a:ext cx="4225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System Internals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Optimization and efficient execution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 input programs (various aspects)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Mostly in C++/Java, some also in Python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EDA3900-CF86-AC04-5E8D-71F3048C1E98}"/>
              </a:ext>
            </a:extLst>
          </p:cNvPr>
          <p:cNvSpPr txBox="1"/>
          <p:nvPr/>
        </p:nvSpPr>
        <p:spPr>
          <a:xfrm>
            <a:off x="7782968" y="1481667"/>
            <a:ext cx="3957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Reusable Data Science Primitives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Data analysis algorithms/applications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Mostly in </a:t>
            </a:r>
            <a:r>
              <a:rPr lang="en-US" dirty="0" err="1">
                <a:solidFill>
                  <a:schemeClr val="accent1"/>
                </a:solidFill>
              </a:rPr>
              <a:t>DaphneDSL</a:t>
            </a:r>
            <a:r>
              <a:rPr lang="en-US" dirty="0">
                <a:solidFill>
                  <a:schemeClr val="accent1"/>
                </a:solidFill>
              </a:rPr>
              <a:t>/DML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E08C514-435A-4FCD-3142-5CFA9E3B297D}"/>
              </a:ext>
            </a:extLst>
          </p:cNvPr>
          <p:cNvCxnSpPr>
            <a:cxnSpLocks/>
          </p:cNvCxnSpPr>
          <p:nvPr/>
        </p:nvCxnSpPr>
        <p:spPr>
          <a:xfrm>
            <a:off x="7731240" y="2727739"/>
            <a:ext cx="0" cy="17378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FDD9FCB-EED4-DF63-DF86-D202C83105C5}"/>
              </a:ext>
            </a:extLst>
          </p:cNvPr>
          <p:cNvCxnSpPr>
            <a:cxnSpLocks/>
          </p:cNvCxnSpPr>
          <p:nvPr/>
        </p:nvCxnSpPr>
        <p:spPr>
          <a:xfrm>
            <a:off x="7731240" y="1481667"/>
            <a:ext cx="0" cy="9405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5043EFFE-A73C-317C-C2AD-EA58BD596F13}"/>
              </a:ext>
            </a:extLst>
          </p:cNvPr>
          <p:cNvSpPr/>
          <p:nvPr/>
        </p:nvSpPr>
        <p:spPr>
          <a:xfrm>
            <a:off x="599928" y="3135361"/>
            <a:ext cx="2882282" cy="949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accent1"/>
                </a:solidFill>
              </a:rPr>
              <a:t>External Tooling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Helpers in the ecosystem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Any suitable prog. lang.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Pfeil: nach links und rechts 38">
            <a:extLst>
              <a:ext uri="{FF2B5EF4-FFF2-40B4-BE49-F238E27FC236}">
                <a16:creationId xmlns:a16="http://schemas.microsoft.com/office/drawing/2014/main" id="{BCDAC4CA-B33A-7DDB-13D9-46E1DF71B3C3}"/>
              </a:ext>
            </a:extLst>
          </p:cNvPr>
          <p:cNvSpPr/>
          <p:nvPr/>
        </p:nvSpPr>
        <p:spPr>
          <a:xfrm>
            <a:off x="3762409" y="3453665"/>
            <a:ext cx="572094" cy="31326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CDAA2EC-FF5B-3881-D11A-27C5024C23C1}"/>
              </a:ext>
            </a:extLst>
          </p:cNvPr>
          <p:cNvSpPr txBox="1"/>
          <p:nvPr/>
        </p:nvSpPr>
        <p:spPr>
          <a:xfrm>
            <a:off x="703366" y="1481667"/>
            <a:ext cx="371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7889FB"/>
                </a:solidFill>
              </a:rPr>
              <a:t>End-to-end Experiments</a:t>
            </a:r>
          </a:p>
          <a:p>
            <a:pPr algn="r"/>
            <a:r>
              <a:rPr lang="en-US" dirty="0">
                <a:solidFill>
                  <a:srgbClr val="7889FB"/>
                </a:solidFill>
              </a:rPr>
              <a:t>typically required in any project topic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24B2E6E-73DC-2520-9B5B-8114BEFF8D01}"/>
              </a:ext>
            </a:extLst>
          </p:cNvPr>
          <p:cNvCxnSpPr>
            <a:cxnSpLocks/>
          </p:cNvCxnSpPr>
          <p:nvPr/>
        </p:nvCxnSpPr>
        <p:spPr>
          <a:xfrm>
            <a:off x="4437707" y="905933"/>
            <a:ext cx="0" cy="4538134"/>
          </a:xfrm>
          <a:prstGeom prst="line">
            <a:avLst/>
          </a:prstGeom>
          <a:ln w="76200">
            <a:solidFill>
              <a:srgbClr val="7889F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FDEE9E8A-96DD-EE0C-F605-8910F2F80560}"/>
              </a:ext>
            </a:extLst>
          </p:cNvPr>
          <p:cNvSpPr txBox="1"/>
          <p:nvPr/>
        </p:nvSpPr>
        <p:spPr>
          <a:xfrm>
            <a:off x="915732" y="4673563"/>
            <a:ext cx="3499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7889FB"/>
                </a:solidFill>
              </a:rPr>
              <a:t>Openness to All Levels of the Stack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>
                <a:solidFill>
                  <a:srgbClr val="7889FB"/>
                </a:solidFill>
              </a:rPr>
              <a:t>to fulfill the task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B925384-1A0D-3F9F-D9A9-14F413D7E8D1}"/>
              </a:ext>
            </a:extLst>
          </p:cNvPr>
          <p:cNvSpPr txBox="1"/>
          <p:nvPr/>
        </p:nvSpPr>
        <p:spPr>
          <a:xfrm>
            <a:off x="8117033" y="4549900"/>
            <a:ext cx="375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Choose topic based on your interests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and technical skills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B7A8368-061B-C2BF-2755-D2C6442F77B7}"/>
              </a:ext>
            </a:extLst>
          </p:cNvPr>
          <p:cNvCxnSpPr>
            <a:cxnSpLocks/>
          </p:cNvCxnSpPr>
          <p:nvPr/>
        </p:nvCxnSpPr>
        <p:spPr>
          <a:xfrm>
            <a:off x="4437707" y="1481667"/>
            <a:ext cx="0" cy="940592"/>
          </a:xfrm>
          <a:prstGeom prst="line">
            <a:avLst/>
          </a:prstGeom>
          <a:ln w="762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  <p:bldP spid="39" grpId="0" animBg="1"/>
      <p:bldP spid="41" grpId="0"/>
      <p:bldP spid="44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C3EB0-6268-6451-ED63-EA7F51450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E89D7F-951F-1879-ABA9-91D2A03538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5126100" cy="4506685"/>
          </a:xfrm>
        </p:spPr>
        <p:txBody>
          <a:bodyPr/>
          <a:lstStyle/>
          <a:p>
            <a:r>
              <a:rPr lang="en-US" dirty="0"/>
              <a:t>Individual/Team Project Work</a:t>
            </a:r>
          </a:p>
          <a:p>
            <a:pPr lvl="1"/>
            <a:r>
              <a:rPr lang="en-US" dirty="0"/>
              <a:t>Teams of up to 3 students </a:t>
            </a:r>
            <a:r>
              <a:rPr lang="en-US" b="1" dirty="0">
                <a:solidFill>
                  <a:srgbClr val="7889FB"/>
                </a:solidFill>
              </a:rPr>
              <a:t>strongly encouraged</a:t>
            </a:r>
          </a:p>
          <a:p>
            <a:pPr lvl="1"/>
            <a:r>
              <a:rPr lang="en-US" dirty="0"/>
              <a:t>Unique topic for each individual/team</a:t>
            </a:r>
          </a:p>
          <a:p>
            <a:r>
              <a:rPr lang="en-US" dirty="0"/>
              <a:t>Ambitious Projects</a:t>
            </a:r>
          </a:p>
          <a:p>
            <a:pPr lvl="1"/>
            <a:r>
              <a:rPr lang="en-US" dirty="0"/>
              <a:t>9 ECTS (~270 h of work)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≈6.75 weeks of full-time work</a:t>
            </a:r>
            <a:endParaRPr lang="en-US" dirty="0"/>
          </a:p>
          <a:p>
            <a:r>
              <a:rPr lang="en-US" dirty="0"/>
              <a:t>Potential for Impact</a:t>
            </a:r>
          </a:p>
          <a:p>
            <a:pPr lvl="1"/>
            <a:r>
              <a:rPr lang="en-US" dirty="0"/>
              <a:t>Real open issues in existing systems</a:t>
            </a:r>
          </a:p>
          <a:p>
            <a:pPr lvl="1"/>
            <a:r>
              <a:rPr lang="en-US" dirty="0"/>
              <a:t>If successful: meaningful contributions</a:t>
            </a:r>
            <a:br>
              <a:rPr lang="en-US" dirty="0"/>
            </a:br>
            <a:r>
              <a:rPr lang="en-US" dirty="0"/>
              <a:t>that will be used by others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7D39FD-12E9-3059-F136-64DC65F8D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LDE Project Characteristics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6899F85-6CE0-3573-6F79-2A98B6BA25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Remarks on Topic Descriptions</a:t>
            </a:r>
          </a:p>
          <a:p>
            <a:pPr lvl="1"/>
            <a:r>
              <a:rPr lang="en-US" dirty="0"/>
              <a:t>Many open topics in DAPHNE and </a:t>
            </a:r>
            <a:r>
              <a:rPr lang="en-US" dirty="0" err="1"/>
              <a:t>SystemDS</a:t>
            </a:r>
            <a:endParaRPr lang="en-US" dirty="0"/>
          </a:p>
          <a:p>
            <a:pPr lvl="1"/>
            <a:r>
              <a:rPr lang="en-US" dirty="0"/>
              <a:t>Initial topic descriptions of varying level of detail</a:t>
            </a:r>
          </a:p>
          <a:p>
            <a:pPr lvl="1"/>
            <a:r>
              <a:rPr lang="en-US" dirty="0"/>
              <a:t>During topic selection: Approach project mentor directly if interested in more details</a:t>
            </a:r>
          </a:p>
          <a:p>
            <a:pPr lvl="1"/>
            <a:r>
              <a:rPr lang="en-US" dirty="0"/>
              <a:t>After topic assignment: More detailed descriptions where necessary</a:t>
            </a:r>
          </a:p>
          <a:p>
            <a:pPr lvl="1"/>
            <a:r>
              <a:rPr lang="en-US" dirty="0"/>
              <a:t>We’re open to alternative topic proposals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2A89AB-3436-D3F7-4DB1-4E0188ABF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907436-F138-76A6-08DE-82F0F07304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Hybrid Setting with Optional Attendance</a:t>
            </a:r>
          </a:p>
          <a:p>
            <a:pPr lvl="1"/>
            <a:r>
              <a:rPr lang="en-US" dirty="0"/>
              <a:t>In-person in MAR 0.010</a:t>
            </a:r>
          </a:p>
          <a:p>
            <a:pPr lvl="1"/>
            <a:r>
              <a:rPr lang="en-US" dirty="0"/>
              <a:t>Virtual via zoom</a:t>
            </a:r>
            <a:br>
              <a:rPr lang="en-US" dirty="0"/>
            </a:br>
            <a:r>
              <a:rPr lang="en-US" dirty="0">
                <a:hlinkClick r:id="rId2"/>
              </a:rPr>
              <a:t>https://tu-berlin.zoom.us/j/67376691490?pwd=NmlvWTM5VUVWRjU0UGI2bXhBVkxzQT09</a:t>
            </a: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45256E3-983E-2CD5-0D17-0B2D5A37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84" y="1912143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9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218339-D34E-7EFC-6584-EB2C8F28D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Approach the Project</a:t>
            </a:r>
          </a:p>
        </p:txBody>
      </p:sp>
    </p:spTree>
    <p:extLst>
      <p:ext uri="{BB962C8B-B14F-4D97-AF65-F5344CB8AC3E}">
        <p14:creationId xmlns:p14="http://schemas.microsoft.com/office/powerpoint/2010/main" val="10009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15B399-0697-66AB-65FA-1D934EAC8C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Build the system from source</a:t>
            </a:r>
          </a:p>
          <a:p>
            <a:pPr lvl="1"/>
            <a:r>
              <a:rPr lang="en-US" dirty="0"/>
              <a:t>Successfully run the test suite</a:t>
            </a:r>
          </a:p>
          <a:p>
            <a:r>
              <a:rPr lang="en-US" dirty="0"/>
              <a:t>Navigate to the GitHub Repos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Know Where to Find the Documentation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1679DD-2F4B-68D6-50F1-97D7F57F2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Getting Started: Setting Up Your Development Environment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31B30B-E191-1DEB-6E5F-3C2CCCE58F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Clone, Build, Test According to the Documentation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56F989-FFBC-D13F-4499-67A1E8BF8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42" y="2741625"/>
            <a:ext cx="1412550" cy="1151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15F7FE-D653-DC5C-55D0-EEE3D193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07" y="2741625"/>
            <a:ext cx="1412550" cy="1151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19CC649-9445-B68D-98FE-8896830A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35" y="4595365"/>
            <a:ext cx="1825501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2186638-7FB2-D2A6-ED75-89E4FDF32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923" y="4595365"/>
            <a:ext cx="1825501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A46FA6C-CD70-2961-3731-21F8859C7763}"/>
              </a:ext>
            </a:extLst>
          </p:cNvPr>
          <p:cNvSpPr txBox="1"/>
          <p:nvPr/>
        </p:nvSpPr>
        <p:spPr>
          <a:xfrm>
            <a:off x="2914661" y="3890323"/>
            <a:ext cx="22381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6"/>
              </a:rPr>
              <a:t>https://github.com/daphne-eu/daphne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3639B1-6282-96F1-9EF0-4CB4A1DAA52E}"/>
              </a:ext>
            </a:extLst>
          </p:cNvPr>
          <p:cNvSpPr txBox="1"/>
          <p:nvPr/>
        </p:nvSpPr>
        <p:spPr>
          <a:xfrm>
            <a:off x="767919" y="3890323"/>
            <a:ext cx="2138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7"/>
              </a:rPr>
              <a:t>https://github.com/apache/systemds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346A8D-36A0-7818-39E6-90EFD81A2392}"/>
              </a:ext>
            </a:extLst>
          </p:cNvPr>
          <p:cNvSpPr txBox="1"/>
          <p:nvPr/>
        </p:nvSpPr>
        <p:spPr>
          <a:xfrm>
            <a:off x="767919" y="5744063"/>
            <a:ext cx="2141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8"/>
              </a:rPr>
              <a:t>https://daphne-eu.github.io/daphne/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AF59093-06CC-367A-6D45-52B2F099B583}"/>
              </a:ext>
            </a:extLst>
          </p:cNvPr>
          <p:cNvSpPr txBox="1"/>
          <p:nvPr/>
        </p:nvSpPr>
        <p:spPr>
          <a:xfrm>
            <a:off x="3057400" y="5744063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9"/>
              </a:rPr>
              <a:t>https://apache.github.io/systemds/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6F47C25-36DD-644D-7043-B214B4E03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080" y="1777733"/>
            <a:ext cx="1604018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B986EB0-8A86-FBD7-9133-22144BA89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5525" y="1777733"/>
            <a:ext cx="1604018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2C6C413A-27A1-844C-8792-DD71E30BEA5F}"/>
              </a:ext>
            </a:extLst>
          </p:cNvPr>
          <p:cNvSpPr txBox="1"/>
          <p:nvPr/>
        </p:nvSpPr>
        <p:spPr>
          <a:xfrm>
            <a:off x="9036261" y="2917469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12"/>
              </a:rPr>
              <a:t>https://apache.github.io/systemds/</a:t>
            </a:r>
            <a:br>
              <a:rPr lang="en-US" sz="1000" dirty="0">
                <a:hlinkClick r:id="rId12"/>
              </a:rPr>
            </a:br>
            <a:r>
              <a:rPr lang="en-US" sz="1000" dirty="0">
                <a:hlinkClick r:id="rId12"/>
              </a:rPr>
              <a:t>site/install.html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C8DBDC5-AC18-EA7A-38D5-F296EC480732}"/>
              </a:ext>
            </a:extLst>
          </p:cNvPr>
          <p:cNvSpPr txBox="1"/>
          <p:nvPr/>
        </p:nvSpPr>
        <p:spPr>
          <a:xfrm>
            <a:off x="6484115" y="2929733"/>
            <a:ext cx="240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13"/>
              </a:rPr>
              <a:t>https://daphne-eu.github.io/daphne/</a:t>
            </a:r>
            <a:br>
              <a:rPr lang="en-US" sz="1000" dirty="0">
                <a:hlinkClick r:id="rId13"/>
              </a:rPr>
            </a:br>
            <a:r>
              <a:rPr lang="en-US" sz="1000" dirty="0" err="1">
                <a:hlinkClick r:id="rId13"/>
              </a:rPr>
              <a:t>GettingStarted</a:t>
            </a:r>
            <a:r>
              <a:rPr lang="en-US" sz="1000" dirty="0">
                <a:hlinkClick r:id="rId13"/>
              </a:rPr>
              <a:t>/#quickstart-for-developers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" grpId="0"/>
      <p:bldP spid="20" grpId="0"/>
      <p:bldP spid="21" grpId="0"/>
      <p:bldP spid="22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0676C79-74ED-1033-8942-F715D70397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Ability to modify the source code and run/test it</a:t>
            </a:r>
          </a:p>
          <a:p>
            <a:pPr lvl="1"/>
            <a:r>
              <a:rPr lang="en-US" dirty="0"/>
              <a:t>Initial overview of relevant part of the code base</a:t>
            </a:r>
          </a:p>
          <a:p>
            <a:r>
              <a:rPr lang="en-US" dirty="0"/>
              <a:t>Set Up Your Editor/IDE etc.</a:t>
            </a:r>
          </a:p>
          <a:p>
            <a:r>
              <a:rPr lang="en-US" dirty="0"/>
              <a:t>Issue Tracking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Make Your First Modifications to the Code</a:t>
            </a:r>
          </a:p>
          <a:p>
            <a:pPr lvl="1"/>
            <a:r>
              <a:rPr lang="en-US" dirty="0"/>
              <a:t>DAPHNE: “good first issues”</a:t>
            </a:r>
          </a:p>
          <a:p>
            <a:pPr lvl="1"/>
            <a:r>
              <a:rPr lang="en-US" dirty="0" err="1"/>
              <a:t>SystemDS</a:t>
            </a:r>
            <a:r>
              <a:rPr lang="en-US" dirty="0"/>
              <a:t>: Write initial test cases for your task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35223-752C-D385-D5C1-A6C0FA113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Getting Started: Preparing Your First Contribution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65B84F-3535-1ECB-E26B-482D09AD51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Read the Contribution Guidelines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CA2D245-916B-4DAD-ADAB-4BD9483D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7" y="3166081"/>
            <a:ext cx="1838814" cy="1263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E90879C-F754-D902-FEEB-D21AA95B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183" y="3174958"/>
            <a:ext cx="1838814" cy="1263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A784500-3A59-EFB6-932D-214D4320F757}"/>
              </a:ext>
            </a:extLst>
          </p:cNvPr>
          <p:cNvSpPr txBox="1"/>
          <p:nvPr/>
        </p:nvSpPr>
        <p:spPr>
          <a:xfrm>
            <a:off x="870347" y="4455092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https://github.com/daphne-eu/</a:t>
            </a:r>
            <a:br>
              <a:rPr lang="en-US" sz="1000" dirty="0">
                <a:hlinkClick r:id="rId4"/>
              </a:rPr>
            </a:br>
            <a:r>
              <a:rPr lang="en-US" sz="1000" dirty="0">
                <a:hlinkClick r:id="rId4"/>
              </a:rPr>
              <a:t>daphne/issues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218A35F-5791-A7DE-99D0-88BF5C3ADD13}"/>
              </a:ext>
            </a:extLst>
          </p:cNvPr>
          <p:cNvSpPr txBox="1"/>
          <p:nvPr/>
        </p:nvSpPr>
        <p:spPr>
          <a:xfrm>
            <a:off x="3063481" y="442973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https://issues.apache.org/jira/secure/</a:t>
            </a:r>
            <a:br>
              <a:rPr lang="en-US" sz="1000" dirty="0">
                <a:hlinkClick r:id="rId5"/>
              </a:rPr>
            </a:br>
            <a:r>
              <a:rPr lang="en-US" sz="1000" dirty="0" err="1">
                <a:hlinkClick r:id="rId5"/>
              </a:rPr>
              <a:t>Dashboard.jspa?selectPageId</a:t>
            </a:r>
            <a:r>
              <a:rPr lang="en-US" sz="1000" dirty="0">
                <a:hlinkClick r:id="rId5"/>
              </a:rPr>
              <a:t>=12335852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7E9BC3-D6F4-330B-2008-69B984AF3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766" y="1701800"/>
            <a:ext cx="1488787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C59D95-A9DD-1FEB-2585-0E683D9C7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612" y="1671986"/>
            <a:ext cx="1488787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F9751CA-C65D-7FD2-2B15-684E24FA069C}"/>
              </a:ext>
            </a:extLst>
          </p:cNvPr>
          <p:cNvSpPr txBox="1"/>
          <p:nvPr/>
        </p:nvSpPr>
        <p:spPr>
          <a:xfrm>
            <a:off x="6418256" y="2866422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8"/>
              </a:rPr>
              <a:t>https://github.com/daphne-eu/daphne/</a:t>
            </a:r>
            <a:br>
              <a:rPr lang="en-US" sz="1000" dirty="0">
                <a:hlinkClick r:id="rId8"/>
              </a:rPr>
            </a:br>
            <a:r>
              <a:rPr lang="en-US" sz="1000" dirty="0">
                <a:hlinkClick r:id="rId8"/>
              </a:rPr>
              <a:t>blob/main/CONTRIBUTING.md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4DA5F8-253C-FDCF-3F98-53FC109CDD44}"/>
              </a:ext>
            </a:extLst>
          </p:cNvPr>
          <p:cNvSpPr txBox="1"/>
          <p:nvPr/>
        </p:nvSpPr>
        <p:spPr>
          <a:xfrm>
            <a:off x="8729795" y="2898365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9"/>
              </a:rPr>
              <a:t>https://github.com/apache/systemds/</a:t>
            </a:r>
            <a:br>
              <a:rPr lang="en-US" sz="1000" dirty="0">
                <a:hlinkClick r:id="rId9"/>
              </a:rPr>
            </a:br>
            <a:r>
              <a:rPr lang="en-US" sz="1000" dirty="0">
                <a:hlinkClick r:id="rId9"/>
              </a:rPr>
              <a:t>blob/main/CONTRIBUTING.md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8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  <p:bldP spid="24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194AD6-3DFD-E763-ABC1-3F5C135BFF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80% functionally complete prototype</a:t>
            </a:r>
            <a:br>
              <a:rPr lang="en-US" dirty="0"/>
            </a:br>
            <a:r>
              <a:rPr lang="en-US" dirty="0"/>
              <a:t>including good set of test cases</a:t>
            </a:r>
          </a:p>
          <a:p>
            <a:pPr lvl="1"/>
            <a:r>
              <a:rPr lang="en-US" dirty="0"/>
              <a:t>Basis for further improvements driven by experiments and feedback</a:t>
            </a:r>
          </a:p>
          <a:p>
            <a:r>
              <a:rPr lang="en-US" dirty="0"/>
              <a:t>Mindset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Understand the topic</a:t>
            </a:r>
            <a:br>
              <a:rPr lang="en-US" dirty="0"/>
            </a:br>
            <a:r>
              <a:rPr lang="en-US" dirty="0"/>
              <a:t>(task description, mentor, additional material)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Understand the code base</a:t>
            </a:r>
            <a:br>
              <a:rPr lang="en-US" dirty="0"/>
            </a:br>
            <a:r>
              <a:rPr lang="en-US" dirty="0"/>
              <a:t>(overview and relevant parts)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Understand the employed libraries/frameworks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Design and implement </a:t>
            </a:r>
            <a:r>
              <a:rPr lang="en-US" dirty="0"/>
              <a:t>step-by-step</a:t>
            </a:r>
          </a:p>
          <a:p>
            <a:pPr lvl="1"/>
            <a:r>
              <a:rPr lang="en-US" dirty="0"/>
              <a:t>Not always “the” right solution: </a:t>
            </a:r>
            <a:r>
              <a:rPr lang="en-US" b="1" dirty="0">
                <a:solidFill>
                  <a:srgbClr val="000000"/>
                </a:solidFill>
              </a:rPr>
              <a:t>explore alternatives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37D5BF-EA87-D128-2D04-8ABFCC102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197733" cy="717437"/>
          </a:xfrm>
        </p:spPr>
        <p:txBody>
          <a:bodyPr/>
          <a:lstStyle/>
          <a:p>
            <a:r>
              <a:rPr lang="en-US" dirty="0"/>
              <a:t>Initial Prototype: Design/Implementation/Tests </a:t>
            </a:r>
            <a:r>
              <a:rPr lang="en-US" dirty="0">
                <a:solidFill>
                  <a:srgbClr val="7889FB"/>
                </a:solidFill>
              </a:rPr>
              <a:t>(</a:t>
            </a:r>
            <a:r>
              <a:rPr lang="en-US" sz="2400" b="1" dirty="0">
                <a:solidFill>
                  <a:srgbClr val="7889FB"/>
                </a:solidFill>
              </a:rPr>
              <a:t>≈2/3 of the semester)</a:t>
            </a:r>
            <a:endParaRPr lang="en-US" b="1" dirty="0">
              <a:solidFill>
                <a:srgbClr val="7889FB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5466C9-1139-223C-9333-6B98D1F126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Typical Pitfalls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Start as the deadline approaches</a:t>
            </a:r>
            <a:br>
              <a:rPr lang="en-US" dirty="0"/>
            </a:br>
            <a:r>
              <a:rPr lang="en-US" dirty="0"/>
              <a:t>-&gt; don’t underestimate the effort, start immediately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Don’t talk to project mentor</a:t>
            </a:r>
            <a:br>
              <a:rPr lang="en-US" dirty="0"/>
            </a:br>
            <a:r>
              <a:rPr lang="en-US" dirty="0"/>
              <a:t>-&gt; your mentor can give you valuable guidance</a:t>
            </a:r>
          </a:p>
        </p:txBody>
      </p:sp>
    </p:spTree>
    <p:extLst>
      <p:ext uri="{BB962C8B-B14F-4D97-AF65-F5344CB8AC3E}">
        <p14:creationId xmlns:p14="http://schemas.microsoft.com/office/powerpoint/2010/main" val="29195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347D4BA-97C8-F87E-9F50-A0E23170B4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High-quality code contribution whose value</a:t>
            </a:r>
            <a:br>
              <a:rPr lang="en-US" dirty="0"/>
            </a:br>
            <a:r>
              <a:rPr lang="en-US" dirty="0"/>
              <a:t>can easily be appreciated and understood</a:t>
            </a:r>
          </a:p>
          <a:p>
            <a:r>
              <a:rPr lang="en-US" dirty="0"/>
              <a:t>Typical Pitfalls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Untidy, hardly documented, hardly tested code</a:t>
            </a:r>
          </a:p>
          <a:p>
            <a:pPr lvl="1"/>
            <a:r>
              <a:rPr lang="en-US" dirty="0"/>
              <a:t>View </a:t>
            </a:r>
            <a:r>
              <a:rPr lang="en-US" b="1" dirty="0">
                <a:solidFill>
                  <a:schemeClr val="accent1"/>
                </a:solidFill>
              </a:rPr>
              <a:t>experiments as nice-to-have addendum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start them as the deadline approaches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-&gt; experiments show the value of your contribution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-&gt; you need time to incorporate your insights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Don’t talk to project mentor</a:t>
            </a:r>
            <a:br>
              <a:rPr lang="en-US" dirty="0"/>
            </a:br>
            <a:r>
              <a:rPr lang="en-US" dirty="0"/>
              <a:t>-&gt; your mentor can give you valuable guidance</a:t>
            </a:r>
          </a:p>
          <a:p>
            <a:r>
              <a:rPr lang="en-US" dirty="0"/>
              <a:t>Countermeasures</a:t>
            </a:r>
          </a:p>
          <a:p>
            <a:pPr lvl="1"/>
            <a:r>
              <a:rPr lang="en-US" dirty="0"/>
              <a:t>Focus primarily on investigating and improving your initial prototype after the intermediate presentation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EC183-E79E-59A6-8E25-88BF6F77F0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820033" cy="717437"/>
          </a:xfrm>
        </p:spPr>
        <p:txBody>
          <a:bodyPr/>
          <a:lstStyle/>
          <a:p>
            <a:r>
              <a:rPr lang="en-US" dirty="0"/>
              <a:t>Final Prototype: Creating a Convincing Contribution </a:t>
            </a:r>
            <a:r>
              <a:rPr lang="en-US" dirty="0">
                <a:solidFill>
                  <a:srgbClr val="7889FB"/>
                </a:solidFill>
              </a:rPr>
              <a:t>(</a:t>
            </a:r>
            <a:r>
              <a:rPr lang="en-US" sz="2400" b="1" dirty="0">
                <a:solidFill>
                  <a:srgbClr val="7889FB"/>
                </a:solidFill>
              </a:rPr>
              <a:t>≈1/3 of the semester)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FE82AE-973F-68DF-7B24-FDC097E03B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6863" y="1262063"/>
            <a:ext cx="5545137" cy="45069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BA6B5F-7679-672B-CD82-776F67E680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Make your code easy to read/understand</a:t>
            </a:r>
          </a:p>
          <a:p>
            <a:pPr lvl="1"/>
            <a:r>
              <a:rPr lang="en-US" dirty="0"/>
              <a:t>Others will have to maintain it after your contribution is merged</a:t>
            </a:r>
          </a:p>
          <a:p>
            <a:r>
              <a:rPr lang="en-US" dirty="0"/>
              <a:t>General Guidelines</a:t>
            </a:r>
          </a:p>
          <a:p>
            <a:pPr lvl="1"/>
            <a:r>
              <a:rPr lang="en-US" dirty="0"/>
              <a:t>Clearly structure your code into </a:t>
            </a:r>
            <a:r>
              <a:rPr lang="en-US" b="1" dirty="0">
                <a:solidFill>
                  <a:srgbClr val="7889FB"/>
                </a:solidFill>
              </a:rPr>
              <a:t>meaningful units </a:t>
            </a:r>
            <a:r>
              <a:rPr lang="en-US" dirty="0"/>
              <a:t>(classes, functions, etc.)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clear yet concise identifiers </a:t>
            </a:r>
            <a:r>
              <a:rPr lang="en-US" dirty="0"/>
              <a:t>(variable/function/class names)</a:t>
            </a:r>
          </a:p>
          <a:p>
            <a:pPr lvl="1"/>
            <a:r>
              <a:rPr lang="en-US" dirty="0"/>
              <a:t>Stay </a:t>
            </a:r>
            <a:r>
              <a:rPr lang="en-US" b="1" dirty="0">
                <a:solidFill>
                  <a:srgbClr val="7889FB"/>
                </a:solidFill>
              </a:rPr>
              <a:t>consistent with the existing code base </a:t>
            </a:r>
            <a:r>
              <a:rPr lang="en-US" dirty="0"/>
              <a:t>(e.g., use the same patterns) </a:t>
            </a:r>
            <a:r>
              <a:rPr lang="en-US" b="1" dirty="0"/>
              <a:t>OR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refactor if necessary</a:t>
            </a:r>
          </a:p>
          <a:p>
            <a:pPr lvl="1"/>
            <a:r>
              <a:rPr lang="en-US" dirty="0"/>
              <a:t>Adhere to the code base’s </a:t>
            </a:r>
            <a:r>
              <a:rPr lang="en-US" b="1" dirty="0">
                <a:solidFill>
                  <a:srgbClr val="7889FB"/>
                </a:solidFill>
              </a:rPr>
              <a:t>coding style/formatting</a:t>
            </a:r>
          </a:p>
          <a:p>
            <a:r>
              <a:rPr lang="en-US" dirty="0"/>
              <a:t>Keep Your Pull Request Tidy</a:t>
            </a:r>
          </a:p>
          <a:p>
            <a:pPr lvl="1"/>
            <a:r>
              <a:rPr lang="en-US" dirty="0"/>
              <a:t>Stay focused: </a:t>
            </a:r>
            <a:r>
              <a:rPr lang="en-US" b="1" dirty="0">
                <a:solidFill>
                  <a:srgbClr val="C00000"/>
                </a:solidFill>
              </a:rPr>
              <a:t>Avoid changes unrelated to your task </a:t>
            </a:r>
            <a:r>
              <a:rPr lang="en-US" dirty="0"/>
              <a:t>(can be contributed as individual small pull requests)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Don’t submit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anything that’s useless for others</a:t>
            </a:r>
            <a:r>
              <a:rPr lang="en-US" dirty="0"/>
              <a:t> (e.g., build artifacts, generated files (e.g., logs), IDE projects)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Exclude specifics of your local setup</a:t>
            </a:r>
            <a:r>
              <a:rPr lang="en-US" dirty="0"/>
              <a:t>: Avoid local paths, usernames, passwords, IP addresses etc.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31B50-C3D5-68EB-B6C0-F9EF5B8D8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Final Prototype: Code Quality</a:t>
            </a:r>
          </a:p>
        </p:txBody>
      </p:sp>
    </p:spTree>
    <p:extLst>
      <p:ext uri="{BB962C8B-B14F-4D97-AF65-F5344CB8AC3E}">
        <p14:creationId xmlns:p14="http://schemas.microsoft.com/office/powerpoint/2010/main" val="10878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BCDAD0D-371A-C84C-47D0-C5EE2B9B97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Show functionally correct behavior</a:t>
            </a:r>
          </a:p>
          <a:p>
            <a:pPr lvl="1"/>
            <a:r>
              <a:rPr lang="en-US" dirty="0"/>
              <a:t>Experiments don’t make sense</a:t>
            </a:r>
            <a:br>
              <a:rPr lang="en-US" dirty="0"/>
            </a:br>
            <a:r>
              <a:rPr lang="en-US" dirty="0"/>
              <a:t>if prototype doesn’t do what it should</a:t>
            </a:r>
          </a:p>
          <a:p>
            <a:r>
              <a:rPr lang="en-US" dirty="0"/>
              <a:t>General Hints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Unit tests </a:t>
            </a:r>
            <a:r>
              <a:rPr lang="en-US" dirty="0"/>
              <a:t>and </a:t>
            </a:r>
            <a:r>
              <a:rPr lang="en-US" b="1" dirty="0">
                <a:solidFill>
                  <a:srgbClr val="7889FB"/>
                </a:solidFill>
              </a:rPr>
              <a:t>script-level tests</a:t>
            </a:r>
          </a:p>
          <a:p>
            <a:pPr lvl="1"/>
            <a:r>
              <a:rPr lang="en-US" b="1" dirty="0"/>
              <a:t>Test cases that should work</a:t>
            </a:r>
          </a:p>
          <a:p>
            <a:pPr lvl="1"/>
            <a:r>
              <a:rPr lang="en-US" b="1" dirty="0"/>
              <a:t>Test cases that should not work</a:t>
            </a:r>
            <a:br>
              <a:rPr lang="en-US" dirty="0"/>
            </a:br>
            <a:r>
              <a:rPr lang="en-US" dirty="0"/>
              <a:t>(e.g., invalid DSL scripts, invalid input data, …)</a:t>
            </a:r>
          </a:p>
          <a:p>
            <a:pPr lvl="1"/>
            <a:r>
              <a:rPr lang="en-US" dirty="0"/>
              <a:t>Construct </a:t>
            </a:r>
            <a:r>
              <a:rPr lang="en-US" b="1" dirty="0">
                <a:solidFill>
                  <a:srgbClr val="7889FB"/>
                </a:solidFill>
              </a:rPr>
              <a:t>simple and complex scenarios</a:t>
            </a:r>
          </a:p>
          <a:p>
            <a:pPr lvl="1"/>
            <a:r>
              <a:rPr lang="en-US" dirty="0"/>
              <a:t>Think of </a:t>
            </a:r>
            <a:r>
              <a:rPr lang="en-US" b="1" dirty="0">
                <a:solidFill>
                  <a:srgbClr val="C00000"/>
                </a:solidFill>
              </a:rPr>
              <a:t>corner cases</a:t>
            </a:r>
          </a:p>
          <a:p>
            <a:pPr lvl="1"/>
            <a:r>
              <a:rPr lang="en-US" dirty="0"/>
              <a:t>Small input data is often fine</a:t>
            </a:r>
            <a:br>
              <a:rPr lang="en-US" dirty="0"/>
            </a:br>
            <a:r>
              <a:rPr lang="en-US" dirty="0"/>
              <a:t>(but some bugs only triggered by large inputs)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4CB18B-FD01-1EE5-B9F0-93924C55A2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Final Prototype: Tests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919DEE-A0FC-08B1-139E-591EA79D8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Integrate with the Existing Test Suite</a:t>
            </a:r>
          </a:p>
          <a:p>
            <a:pPr lvl="1"/>
            <a:r>
              <a:rPr lang="en-US" b="1" dirty="0"/>
              <a:t>DAPHNE</a:t>
            </a:r>
            <a:br>
              <a:rPr lang="en-US" dirty="0"/>
            </a:br>
            <a:r>
              <a:rPr lang="en-US" dirty="0"/>
              <a:t>-&gt; directory: </a:t>
            </a:r>
            <a:r>
              <a:rPr lang="en-US" dirty="0">
                <a:latin typeface="Consolas" panose="020B0609020204030204" pitchFamily="49" charset="0"/>
              </a:rPr>
              <a:t>test/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/>
              <a:t>-&gt; see the documentation on writing test cases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 err="1"/>
              <a:t>SystemDS</a:t>
            </a:r>
            <a:br>
              <a:rPr lang="en-US" dirty="0"/>
            </a:br>
            <a:r>
              <a:rPr lang="en-US" dirty="0"/>
              <a:t>-&gt; directory: </a:t>
            </a:r>
            <a:r>
              <a:rPr lang="en-US" dirty="0" err="1">
                <a:latin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</a:rPr>
              <a:t>/test/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7C8877-4632-B6E2-FBAA-ED19E0C01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52" y="2624014"/>
            <a:ext cx="2306623" cy="1446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98B2E8-92DB-B578-E976-0BB60ADF54BD}"/>
              </a:ext>
            </a:extLst>
          </p:cNvPr>
          <p:cNvSpPr txBox="1"/>
          <p:nvPr/>
        </p:nvSpPr>
        <p:spPr>
          <a:xfrm>
            <a:off x="7133197" y="4070761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https://daphne-eu.github.io/daphne/</a:t>
            </a:r>
            <a:br>
              <a:rPr lang="en-US" sz="1000" dirty="0">
                <a:hlinkClick r:id="rId3"/>
              </a:rPr>
            </a:br>
            <a:r>
              <a:rPr lang="en-US" sz="1000" dirty="0">
                <a:hlinkClick r:id="rId3"/>
              </a:rPr>
              <a:t>development/Testing/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53A90F-91AA-58D0-2E6F-0B788FC427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Make your contribution understandable for </a:t>
            </a:r>
            <a:r>
              <a:rPr lang="en-US" b="1" dirty="0"/>
              <a:t>users</a:t>
            </a:r>
            <a:r>
              <a:rPr lang="en-US" dirty="0"/>
              <a:t> and </a:t>
            </a:r>
            <a:r>
              <a:rPr lang="en-US" b="1" dirty="0"/>
              <a:t>developers</a:t>
            </a:r>
          </a:p>
          <a:p>
            <a:r>
              <a:rPr lang="en-US" dirty="0"/>
              <a:t>User Documentation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What’s not documented doesn’t exist</a:t>
            </a:r>
          </a:p>
          <a:p>
            <a:pPr lvl="1"/>
            <a:r>
              <a:rPr lang="en-US" dirty="0"/>
              <a:t>Add </a:t>
            </a:r>
            <a:r>
              <a:rPr lang="en-US" b="1" dirty="0"/>
              <a:t>high-level explanation </a:t>
            </a:r>
            <a:r>
              <a:rPr lang="en-US" dirty="0"/>
              <a:t>of features and concepts behind them</a:t>
            </a:r>
          </a:p>
          <a:p>
            <a:pPr lvl="1"/>
            <a:r>
              <a:rPr lang="en-US" dirty="0"/>
              <a:t>Update documentation of </a:t>
            </a:r>
            <a:r>
              <a:rPr lang="en-US" b="1" dirty="0"/>
              <a:t>language abstractions </a:t>
            </a:r>
            <a:r>
              <a:rPr lang="en-US" dirty="0"/>
              <a:t>(e.g., new DSL built-in functions, new types, …)</a:t>
            </a:r>
          </a:p>
          <a:p>
            <a:pPr lvl="1"/>
            <a:r>
              <a:rPr lang="en-US" dirty="0"/>
              <a:t>Update documentation of </a:t>
            </a:r>
            <a:r>
              <a:rPr lang="en-US" b="1" dirty="0"/>
              <a:t>user APIs </a:t>
            </a:r>
            <a:r>
              <a:rPr lang="en-US" dirty="0"/>
              <a:t>(e.g., new command-line arguments)</a:t>
            </a:r>
          </a:p>
          <a:p>
            <a:r>
              <a:rPr lang="en-US" dirty="0"/>
              <a:t>Developer Documentation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Negative example: “The code is the documentation”</a:t>
            </a:r>
          </a:p>
          <a:p>
            <a:pPr lvl="1"/>
            <a:r>
              <a:rPr lang="en-US" b="1" dirty="0"/>
              <a:t>High-level explanation </a:t>
            </a:r>
            <a:r>
              <a:rPr lang="en-US" dirty="0"/>
              <a:t>of your contribution; justify design decisions</a:t>
            </a:r>
          </a:p>
          <a:p>
            <a:pPr lvl="1"/>
            <a:r>
              <a:rPr lang="en-US" b="1" dirty="0"/>
              <a:t>API documentation </a:t>
            </a:r>
            <a:r>
              <a:rPr lang="en-US" dirty="0"/>
              <a:t>of classes, functions, members, etc.</a:t>
            </a:r>
            <a:br>
              <a:rPr lang="en-US" dirty="0"/>
            </a:br>
            <a:r>
              <a:rPr lang="en-US" dirty="0"/>
              <a:t>(integrate with the existing source code documentation of the system, e.g., </a:t>
            </a:r>
            <a:r>
              <a:rPr lang="en-US" dirty="0" err="1"/>
              <a:t>doxygen</a:t>
            </a:r>
            <a:r>
              <a:rPr lang="en-US" dirty="0"/>
              <a:t> or </a:t>
            </a:r>
            <a:r>
              <a:rPr lang="en-US" dirty="0" err="1"/>
              <a:t>javadoc</a:t>
            </a:r>
            <a:r>
              <a:rPr lang="en-US" dirty="0"/>
              <a:t> style)</a:t>
            </a:r>
          </a:p>
          <a:p>
            <a:pPr lvl="1"/>
            <a:r>
              <a:rPr lang="en-US" b="1" dirty="0"/>
              <a:t>Comments within function bodies </a:t>
            </a:r>
            <a:r>
              <a:rPr lang="en-US" dirty="0"/>
              <a:t>(e.g., high-level steps of an algorithm)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5FFCDF-1782-DD46-506D-BB00DF4E9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Final Prototype: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0646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E29C7C1-A93E-3B99-261D-B763AAAA1B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Understand your prototype to discover potential for improvement (e.g., performance bottlenecks)</a:t>
            </a:r>
          </a:p>
          <a:p>
            <a:pPr lvl="1"/>
            <a:r>
              <a:rPr lang="en-US" dirty="0"/>
              <a:t>Demonstrate functional improvements (new features)</a:t>
            </a:r>
          </a:p>
          <a:p>
            <a:pPr lvl="1"/>
            <a:r>
              <a:rPr lang="en-US" dirty="0"/>
              <a:t>Showcase non-functional improvements (performance compared to status quo and state-of-the-art baselines)</a:t>
            </a:r>
          </a:p>
          <a:p>
            <a:r>
              <a:rPr lang="en-US" dirty="0"/>
              <a:t>Design Experiments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Don’t just conduct any random experiments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Think about which questions you want/need to answer</a:t>
            </a:r>
            <a:r>
              <a:rPr lang="en-US" dirty="0"/>
              <a:t>, </a:t>
            </a:r>
            <a:r>
              <a:rPr lang="en-US" b="1" dirty="0"/>
              <a:t>design experiments accordingly</a:t>
            </a:r>
          </a:p>
          <a:p>
            <a:pPr lvl="1"/>
            <a:r>
              <a:rPr lang="en-US" b="1" dirty="0"/>
              <a:t>Types of experiments</a:t>
            </a:r>
            <a:r>
              <a:rPr lang="en-US" dirty="0"/>
              <a:t>: Exploratory, micro benchmarks, benchmarks, end-to-end applications</a:t>
            </a:r>
          </a:p>
          <a:p>
            <a:pPr lvl="1"/>
            <a:r>
              <a:rPr lang="en-US" b="1" dirty="0"/>
              <a:t>Aspects of an experiment</a:t>
            </a:r>
            <a:r>
              <a:rPr lang="en-US" dirty="0"/>
              <a:t>: Data, workload, baselines, hardware &amp; software stack, metrics</a:t>
            </a:r>
          </a:p>
          <a:p>
            <a:r>
              <a:rPr lang="en-US" dirty="0"/>
              <a:t>Conduct Experiments</a:t>
            </a:r>
          </a:p>
          <a:p>
            <a:pPr lvl="1"/>
            <a:r>
              <a:rPr lang="en-US" dirty="0"/>
              <a:t>Automate as much as possible for repeatability (shell scripts etc.)</a:t>
            </a:r>
          </a:p>
          <a:p>
            <a:r>
              <a:rPr lang="en-US" dirty="0"/>
              <a:t>Visualize and Interpret the Results</a:t>
            </a:r>
          </a:p>
          <a:p>
            <a:pPr lvl="1"/>
            <a:r>
              <a:rPr lang="en-US" dirty="0"/>
              <a:t>Automate the visualization based on raw experimental data</a:t>
            </a:r>
          </a:p>
          <a:p>
            <a:pPr lvl="1"/>
            <a:r>
              <a:rPr lang="en-US" dirty="0"/>
              <a:t>Draw conclusions and react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DDF601-A543-36BE-93E6-C7AA7DDB3B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Final Prototype: Experiments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668F829-8760-C9C7-AFCA-B5AB56E9F8A7}"/>
              </a:ext>
            </a:extLst>
          </p:cNvPr>
          <p:cNvSpPr txBox="1"/>
          <p:nvPr/>
        </p:nvSpPr>
        <p:spPr>
          <a:xfrm>
            <a:off x="8242708" y="4482985"/>
            <a:ext cx="3197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See 3</a:t>
            </a:r>
            <a:r>
              <a:rPr lang="en-US" b="1" baseline="30000" dirty="0">
                <a:solidFill>
                  <a:srgbClr val="7889FB"/>
                </a:solidFill>
              </a:rPr>
              <a:t>rd</a:t>
            </a:r>
            <a:r>
              <a:rPr lang="en-US" b="1" dirty="0">
                <a:solidFill>
                  <a:srgbClr val="7889FB"/>
                </a:solidFill>
              </a:rPr>
              <a:t> seminar intro lecture on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“Experiments, Reproducibility”</a:t>
            </a:r>
          </a:p>
        </p:txBody>
      </p:sp>
    </p:spTree>
    <p:extLst>
      <p:ext uri="{BB962C8B-B14F-4D97-AF65-F5344CB8AC3E}">
        <p14:creationId xmlns:p14="http://schemas.microsoft.com/office/powerpoint/2010/main" val="39177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List of Project Topics (Proposals)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A11819-9AD7-B931-343F-953AD0BE9592}"/>
              </a:ext>
            </a:extLst>
          </p:cNvPr>
          <p:cNvSpPr txBox="1"/>
          <p:nvPr/>
        </p:nvSpPr>
        <p:spPr>
          <a:xfrm>
            <a:off x="555867" y="3545963"/>
            <a:ext cx="820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50" dirty="0">
                <a:effectLst/>
                <a:latin typeface="OpenSymbol"/>
                <a:ea typeface="OpenSymbol"/>
                <a:cs typeface="OpenSymbol"/>
              </a:rPr>
              <a:t>See list at </a:t>
            </a:r>
            <a:r>
              <a:rPr lang="en-US" sz="1800" b="1" kern="150" dirty="0">
                <a:effectLst/>
                <a:latin typeface="OpenSymbol"/>
                <a:ea typeface="OpenSymbol"/>
                <a:cs typeface="OpenSymbol"/>
                <a:hlinkClick r:id="rId2"/>
              </a:rPr>
              <a:t>https://pdamme.github.io/teaching/2025_</a:t>
            </a:r>
            <a:r>
              <a:rPr lang="en-US" b="1" kern="150" dirty="0">
                <a:latin typeface="OpenSymbol"/>
                <a:ea typeface="OpenSymbol"/>
                <a:cs typeface="OpenSymbol"/>
                <a:hlinkClick r:id="rId2"/>
              </a:rPr>
              <a:t>summ</a:t>
            </a:r>
            <a:r>
              <a:rPr lang="en-US" sz="1800" b="1" kern="150" dirty="0">
                <a:effectLst/>
                <a:latin typeface="OpenSymbol"/>
                <a:ea typeface="OpenSymbol"/>
                <a:cs typeface="OpenSymbol"/>
                <a:hlinkClick r:id="rId2"/>
              </a:rPr>
              <a:t>er/lde/ProjectTopics.pdf</a:t>
            </a:r>
            <a:endParaRPr lang="de-DE" sz="1800" b="1" kern="150" dirty="0">
              <a:effectLst/>
              <a:latin typeface="OpenSymbol"/>
              <a:ea typeface="OpenSymbol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375254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B9DBCF-99E8-B280-7908-1ACF29D68C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10/2022: Postdoc at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FG Big Data Engineering (DAMS Lab) headed by Prof. Matthias </a:t>
            </a:r>
            <a:r>
              <a:rPr lang="en-US" dirty="0" err="1"/>
              <a:t>Böhm</a:t>
            </a:r>
            <a:endParaRPr lang="en-US" dirty="0"/>
          </a:p>
          <a:p>
            <a:pPr lvl="1"/>
            <a:r>
              <a:rPr lang="en-US" dirty="0"/>
              <a:t>Continuing work on integrated data analysis pipelines</a:t>
            </a:r>
          </a:p>
          <a:p>
            <a:pPr lvl="1"/>
            <a:r>
              <a:rPr lang="en-US" dirty="0"/>
              <a:t>Research interests in the fields of database and ML systems</a:t>
            </a:r>
            <a:br>
              <a:rPr lang="en-US" dirty="0"/>
            </a:br>
            <a:r>
              <a:rPr lang="en-US" dirty="0"/>
              <a:t>(especially compiler &amp; runtime techniques, extensibility)</a:t>
            </a:r>
          </a:p>
          <a:p>
            <a:pPr lvl="1"/>
            <a:endParaRPr lang="en-US" dirty="0"/>
          </a:p>
          <a:p>
            <a:r>
              <a:rPr lang="en-US" dirty="0"/>
              <a:t>2021-2022: Postdoc at TU Graz &amp; Know-Center GmbH</a:t>
            </a:r>
            <a:r>
              <a:rPr lang="en-US" b="0" dirty="0"/>
              <a:t>, Austria</a:t>
            </a:r>
          </a:p>
          <a:p>
            <a:pPr lvl="1"/>
            <a:r>
              <a:rPr lang="en-US" b="0" dirty="0"/>
              <a:t>Data Management group headed by Prof. Matthias </a:t>
            </a:r>
            <a:r>
              <a:rPr lang="en-US" b="0" dirty="0" err="1"/>
              <a:t>Böhm</a:t>
            </a:r>
            <a:endParaRPr lang="en-US" b="0" dirty="0"/>
          </a:p>
          <a:p>
            <a:pPr lvl="1"/>
            <a:r>
              <a:rPr lang="en-US" b="0" dirty="0"/>
              <a:t>Started work on integrated data analysis pipelines</a:t>
            </a:r>
          </a:p>
          <a:p>
            <a:pPr lvl="1"/>
            <a:endParaRPr lang="en-US" b="0" dirty="0"/>
          </a:p>
          <a:p>
            <a:r>
              <a:rPr lang="en-US" dirty="0"/>
              <a:t>2015-2020: PhD student at TU Dresden</a:t>
            </a:r>
            <a:r>
              <a:rPr lang="en-US" b="0" dirty="0"/>
              <a:t>, Germany</a:t>
            </a:r>
          </a:p>
          <a:p>
            <a:pPr lvl="1"/>
            <a:r>
              <a:rPr lang="en-US" b="0" dirty="0"/>
              <a:t>Dresden Database Research Group headed by Prof. Wolfgang Lehner</a:t>
            </a:r>
          </a:p>
          <a:p>
            <a:pPr lvl="1"/>
            <a:r>
              <a:rPr lang="en-US" b="0" dirty="0"/>
              <a:t>PhD thesis on making complex analytical database queries more efficient</a:t>
            </a:r>
            <a:br>
              <a:rPr lang="en-US" b="0" dirty="0"/>
            </a:br>
            <a:r>
              <a:rPr lang="en-US" b="0" dirty="0"/>
              <a:t>through lightweight compression of intermediate results</a:t>
            </a:r>
          </a:p>
          <a:p>
            <a:pPr lvl="1"/>
            <a:endParaRPr lang="en-US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FB7FE8-9266-C1BD-E54B-E497E0809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13E05345-D4CB-7ED3-55E1-A9431FDF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7105" y="1334482"/>
            <a:ext cx="1405662" cy="481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7B3F1-7E2E-3E7E-5E25-22565282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5" y="4608739"/>
            <a:ext cx="1403309" cy="406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21212-CFA6-2944-751C-72B1D8D49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5" y="3195647"/>
            <a:ext cx="1185772" cy="592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703BD-4433-1C6A-C0A7-73BAF48DA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333"/>
          <a:stretch/>
        </p:blipFill>
        <p:spPr>
          <a:xfrm>
            <a:off x="8497790" y="3794850"/>
            <a:ext cx="1046259" cy="447495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D3F68B0B-4B8B-26F1-9FC8-B5E555AD89CD}"/>
              </a:ext>
            </a:extLst>
          </p:cNvPr>
          <p:cNvGrpSpPr/>
          <p:nvPr/>
        </p:nvGrpSpPr>
        <p:grpSpPr>
          <a:xfrm>
            <a:off x="8457105" y="1826842"/>
            <a:ext cx="1613479" cy="406703"/>
            <a:chOff x="9433249" y="6055568"/>
            <a:chExt cx="2258008" cy="569167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C83ECF9F-E8DD-EB20-3835-B74B9A656CDA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3">
              <a:extLst>
                <a:ext uri="{FF2B5EF4-FFF2-40B4-BE49-F238E27FC236}">
                  <a16:creationId xmlns:a16="http://schemas.microsoft.com/office/drawing/2014/main" id="{4C11AE20-A9C5-4910-5C08-ABC33DDD3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pic>
        <p:nvPicPr>
          <p:cNvPr id="11" name="Grafik 7">
            <a:extLst>
              <a:ext uri="{FF2B5EF4-FFF2-40B4-BE49-F238E27FC236}">
                <a16:creationId xmlns:a16="http://schemas.microsoft.com/office/drawing/2014/main" id="{53C09C88-479A-537E-EDF0-5B062132CC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11508" y="3346753"/>
            <a:ext cx="1256564" cy="2906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A9C23C0-406A-BFAE-BEB8-5EEC5EAF5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7105" y="5105643"/>
            <a:ext cx="1283064" cy="445900"/>
          </a:xfrm>
          <a:prstGeom prst="rect">
            <a:avLst/>
          </a:prstGeom>
        </p:spPr>
      </p:pic>
      <p:pic>
        <p:nvPicPr>
          <p:cNvPr id="14" name="Grafik 7">
            <a:extLst>
              <a:ext uri="{FF2B5EF4-FFF2-40B4-BE49-F238E27FC236}">
                <a16:creationId xmlns:a16="http://schemas.microsoft.com/office/drawing/2014/main" id="{5300F803-CC9B-37C6-7E3C-56CABE411B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11508" y="1429840"/>
            <a:ext cx="1256564" cy="2906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3264E56-A502-F659-3262-ACA79AB01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1508" y="4567000"/>
            <a:ext cx="490180" cy="4901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356AF04-E4F5-3F05-512D-AA73E4C1B56D}"/>
              </a:ext>
            </a:extLst>
          </p:cNvPr>
          <p:cNvSpPr txBox="1"/>
          <p:nvPr/>
        </p:nvSpPr>
        <p:spPr>
          <a:xfrm>
            <a:off x="10801688" y="4562837"/>
            <a:ext cx="1070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MorphStore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&amp; TVL</a:t>
            </a:r>
          </a:p>
        </p:txBody>
      </p:sp>
    </p:spTree>
    <p:extLst>
      <p:ext uri="{BB962C8B-B14F-4D97-AF65-F5344CB8AC3E}">
        <p14:creationId xmlns:p14="http://schemas.microsoft.com/office/powerpoint/2010/main" val="1087530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B2D834-40BE-E6D2-C800-48AA28C5B6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Organization, Outline, and Deliverables</a:t>
            </a:r>
          </a:p>
          <a:p>
            <a:r>
              <a:rPr lang="en-US" dirty="0"/>
              <a:t>Projects in DAPHNE and Apache </a:t>
            </a:r>
            <a:r>
              <a:rPr lang="en-US" dirty="0" err="1"/>
              <a:t>SystemDS</a:t>
            </a:r>
            <a:endParaRPr lang="en-US" dirty="0"/>
          </a:p>
          <a:p>
            <a:r>
              <a:rPr lang="en-US" dirty="0"/>
              <a:t>How to Approach the Project</a:t>
            </a:r>
          </a:p>
          <a:p>
            <a:r>
              <a:rPr lang="en-US" dirty="0">
                <a:solidFill>
                  <a:srgbClr val="7889FB"/>
                </a:solidFill>
              </a:rPr>
              <a:t>List of Project Topics (Proposals)</a:t>
            </a:r>
          </a:p>
          <a:p>
            <a:pPr lvl="1"/>
            <a:endParaRPr lang="en-US" dirty="0"/>
          </a:p>
          <a:p>
            <a:r>
              <a:rPr lang="en-US" dirty="0"/>
              <a:t>Remaining </a:t>
            </a:r>
            <a:r>
              <a:rPr lang="en-US" dirty="0">
                <a:solidFill>
                  <a:schemeClr val="accent1"/>
                </a:solidFill>
              </a:rPr>
              <a:t>Questions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Reminder: Seminar Introductory Lecture Recommended for the Project</a:t>
            </a:r>
          </a:p>
          <a:p>
            <a:pPr lvl="1"/>
            <a:r>
              <a:rPr lang="en-US" dirty="0"/>
              <a:t>03 </a:t>
            </a:r>
            <a:r>
              <a:rPr lang="en-US" b="1" dirty="0">
                <a:solidFill>
                  <a:srgbClr val="7889FB"/>
                </a:solidFill>
              </a:rPr>
              <a:t>Experiments, Reproducibility, and Giving Presentations</a:t>
            </a:r>
            <a:r>
              <a:rPr lang="en-US" dirty="0"/>
              <a:t> [May 05, 14:00]</a:t>
            </a:r>
          </a:p>
          <a:p>
            <a:pPr lvl="1"/>
            <a:endParaRPr lang="en-US" dirty="0"/>
          </a:p>
          <a:p>
            <a:r>
              <a:rPr lang="en-US" dirty="0"/>
              <a:t>See you during the </a:t>
            </a:r>
            <a:r>
              <a:rPr lang="en-US" dirty="0">
                <a:solidFill>
                  <a:srgbClr val="7889FB"/>
                </a:solidFill>
              </a:rPr>
              <a:t>consultation hours </a:t>
            </a:r>
            <a:r>
              <a:rPr lang="en-US" dirty="0"/>
              <a:t>and </a:t>
            </a:r>
            <a:r>
              <a:rPr lang="en-US" dirty="0">
                <a:solidFill>
                  <a:schemeClr val="accent1"/>
                </a:solidFill>
              </a:rPr>
              <a:t>intermediate presentations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5AA094-F60A-8F73-8927-8026FB766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Q&amp;A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89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931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45949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5" y="2612479"/>
            <a:ext cx="2600260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</p:spTree>
    <p:extLst>
      <p:ext uri="{BB962C8B-B14F-4D97-AF65-F5344CB8AC3E}">
        <p14:creationId xmlns:p14="http://schemas.microsoft.com/office/powerpoint/2010/main" val="397765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3538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18255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352C-5B01-8469-4DB5-8B2EC66DCF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1005512" cy="717437"/>
          </a:xfrm>
        </p:spPr>
        <p:txBody>
          <a:bodyPr/>
          <a:lstStyle/>
          <a:p>
            <a:r>
              <a:rPr lang="en-US" dirty="0"/>
              <a:t>DAPHNE: </a:t>
            </a:r>
            <a:r>
              <a:rPr lang="en-US" sz="3700" dirty="0"/>
              <a:t>An Open and Extensible System Infrastructure for Integrated Data Analysis Pipelines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0D6F2-FEF3-2583-B019-7464722D0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ABC98978-10B1-573E-7C7D-2E61FE25BA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564" y="5195193"/>
            <a:ext cx="2104511" cy="486826"/>
          </a:xfrm>
          <a:prstGeom prst="rect">
            <a:avLst/>
          </a:prstGeom>
        </p:spPr>
      </p:pic>
      <p:pic>
        <p:nvPicPr>
          <p:cNvPr id="7" name="Picture 2" descr="Grant from EU Horizon 2020 — BiotaTec">
            <a:extLst>
              <a:ext uri="{FF2B5EF4-FFF2-40B4-BE49-F238E27FC236}">
                <a16:creationId xmlns:a16="http://schemas.microsoft.com/office/drawing/2014/main" id="{639C0A10-5B5F-2526-E4B4-7E4B1168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0" y="5190390"/>
            <a:ext cx="784809" cy="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daphne-eu.github.io/resources/Intel.jpg">
            <a:extLst>
              <a:ext uri="{FF2B5EF4-FFF2-40B4-BE49-F238E27FC236}">
                <a16:creationId xmlns:a16="http://schemas.microsoft.com/office/drawing/2014/main" id="{DEA5F776-1DBD-BDDE-E464-D885BE4731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5161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>
            <a:extLst>
              <a:ext uri="{FF2B5EF4-FFF2-40B4-BE49-F238E27FC236}">
                <a16:creationId xmlns:a16="http://schemas.microsoft.com/office/drawing/2014/main" id="{35B7673E-627D-BA77-3575-16880D01AAC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232319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AC3AF9F1-67B4-58AD-0094-32E5AA2BEA8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57068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215558E7-FE9A-0077-57C0-0103C49EE70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863646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>
            <a:extLst>
              <a:ext uri="{FF2B5EF4-FFF2-40B4-BE49-F238E27FC236}">
                <a16:creationId xmlns:a16="http://schemas.microsoft.com/office/drawing/2014/main" id="{DD94FFC7-77BF-5BA6-322F-04E6319BC3B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228165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>
            <a:extLst>
              <a:ext uri="{FF2B5EF4-FFF2-40B4-BE49-F238E27FC236}">
                <a16:creationId xmlns:a16="http://schemas.microsoft.com/office/drawing/2014/main" id="{5FABC95D-28DF-EE4F-D535-CE4A4F982E48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396374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>
            <a:extLst>
              <a:ext uri="{FF2B5EF4-FFF2-40B4-BE49-F238E27FC236}">
                <a16:creationId xmlns:a16="http://schemas.microsoft.com/office/drawing/2014/main" id="{C80A27DC-9E37-8B0B-3AB7-7713F0552D3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83736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>
            <a:extLst>
              <a:ext uri="{FF2B5EF4-FFF2-40B4-BE49-F238E27FC236}">
                <a16:creationId xmlns:a16="http://schemas.microsoft.com/office/drawing/2014/main" id="{2F1F9F46-4CDF-E902-75A5-7156E10C096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232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>
            <a:extLst>
              <a:ext uri="{FF2B5EF4-FFF2-40B4-BE49-F238E27FC236}">
                <a16:creationId xmlns:a16="http://schemas.microsoft.com/office/drawing/2014/main" id="{BB6823F6-ABD8-98AA-761C-4D58360053F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5104477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>
            <a:extLst>
              <a:ext uri="{FF2B5EF4-FFF2-40B4-BE49-F238E27FC236}">
                <a16:creationId xmlns:a16="http://schemas.microsoft.com/office/drawing/2014/main" id="{4CA5FBF8-A623-1E32-2D0B-285C05FB1B3F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217232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>
            <a:extLst>
              <a:ext uri="{FF2B5EF4-FFF2-40B4-BE49-F238E27FC236}">
                <a16:creationId xmlns:a16="http://schemas.microsoft.com/office/drawing/2014/main" id="{B3C13A55-BF13-B88A-3FE7-A1A7B0523AA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608937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>
            <a:extLst>
              <a:ext uri="{FF2B5EF4-FFF2-40B4-BE49-F238E27FC236}">
                <a16:creationId xmlns:a16="http://schemas.microsoft.com/office/drawing/2014/main" id="{5E90741E-0DC2-9B00-C31E-18211310C86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836805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>
            <a:extLst>
              <a:ext uri="{FF2B5EF4-FFF2-40B4-BE49-F238E27FC236}">
                <a16:creationId xmlns:a16="http://schemas.microsoft.com/office/drawing/2014/main" id="{D80C9172-3297-739E-31E4-821EB701E96C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5288168"/>
            <a:ext cx="6858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E7BC4A-7F0C-660B-2307-79E48F2CF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7" y="4244341"/>
            <a:ext cx="453008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0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82E293-E245-8A8C-FE70-E6679A8D9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Integrated Data Analysis (IDA) Pipelines</a:t>
            </a: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199E4BE4-B36A-3D7B-4EEC-E7FFCF43CF0D}"/>
              </a:ext>
            </a:extLst>
          </p:cNvPr>
          <p:cNvGrpSpPr/>
          <p:nvPr/>
        </p:nvGrpSpPr>
        <p:grpSpPr>
          <a:xfrm>
            <a:off x="2635591" y="1254573"/>
            <a:ext cx="6920818" cy="4591059"/>
            <a:chOff x="2101466" y="1254572"/>
            <a:chExt cx="7991214" cy="5301128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53E1201C-CC65-04F0-C552-26849DDCA59C}"/>
                </a:ext>
              </a:extLst>
            </p:cNvPr>
            <p:cNvSpPr txBox="1"/>
            <p:nvPr/>
          </p:nvSpPr>
          <p:spPr>
            <a:xfrm>
              <a:off x="2200072" y="2136968"/>
              <a:ext cx="1912380" cy="355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Droid Sans"/>
                </a:rPr>
                <a:t>Data Management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0FBF11F-F2F4-91BB-13F7-C28E008DA561}"/>
                </a:ext>
              </a:extLst>
            </p:cNvPr>
            <p:cNvSpPr txBox="1"/>
            <p:nvPr/>
          </p:nvSpPr>
          <p:spPr>
            <a:xfrm>
              <a:off x="5053519" y="2136968"/>
              <a:ext cx="1855001" cy="355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Droid Sans"/>
                </a:rPr>
                <a:t>Machine Learning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2069D8E-FFB9-6D11-6C31-2F521A13678A}"/>
                </a:ext>
              </a:extLst>
            </p:cNvPr>
            <p:cNvSpPr txBox="1"/>
            <p:nvPr/>
          </p:nvSpPr>
          <p:spPr>
            <a:xfrm>
              <a:off x="7821472" y="2131316"/>
              <a:ext cx="2201124" cy="355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Droid Sans"/>
                </a:rPr>
                <a:t>High-Perf. Computing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C91BA90-1DFE-763D-5B19-2ABD0D6825DC}"/>
                </a:ext>
              </a:extLst>
            </p:cNvPr>
            <p:cNvSpPr txBox="1"/>
            <p:nvPr/>
          </p:nvSpPr>
          <p:spPr>
            <a:xfrm>
              <a:off x="2559825" y="1254572"/>
              <a:ext cx="1225685" cy="888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Droid Sans"/>
                </a:rPr>
                <a:t>DM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79FA078C-6CA2-4DEC-DB02-0B67D0954312}"/>
                </a:ext>
              </a:extLst>
            </p:cNvPr>
            <p:cNvSpPr txBox="1"/>
            <p:nvPr/>
          </p:nvSpPr>
          <p:spPr>
            <a:xfrm>
              <a:off x="5423823" y="1254572"/>
              <a:ext cx="1118331" cy="888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Droid Sans"/>
                </a:rPr>
                <a:t>ML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CAA7DF07-C5EB-FBD5-3705-750EB129A389}"/>
                </a:ext>
              </a:extLst>
            </p:cNvPr>
            <p:cNvSpPr txBox="1"/>
            <p:nvPr/>
          </p:nvSpPr>
          <p:spPr>
            <a:xfrm>
              <a:off x="8112087" y="1254572"/>
              <a:ext cx="1588468" cy="888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Droid Sans"/>
                </a:rPr>
                <a:t>HPC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6A16D31-5CA3-B381-5896-6AB6DA316C49}"/>
                </a:ext>
              </a:extLst>
            </p:cNvPr>
            <p:cNvSpPr txBox="1"/>
            <p:nvPr/>
          </p:nvSpPr>
          <p:spPr>
            <a:xfrm>
              <a:off x="4331816" y="1473662"/>
              <a:ext cx="559350" cy="8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  <a:latin typeface="Droid Sans"/>
                </a:rPr>
                <a:t>+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D7C98799-A1DD-76D4-CB11-F21F21D6D8AC}"/>
                </a:ext>
              </a:extLst>
            </p:cNvPr>
            <p:cNvSpPr txBox="1"/>
            <p:nvPr/>
          </p:nvSpPr>
          <p:spPr>
            <a:xfrm>
              <a:off x="7074812" y="1473662"/>
              <a:ext cx="559350" cy="8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  <a:latin typeface="Droid Sans"/>
                </a:rPr>
                <a:t>+</a:t>
              </a:r>
            </a:p>
          </p:txBody>
        </p:sp>
        <p:sp>
          <p:nvSpPr>
            <p:cNvPr id="50" name="Can 8">
              <a:extLst>
                <a:ext uri="{FF2B5EF4-FFF2-40B4-BE49-F238E27FC236}">
                  <a16:creationId xmlns:a16="http://schemas.microsoft.com/office/drawing/2014/main" id="{1091B910-6179-4E1B-7146-BAEFF2F0F2D3}"/>
                </a:ext>
              </a:extLst>
            </p:cNvPr>
            <p:cNvSpPr/>
            <p:nvPr/>
          </p:nvSpPr>
          <p:spPr>
            <a:xfrm>
              <a:off x="2766172" y="5543056"/>
              <a:ext cx="601476" cy="583611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FE75B53E-D863-DD99-E3E5-6A5113C65D6C}"/>
                </a:ext>
              </a:extLst>
            </p:cNvPr>
            <p:cNvSpPr/>
            <p:nvPr/>
          </p:nvSpPr>
          <p:spPr>
            <a:xfrm>
              <a:off x="2436200" y="421886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Small-Scale Simulation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w/ diff.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params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52" name="Straight Arrow Connector 10">
              <a:extLst>
                <a:ext uri="{FF2B5EF4-FFF2-40B4-BE49-F238E27FC236}">
                  <a16:creationId xmlns:a16="http://schemas.microsoft.com/office/drawing/2014/main" id="{C9B5A853-27F2-6F37-0ED0-6A4682B671E7}"/>
                </a:ext>
              </a:extLst>
            </p:cNvPr>
            <p:cNvCxnSpPr>
              <a:stCxn id="51" idx="2"/>
              <a:endCxn id="50" idx="1"/>
            </p:cNvCxnSpPr>
            <p:nvPr/>
          </p:nvCxnSpPr>
          <p:spPr>
            <a:xfrm flipH="1">
              <a:off x="3066910" y="4900142"/>
              <a:ext cx="2" cy="64291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sp>
          <p:nvSpPr>
            <p:cNvPr id="53" name="Can 12">
              <a:extLst>
                <a:ext uri="{FF2B5EF4-FFF2-40B4-BE49-F238E27FC236}">
                  <a16:creationId xmlns:a16="http://schemas.microsoft.com/office/drawing/2014/main" id="{E8FF5396-7197-1F28-4DD5-879057F22FCE}"/>
                </a:ext>
              </a:extLst>
            </p:cNvPr>
            <p:cNvSpPr/>
            <p:nvPr/>
          </p:nvSpPr>
          <p:spPr>
            <a:xfrm>
              <a:off x="4252258" y="5520048"/>
              <a:ext cx="628845" cy="629628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D’</a:t>
              </a:r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id="{3226D2DC-2393-5191-01D5-49513E6915E2}"/>
                </a:ext>
              </a:extLst>
            </p:cNvPr>
            <p:cNvSpPr/>
            <p:nvPr/>
          </p:nvSpPr>
          <p:spPr>
            <a:xfrm>
              <a:off x="3935970" y="4217617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Featurization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 and Random Reshuffling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55" name="Rectangle 14">
              <a:extLst>
                <a:ext uri="{FF2B5EF4-FFF2-40B4-BE49-F238E27FC236}">
                  <a16:creationId xmlns:a16="http://schemas.microsoft.com/office/drawing/2014/main" id="{01FA1832-BE08-A2AA-C579-8AE5687EFB6F}"/>
                </a:ext>
              </a:extLst>
            </p:cNvPr>
            <p:cNvSpPr/>
            <p:nvPr/>
          </p:nvSpPr>
          <p:spPr>
            <a:xfrm>
              <a:off x="5412161" y="4213696"/>
              <a:ext cx="1042498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ML Model Training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56" name="Rectangle 15">
              <a:extLst>
                <a:ext uri="{FF2B5EF4-FFF2-40B4-BE49-F238E27FC236}">
                  <a16:creationId xmlns:a16="http://schemas.microsoft.com/office/drawing/2014/main" id="{06080F59-2638-2678-B998-FE33B6CF57C3}"/>
                </a:ext>
              </a:extLst>
            </p:cNvPr>
            <p:cNvSpPr/>
            <p:nvPr/>
          </p:nvSpPr>
          <p:spPr>
            <a:xfrm>
              <a:off x="6640789" y="4441514"/>
              <a:ext cx="310685" cy="225642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57" name="Rectangle 16">
              <a:extLst>
                <a:ext uri="{FF2B5EF4-FFF2-40B4-BE49-F238E27FC236}">
                  <a16:creationId xmlns:a16="http://schemas.microsoft.com/office/drawing/2014/main" id="{75EE974C-AB29-D11C-F0B7-1521F9F2A780}"/>
                </a:ext>
              </a:extLst>
            </p:cNvPr>
            <p:cNvSpPr/>
            <p:nvPr/>
          </p:nvSpPr>
          <p:spPr>
            <a:xfrm>
              <a:off x="7144578" y="421369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ML-assisted 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Full-Scale Simulation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58" name="Can 17">
              <a:extLst>
                <a:ext uri="{FF2B5EF4-FFF2-40B4-BE49-F238E27FC236}">
                  <a16:creationId xmlns:a16="http://schemas.microsoft.com/office/drawing/2014/main" id="{EDB31439-B519-8F2D-873E-7FBF2C3BEA15}"/>
                </a:ext>
              </a:extLst>
            </p:cNvPr>
            <p:cNvSpPr/>
            <p:nvPr/>
          </p:nvSpPr>
          <p:spPr>
            <a:xfrm>
              <a:off x="7997583" y="5319534"/>
              <a:ext cx="1090120" cy="1030655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D’’</a:t>
              </a: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A854C34B-5847-CC22-EA8A-11B995E747AC}"/>
                </a:ext>
              </a:extLst>
            </p:cNvPr>
            <p:cNvSpPr/>
            <p:nvPr/>
          </p:nvSpPr>
          <p:spPr>
            <a:xfrm>
              <a:off x="8644347" y="421369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roid Sans"/>
                  <a:ea typeface="+mn-ea"/>
                  <a:cs typeface="+mn-cs"/>
                </a:rPr>
                <a:t>Data-Analysis Pipeline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60" name="Straight Arrow Connector 21">
              <a:extLst>
                <a:ext uri="{FF2B5EF4-FFF2-40B4-BE49-F238E27FC236}">
                  <a16:creationId xmlns:a16="http://schemas.microsoft.com/office/drawing/2014/main" id="{2EA9450D-CEAC-EE5A-D80E-C7D4D25D0F2F}"/>
                </a:ext>
              </a:extLst>
            </p:cNvPr>
            <p:cNvCxnSpPr>
              <a:stCxn id="54" idx="2"/>
              <a:endCxn id="53" idx="1"/>
            </p:cNvCxnSpPr>
            <p:nvPr/>
          </p:nvCxnSpPr>
          <p:spPr>
            <a:xfrm flipH="1">
              <a:off x="4566681" y="4898894"/>
              <a:ext cx="1" cy="62115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sp>
          <p:nvSpPr>
            <p:cNvPr id="61" name="Rectangle 22">
              <a:extLst>
                <a:ext uri="{FF2B5EF4-FFF2-40B4-BE49-F238E27FC236}">
                  <a16:creationId xmlns:a16="http://schemas.microsoft.com/office/drawing/2014/main" id="{837B729B-8FFC-47A7-B33C-41FEA044A737}"/>
                </a:ext>
              </a:extLst>
            </p:cNvPr>
            <p:cNvSpPr/>
            <p:nvPr/>
          </p:nvSpPr>
          <p:spPr>
            <a:xfrm>
              <a:off x="9758589" y="5337757"/>
              <a:ext cx="147181" cy="10667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62" name="Straight Arrow Connector 24">
              <a:extLst>
                <a:ext uri="{FF2B5EF4-FFF2-40B4-BE49-F238E27FC236}">
                  <a16:creationId xmlns:a16="http://schemas.microsoft.com/office/drawing/2014/main" id="{4E354C2E-1D87-10B7-1207-8D4920E2B035}"/>
                </a:ext>
              </a:extLst>
            </p:cNvPr>
            <p:cNvCxnSpPr>
              <a:stCxn id="51" idx="3"/>
              <a:endCxn id="54" idx="1"/>
            </p:cNvCxnSpPr>
            <p:nvPr/>
          </p:nvCxnSpPr>
          <p:spPr>
            <a:xfrm flipV="1">
              <a:off x="3697623" y="4558256"/>
              <a:ext cx="238347" cy="124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63" name="Straight Arrow Connector 25">
              <a:extLst>
                <a:ext uri="{FF2B5EF4-FFF2-40B4-BE49-F238E27FC236}">
                  <a16:creationId xmlns:a16="http://schemas.microsoft.com/office/drawing/2014/main" id="{0DCE9E5F-9518-2793-BD2D-3A4A8D2DF07B}"/>
                </a:ext>
              </a:extLst>
            </p:cNvPr>
            <p:cNvCxnSpPr>
              <a:stCxn id="54" idx="3"/>
              <a:endCxn id="55" idx="1"/>
            </p:cNvCxnSpPr>
            <p:nvPr/>
          </p:nvCxnSpPr>
          <p:spPr>
            <a:xfrm flipV="1">
              <a:off x="5197393" y="4554334"/>
              <a:ext cx="214767" cy="392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64" name="Straight Arrow Connector 26">
              <a:extLst>
                <a:ext uri="{FF2B5EF4-FFF2-40B4-BE49-F238E27FC236}">
                  <a16:creationId xmlns:a16="http://schemas.microsoft.com/office/drawing/2014/main" id="{3083FF96-39F5-3FB4-B584-0D029850F47D}"/>
                </a:ext>
              </a:extLst>
            </p:cNvPr>
            <p:cNvCxnSpPr>
              <a:stCxn id="55" idx="3"/>
              <a:endCxn id="56" idx="1"/>
            </p:cNvCxnSpPr>
            <p:nvPr/>
          </p:nvCxnSpPr>
          <p:spPr>
            <a:xfrm>
              <a:off x="6454659" y="4554334"/>
              <a:ext cx="18613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65" name="Straight Arrow Connector 27">
              <a:extLst>
                <a:ext uri="{FF2B5EF4-FFF2-40B4-BE49-F238E27FC236}">
                  <a16:creationId xmlns:a16="http://schemas.microsoft.com/office/drawing/2014/main" id="{92D0C443-4472-97B2-2CC2-A8051E932CCC}"/>
                </a:ext>
              </a:extLst>
            </p:cNvPr>
            <p:cNvCxnSpPr>
              <a:stCxn id="56" idx="3"/>
              <a:endCxn id="57" idx="1"/>
            </p:cNvCxnSpPr>
            <p:nvPr/>
          </p:nvCxnSpPr>
          <p:spPr>
            <a:xfrm>
              <a:off x="6951474" y="4554334"/>
              <a:ext cx="193104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66" name="Straight Arrow Connector 28">
              <a:extLst>
                <a:ext uri="{FF2B5EF4-FFF2-40B4-BE49-F238E27FC236}">
                  <a16:creationId xmlns:a16="http://schemas.microsoft.com/office/drawing/2014/main" id="{FA636FC8-AC9C-DFA4-0750-46871D75BC89}"/>
                </a:ext>
              </a:extLst>
            </p:cNvPr>
            <p:cNvCxnSpPr>
              <a:stCxn id="57" idx="3"/>
              <a:endCxn id="59" idx="1"/>
            </p:cNvCxnSpPr>
            <p:nvPr/>
          </p:nvCxnSpPr>
          <p:spPr>
            <a:xfrm>
              <a:off x="8406001" y="4554334"/>
              <a:ext cx="238346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67" name="Straight Arrow Connector 29">
              <a:extLst>
                <a:ext uri="{FF2B5EF4-FFF2-40B4-BE49-F238E27FC236}">
                  <a16:creationId xmlns:a16="http://schemas.microsoft.com/office/drawing/2014/main" id="{E40093B9-9C59-741F-65FC-AC68F84CDED9}"/>
                </a:ext>
              </a:extLst>
            </p:cNvPr>
            <p:cNvCxnSpPr>
              <a:stCxn id="50" idx="1"/>
            </p:cNvCxnSpPr>
            <p:nvPr/>
          </p:nvCxnSpPr>
          <p:spPr>
            <a:xfrm flipV="1">
              <a:off x="3066910" y="4894972"/>
              <a:ext cx="1185348" cy="64808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68" name="Straight Arrow Connector 30">
              <a:extLst>
                <a:ext uri="{FF2B5EF4-FFF2-40B4-BE49-F238E27FC236}">
                  <a16:creationId xmlns:a16="http://schemas.microsoft.com/office/drawing/2014/main" id="{2B551559-F5EF-602D-9C98-9B1BEBFCD33D}"/>
                </a:ext>
              </a:extLst>
            </p:cNvPr>
            <p:cNvCxnSpPr>
              <a:stCxn id="53" idx="1"/>
            </p:cNvCxnSpPr>
            <p:nvPr/>
          </p:nvCxnSpPr>
          <p:spPr>
            <a:xfrm flipV="1">
              <a:off x="4566681" y="4894972"/>
              <a:ext cx="1066594" cy="62507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69" name="Straight Arrow Connector 31">
              <a:extLst>
                <a:ext uri="{FF2B5EF4-FFF2-40B4-BE49-F238E27FC236}">
                  <a16:creationId xmlns:a16="http://schemas.microsoft.com/office/drawing/2014/main" id="{33DC3B8D-5E92-7009-9EED-026B69CF974E}"/>
                </a:ext>
              </a:extLst>
            </p:cNvPr>
            <p:cNvCxnSpPr>
              <a:stCxn id="57" idx="2"/>
              <a:endCxn id="58" idx="1"/>
            </p:cNvCxnSpPr>
            <p:nvPr/>
          </p:nvCxnSpPr>
          <p:spPr>
            <a:xfrm>
              <a:off x="7775290" y="4894972"/>
              <a:ext cx="767354" cy="42456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70" name="Straight Arrow Connector 32">
              <a:extLst>
                <a:ext uri="{FF2B5EF4-FFF2-40B4-BE49-F238E27FC236}">
                  <a16:creationId xmlns:a16="http://schemas.microsoft.com/office/drawing/2014/main" id="{D44F7AA8-FF9C-7E9E-3BC9-3C2A73A73EBF}"/>
                </a:ext>
              </a:extLst>
            </p:cNvPr>
            <p:cNvCxnSpPr>
              <a:stCxn id="58" idx="1"/>
              <a:endCxn id="59" idx="2"/>
            </p:cNvCxnSpPr>
            <p:nvPr/>
          </p:nvCxnSpPr>
          <p:spPr>
            <a:xfrm flipV="1">
              <a:off x="8542644" y="4894972"/>
              <a:ext cx="732415" cy="42456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71" name="Straight Arrow Connector 33">
              <a:extLst>
                <a:ext uri="{FF2B5EF4-FFF2-40B4-BE49-F238E27FC236}">
                  <a16:creationId xmlns:a16="http://schemas.microsoft.com/office/drawing/2014/main" id="{A6E6C565-123B-E220-70CC-F2ADC5C66DED}"/>
                </a:ext>
              </a:extLst>
            </p:cNvPr>
            <p:cNvCxnSpPr>
              <a:stCxn id="59" idx="2"/>
              <a:endCxn id="61" idx="0"/>
            </p:cNvCxnSpPr>
            <p:nvPr/>
          </p:nvCxnSpPr>
          <p:spPr>
            <a:xfrm>
              <a:off x="9275059" y="4894972"/>
              <a:ext cx="557121" cy="4427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4ECECF8D-682E-546D-27C7-2C1D958A9C0E}"/>
                </a:ext>
              </a:extLst>
            </p:cNvPr>
            <p:cNvSpPr txBox="1"/>
            <p:nvPr/>
          </p:nvSpPr>
          <p:spPr>
            <a:xfrm>
              <a:off x="8369096" y="3826537"/>
              <a:ext cx="1723584" cy="319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Query processing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3F2089C9-B880-6250-D081-8D9271C4D06E}"/>
                </a:ext>
              </a:extLst>
            </p:cNvPr>
            <p:cNvSpPr txBox="1"/>
            <p:nvPr/>
          </p:nvSpPr>
          <p:spPr>
            <a:xfrm>
              <a:off x="4346247" y="3641493"/>
              <a:ext cx="1869807" cy="53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Data preprocessing</a:t>
              </a:r>
              <a:br>
                <a:rPr lang="en-US" sz="1200" b="1" dirty="0">
                  <a:solidFill>
                    <a:prstClr val="black"/>
                  </a:solidFill>
                  <a:latin typeface="Droid Sans"/>
                </a:rPr>
              </a:br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and cleaning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74C5248D-C2DE-C91C-1DE3-4C18866ABCDC}"/>
                </a:ext>
              </a:extLst>
            </p:cNvPr>
            <p:cNvSpPr txBox="1"/>
            <p:nvPr/>
          </p:nvSpPr>
          <p:spPr>
            <a:xfrm>
              <a:off x="2101466" y="3618116"/>
              <a:ext cx="1930889" cy="53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HPC, custom codes,</a:t>
              </a:r>
              <a:br>
                <a:rPr lang="en-US" sz="1200" b="1" dirty="0">
                  <a:solidFill>
                    <a:prstClr val="black"/>
                  </a:solidFill>
                  <a:latin typeface="Droid Sans"/>
                </a:rPr>
              </a:br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and simulations</a:t>
              </a: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2D2AAAF7-6856-521B-97B8-BF0564967824}"/>
                </a:ext>
              </a:extLst>
            </p:cNvPr>
            <p:cNvSpPr txBox="1"/>
            <p:nvPr/>
          </p:nvSpPr>
          <p:spPr>
            <a:xfrm>
              <a:off x="5909889" y="5076999"/>
              <a:ext cx="1747646" cy="53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ML model training</a:t>
              </a:r>
              <a:br>
                <a:rPr lang="en-US" sz="1200" b="1" dirty="0">
                  <a:solidFill>
                    <a:prstClr val="black"/>
                  </a:solidFill>
                  <a:latin typeface="Droid Sans"/>
                </a:rPr>
              </a:br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and scoring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8783F585-7117-DB96-3966-255E963B6F62}"/>
                </a:ext>
              </a:extLst>
            </p:cNvPr>
            <p:cNvSpPr txBox="1"/>
            <p:nvPr/>
          </p:nvSpPr>
          <p:spPr>
            <a:xfrm>
              <a:off x="2946302" y="6235859"/>
              <a:ext cx="1782814" cy="319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Droid Sans"/>
                </a:rPr>
                <a:t>Open data formats</a:t>
              </a: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683157E5-A5FC-AD16-D157-1576ABB5FFB8}"/>
                </a:ext>
              </a:extLst>
            </p:cNvPr>
            <p:cNvSpPr txBox="1"/>
            <p:nvPr/>
          </p:nvSpPr>
          <p:spPr>
            <a:xfrm>
              <a:off x="4105140" y="3059357"/>
              <a:ext cx="3981718" cy="390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Droid Sans"/>
                </a:rPr>
                <a:t>Example: ML-assisted Simulation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189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7863C3-87D0-7CAE-48C2-4FDC713895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5B95DE-A5C8-6A3C-6DA3-509034AB068C}"/>
              </a:ext>
            </a:extLst>
          </p:cNvPr>
          <p:cNvSpPr txBox="1">
            <a:spLocks/>
          </p:cNvSpPr>
          <p:nvPr/>
        </p:nvSpPr>
        <p:spPr>
          <a:xfrm>
            <a:off x="619165" y="928976"/>
            <a:ext cx="4632038" cy="4940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Deployment 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Hardware Challenges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DM+ML+HPC share compilation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and runtime techniques /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converging cluster hardware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889FB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End of Dennard scaling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89FB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889FB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End of Moore’s law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889FB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Amdahl’s law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89FB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BE32D-AF44-2723-EF7C-19DFA88C5748}"/>
              </a:ext>
            </a:extLst>
          </p:cNvPr>
          <p:cNvSpPr/>
          <p:nvPr/>
        </p:nvSpPr>
        <p:spPr>
          <a:xfrm>
            <a:off x="5298951" y="3261683"/>
            <a:ext cx="2334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Data Representations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E227A-7C44-3195-7D32-C48CBFF45BB9}"/>
              </a:ext>
            </a:extLst>
          </p:cNvPr>
          <p:cNvSpPr txBox="1"/>
          <p:nvPr/>
        </p:nvSpPr>
        <p:spPr>
          <a:xfrm>
            <a:off x="5366869" y="5112299"/>
            <a:ext cx="219845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7889FB"/>
                </a:solidFill>
                <a:latin typeface="Droid Sans"/>
                <a:cs typeface="Calibri" panose="020F0502020204030204" pitchFamily="34" charset="0"/>
              </a:rPr>
              <a:t>Sparsity Exploitation</a:t>
            </a:r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 from Algorithms to HW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00868-1CCC-33EB-E15F-97BECBB0D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6082942" y="3959804"/>
            <a:ext cx="813223" cy="7535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20C3D9-1E2C-82AC-5EB5-58AE3E609F0D}"/>
              </a:ext>
            </a:extLst>
          </p:cNvPr>
          <p:cNvGrpSpPr>
            <a:grpSpLocks noChangeAspect="1"/>
          </p:cNvGrpSpPr>
          <p:nvPr/>
        </p:nvGrpSpPr>
        <p:grpSpPr>
          <a:xfrm>
            <a:off x="5459616" y="3720784"/>
            <a:ext cx="496527" cy="480535"/>
            <a:chOff x="6358929" y="3848272"/>
            <a:chExt cx="2418304" cy="2340419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A92EF2C3-A800-1E7B-D9AD-C62D30BBB199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36" name="Group 40">
                <a:extLst>
                  <a:ext uri="{FF2B5EF4-FFF2-40B4-BE49-F238E27FC236}">
                    <a16:creationId xmlns:a16="http://schemas.microsoft.com/office/drawing/2014/main" id="{7FB0A434-6F3C-4C58-2755-555BDB6C0AD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45" name="Cube 49">
                  <a:extLst>
                    <a:ext uri="{FF2B5EF4-FFF2-40B4-BE49-F238E27FC236}">
                      <a16:creationId xmlns:a16="http://schemas.microsoft.com/office/drawing/2014/main" id="{FA99FE89-1D89-F0A3-3642-21FD559B6D8F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Cube 50">
                  <a:extLst>
                    <a:ext uri="{FF2B5EF4-FFF2-40B4-BE49-F238E27FC236}">
                      <a16:creationId xmlns:a16="http://schemas.microsoft.com/office/drawing/2014/main" id="{2E97483C-02C6-69A5-5C98-21C05E0C5F32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Cube 51">
                  <a:extLst>
                    <a:ext uri="{FF2B5EF4-FFF2-40B4-BE49-F238E27FC236}">
                      <a16:creationId xmlns:a16="http://schemas.microsoft.com/office/drawing/2014/main" id="{3FEB6782-8EB0-F9F3-89A5-DF560691A75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" name="Group 41">
                <a:extLst>
                  <a:ext uri="{FF2B5EF4-FFF2-40B4-BE49-F238E27FC236}">
                    <a16:creationId xmlns:a16="http://schemas.microsoft.com/office/drawing/2014/main" id="{EAFFDD93-34AC-2F71-A286-A639B8FDBA45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42" name="Cube 46">
                  <a:extLst>
                    <a:ext uri="{FF2B5EF4-FFF2-40B4-BE49-F238E27FC236}">
                      <a16:creationId xmlns:a16="http://schemas.microsoft.com/office/drawing/2014/main" id="{C83F7EBD-987C-A854-F339-1CE6D405AB8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Cube 47">
                  <a:extLst>
                    <a:ext uri="{FF2B5EF4-FFF2-40B4-BE49-F238E27FC236}">
                      <a16:creationId xmlns:a16="http://schemas.microsoft.com/office/drawing/2014/main" id="{A735D5D2-341C-6A1B-C4A5-C87DB6A2F27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Cube 48">
                  <a:extLst>
                    <a:ext uri="{FF2B5EF4-FFF2-40B4-BE49-F238E27FC236}">
                      <a16:creationId xmlns:a16="http://schemas.microsoft.com/office/drawing/2014/main" id="{78D11884-736D-75DA-7AF1-60C78306D1B4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up 42">
                <a:extLst>
                  <a:ext uri="{FF2B5EF4-FFF2-40B4-BE49-F238E27FC236}">
                    <a16:creationId xmlns:a16="http://schemas.microsoft.com/office/drawing/2014/main" id="{5DB249C2-F959-D55B-513C-3C3D7C8E485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39" name="Cube 43">
                  <a:extLst>
                    <a:ext uri="{FF2B5EF4-FFF2-40B4-BE49-F238E27FC236}">
                      <a16:creationId xmlns:a16="http://schemas.microsoft.com/office/drawing/2014/main" id="{719A55D0-AEF5-3C31-0866-E7D08FC5954B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Cube 44">
                  <a:extLst>
                    <a:ext uri="{FF2B5EF4-FFF2-40B4-BE49-F238E27FC236}">
                      <a16:creationId xmlns:a16="http://schemas.microsoft.com/office/drawing/2014/main" id="{254C6A73-11C2-53E2-15A4-E5EF954DD772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Cube 45">
                  <a:extLst>
                    <a:ext uri="{FF2B5EF4-FFF2-40B4-BE49-F238E27FC236}">
                      <a16:creationId xmlns:a16="http://schemas.microsoft.com/office/drawing/2014/main" id="{2EEB6BBA-E13F-E6A7-E562-32A324C9B8B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3741884A-25DB-FE68-8644-ED5287F3119E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24" name="Group 28">
                <a:extLst>
                  <a:ext uri="{FF2B5EF4-FFF2-40B4-BE49-F238E27FC236}">
                    <a16:creationId xmlns:a16="http://schemas.microsoft.com/office/drawing/2014/main" id="{4C8C4DB8-A79B-344D-33AC-2CAF179BBADB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33" name="Cube 37">
                  <a:extLst>
                    <a:ext uri="{FF2B5EF4-FFF2-40B4-BE49-F238E27FC236}">
                      <a16:creationId xmlns:a16="http://schemas.microsoft.com/office/drawing/2014/main" id="{9848DB81-95B6-97F5-CE77-3D9A65584E16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Cube 38">
                  <a:extLst>
                    <a:ext uri="{FF2B5EF4-FFF2-40B4-BE49-F238E27FC236}">
                      <a16:creationId xmlns:a16="http://schemas.microsoft.com/office/drawing/2014/main" id="{E0F68AE3-8477-1C9E-E035-462D86967DE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Cube 39">
                  <a:extLst>
                    <a:ext uri="{FF2B5EF4-FFF2-40B4-BE49-F238E27FC236}">
                      <a16:creationId xmlns:a16="http://schemas.microsoft.com/office/drawing/2014/main" id="{27A40083-3C47-326E-E76B-FC753CA5C04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Group 29">
                <a:extLst>
                  <a:ext uri="{FF2B5EF4-FFF2-40B4-BE49-F238E27FC236}">
                    <a16:creationId xmlns:a16="http://schemas.microsoft.com/office/drawing/2014/main" id="{3C3FD469-C7DF-2A76-25EB-DAC49826D1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30" name="Cube 34">
                  <a:extLst>
                    <a:ext uri="{FF2B5EF4-FFF2-40B4-BE49-F238E27FC236}">
                      <a16:creationId xmlns:a16="http://schemas.microsoft.com/office/drawing/2014/main" id="{4C30A1FC-A9DD-6400-B252-89EFD21963A9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Cube 35">
                  <a:extLst>
                    <a:ext uri="{FF2B5EF4-FFF2-40B4-BE49-F238E27FC236}">
                      <a16:creationId xmlns:a16="http://schemas.microsoft.com/office/drawing/2014/main" id="{08C49CE1-C3E6-C978-FAB6-50BE8A847B8D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Cube 36">
                  <a:extLst>
                    <a:ext uri="{FF2B5EF4-FFF2-40B4-BE49-F238E27FC236}">
                      <a16:creationId xmlns:a16="http://schemas.microsoft.com/office/drawing/2014/main" id="{DB7B0C51-3543-8B8E-AC97-689430E55B4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" name="Group 30">
                <a:extLst>
                  <a:ext uri="{FF2B5EF4-FFF2-40B4-BE49-F238E27FC236}">
                    <a16:creationId xmlns:a16="http://schemas.microsoft.com/office/drawing/2014/main" id="{28B2F016-023D-C758-FC49-FE2E5576453B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27" name="Cube 31">
                  <a:extLst>
                    <a:ext uri="{FF2B5EF4-FFF2-40B4-BE49-F238E27FC236}">
                      <a16:creationId xmlns:a16="http://schemas.microsoft.com/office/drawing/2014/main" id="{2F5D2AA2-5AAF-3DD8-645F-2162EF485180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Cube 32">
                  <a:extLst>
                    <a:ext uri="{FF2B5EF4-FFF2-40B4-BE49-F238E27FC236}">
                      <a16:creationId xmlns:a16="http://schemas.microsoft.com/office/drawing/2014/main" id="{6A4569CF-E4E6-7895-973C-E55CABF96DA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Cube 33">
                  <a:extLst>
                    <a:ext uri="{FF2B5EF4-FFF2-40B4-BE49-F238E27FC236}">
                      <a16:creationId xmlns:a16="http://schemas.microsoft.com/office/drawing/2014/main" id="{3C3BB935-190E-A543-C094-0AAE9AC5D532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id="{A4CE55CF-9066-98A4-7006-39C5418CEAFE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2" name="Group 16">
                <a:extLst>
                  <a:ext uri="{FF2B5EF4-FFF2-40B4-BE49-F238E27FC236}">
                    <a16:creationId xmlns:a16="http://schemas.microsoft.com/office/drawing/2014/main" id="{FFA47EF7-2C4C-A0ED-E182-CDB718796D8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21" name="Cube 25">
                  <a:extLst>
                    <a:ext uri="{FF2B5EF4-FFF2-40B4-BE49-F238E27FC236}">
                      <a16:creationId xmlns:a16="http://schemas.microsoft.com/office/drawing/2014/main" id="{055896B4-C1E3-6ED4-1116-C19BC8D59BAF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Cube 26">
                  <a:extLst>
                    <a:ext uri="{FF2B5EF4-FFF2-40B4-BE49-F238E27FC236}">
                      <a16:creationId xmlns:a16="http://schemas.microsoft.com/office/drawing/2014/main" id="{CAECC908-E029-2D41-D9B5-35941C8CBC99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Cube 27">
                  <a:extLst>
                    <a:ext uri="{FF2B5EF4-FFF2-40B4-BE49-F238E27FC236}">
                      <a16:creationId xmlns:a16="http://schemas.microsoft.com/office/drawing/2014/main" id="{5765E225-222A-B567-33C1-0F31A7E49F11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F906A4A4-8296-4104-6655-22BFE9C2BA98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8" name="Cube 22">
                  <a:extLst>
                    <a:ext uri="{FF2B5EF4-FFF2-40B4-BE49-F238E27FC236}">
                      <a16:creationId xmlns:a16="http://schemas.microsoft.com/office/drawing/2014/main" id="{CCF15CCD-E8B8-5CFC-D776-6E876DC7900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Cube 23">
                  <a:extLst>
                    <a:ext uri="{FF2B5EF4-FFF2-40B4-BE49-F238E27FC236}">
                      <a16:creationId xmlns:a16="http://schemas.microsoft.com/office/drawing/2014/main" id="{C4F0C977-0940-F9E9-1089-F07C8A97BBDA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Cube 24">
                  <a:extLst>
                    <a:ext uri="{FF2B5EF4-FFF2-40B4-BE49-F238E27FC236}">
                      <a16:creationId xmlns:a16="http://schemas.microsoft.com/office/drawing/2014/main" id="{E3A41A4C-205B-5EC6-4A7A-D1F8763E475A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" name="Group 18">
                <a:extLst>
                  <a:ext uri="{FF2B5EF4-FFF2-40B4-BE49-F238E27FC236}">
                    <a16:creationId xmlns:a16="http://schemas.microsoft.com/office/drawing/2014/main" id="{FDDEAEFF-ADBA-A015-361D-DC5795BFC4BC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" name="Cube 19">
                  <a:extLst>
                    <a:ext uri="{FF2B5EF4-FFF2-40B4-BE49-F238E27FC236}">
                      <a16:creationId xmlns:a16="http://schemas.microsoft.com/office/drawing/2014/main" id="{E6A7EF8B-82A7-7016-42A0-D96D6B70412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Cube 20">
                  <a:extLst>
                    <a:ext uri="{FF2B5EF4-FFF2-40B4-BE49-F238E27FC236}">
                      <a16:creationId xmlns:a16="http://schemas.microsoft.com/office/drawing/2014/main" id="{55E50098-75ED-1CCD-0A9C-DF0EBF14D77D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Cube 21">
                  <a:extLst>
                    <a:ext uri="{FF2B5EF4-FFF2-40B4-BE49-F238E27FC236}">
                      <a16:creationId xmlns:a16="http://schemas.microsoft.com/office/drawing/2014/main" id="{F00155A0-D2DD-8446-0CB4-352B0322907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Droid Sans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48" name="Picture 8">
            <a:extLst>
              <a:ext uri="{FF2B5EF4-FFF2-40B4-BE49-F238E27FC236}">
                <a16:creationId xmlns:a16="http://schemas.microsoft.com/office/drawing/2014/main" id="{828DE3E5-B039-5E2B-5466-407E19C57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613" y="3688013"/>
            <a:ext cx="496962" cy="667561"/>
          </a:xfrm>
          <a:prstGeom prst="rect">
            <a:avLst/>
          </a:prstGeom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E1BD6C5B-0846-004F-7C4A-9F81ADEDDDE2}"/>
              </a:ext>
            </a:extLst>
          </p:cNvPr>
          <p:cNvSpPr txBox="1"/>
          <p:nvPr/>
        </p:nvSpPr>
        <p:spPr>
          <a:xfrm>
            <a:off x="5394623" y="4299871"/>
            <a:ext cx="57956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dense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81F62FF8-BD25-10BC-79C5-060C0D3AA695}"/>
              </a:ext>
            </a:extLst>
          </p:cNvPr>
          <p:cNvSpPr txBox="1"/>
          <p:nvPr/>
        </p:nvSpPr>
        <p:spPr>
          <a:xfrm>
            <a:off x="6145918" y="3644872"/>
            <a:ext cx="57956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graph</a:t>
            </a:r>
          </a:p>
        </p:txBody>
      </p:sp>
      <p:sp>
        <p:nvSpPr>
          <p:cNvPr id="51" name="TextBox 11">
            <a:extLst>
              <a:ext uri="{FF2B5EF4-FFF2-40B4-BE49-F238E27FC236}">
                <a16:creationId xmlns:a16="http://schemas.microsoft.com/office/drawing/2014/main" id="{F5F42B3B-B074-86A4-2BCE-76C88E0900D9}"/>
              </a:ext>
            </a:extLst>
          </p:cNvPr>
          <p:cNvSpPr txBox="1"/>
          <p:nvPr/>
        </p:nvSpPr>
        <p:spPr>
          <a:xfrm>
            <a:off x="6839946" y="4283657"/>
            <a:ext cx="81762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sparse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A5411FAD-1E54-757E-34D7-A0F86BC727BD}"/>
              </a:ext>
            </a:extLst>
          </p:cNvPr>
          <p:cNvSpPr txBox="1"/>
          <p:nvPr/>
        </p:nvSpPr>
        <p:spPr>
          <a:xfrm>
            <a:off x="5850843" y="4643581"/>
            <a:ext cx="11874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compressed</a:t>
            </a:r>
          </a:p>
        </p:txBody>
      </p:sp>
      <p:sp>
        <p:nvSpPr>
          <p:cNvPr id="53" name="Rectangle 55">
            <a:extLst>
              <a:ext uri="{FF2B5EF4-FFF2-40B4-BE49-F238E27FC236}">
                <a16:creationId xmlns:a16="http://schemas.microsoft.com/office/drawing/2014/main" id="{B0A5A7DE-F857-3097-0248-77FC256CBE0E}"/>
              </a:ext>
            </a:extLst>
          </p:cNvPr>
          <p:cNvSpPr/>
          <p:nvPr/>
        </p:nvSpPr>
        <p:spPr>
          <a:xfrm>
            <a:off x="7823916" y="3261684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Data Placement</a:t>
            </a:r>
          </a:p>
        </p:txBody>
      </p:sp>
      <p:pic>
        <p:nvPicPr>
          <p:cNvPr id="54" name="Picture 56">
            <a:extLst>
              <a:ext uri="{FF2B5EF4-FFF2-40B4-BE49-F238E27FC236}">
                <a16:creationId xmlns:a16="http://schemas.microsoft.com/office/drawing/2014/main" id="{796872AC-08A0-2FEC-867A-35668ABD4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85" y="5146882"/>
            <a:ext cx="960257" cy="471045"/>
          </a:xfrm>
          <a:prstGeom prst="rect">
            <a:avLst/>
          </a:prstGeom>
        </p:spPr>
      </p:pic>
      <p:pic>
        <p:nvPicPr>
          <p:cNvPr id="55" name="Picture 57">
            <a:extLst>
              <a:ext uri="{FF2B5EF4-FFF2-40B4-BE49-F238E27FC236}">
                <a16:creationId xmlns:a16="http://schemas.microsoft.com/office/drawing/2014/main" id="{40574B77-F17D-E337-885F-EB438E143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932" y="4450775"/>
            <a:ext cx="1032611" cy="641017"/>
          </a:xfrm>
          <a:prstGeom prst="rect">
            <a:avLst/>
          </a:prstGeom>
        </p:spPr>
      </p:pic>
      <p:pic>
        <p:nvPicPr>
          <p:cNvPr id="56" name="Picture 58">
            <a:extLst>
              <a:ext uri="{FF2B5EF4-FFF2-40B4-BE49-F238E27FC236}">
                <a16:creationId xmlns:a16="http://schemas.microsoft.com/office/drawing/2014/main" id="{A6DF8A47-100A-C67D-CEBE-2C56E22DD1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68" y="4102858"/>
            <a:ext cx="370590" cy="495343"/>
          </a:xfrm>
          <a:prstGeom prst="rect">
            <a:avLst/>
          </a:prstGeom>
        </p:spPr>
      </p:pic>
      <p:pic>
        <p:nvPicPr>
          <p:cNvPr id="57" name="Picture 59">
            <a:extLst>
              <a:ext uri="{FF2B5EF4-FFF2-40B4-BE49-F238E27FC236}">
                <a16:creationId xmlns:a16="http://schemas.microsoft.com/office/drawing/2014/main" id="{C42D3E51-1750-3DF0-2288-C6D19CF7D2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74" y="4187164"/>
            <a:ext cx="370590" cy="495343"/>
          </a:xfrm>
          <a:prstGeom prst="rect">
            <a:avLst/>
          </a:prstGeom>
        </p:spPr>
      </p:pic>
      <p:sp>
        <p:nvSpPr>
          <p:cNvPr id="58" name="TextBox 60">
            <a:extLst>
              <a:ext uri="{FF2B5EF4-FFF2-40B4-BE49-F238E27FC236}">
                <a16:creationId xmlns:a16="http://schemas.microsoft.com/office/drawing/2014/main" id="{43D388D1-6F4D-630F-5108-DD198A0074C7}"/>
              </a:ext>
            </a:extLst>
          </p:cNvPr>
          <p:cNvSpPr txBox="1"/>
          <p:nvPr/>
        </p:nvSpPr>
        <p:spPr>
          <a:xfrm>
            <a:off x="7729235" y="3634264"/>
            <a:ext cx="195426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Local vs </a:t>
            </a:r>
            <a:r>
              <a:rPr lang="en-US" sz="1600" b="1" dirty="0">
                <a:solidFill>
                  <a:srgbClr val="7889FB"/>
                </a:solidFill>
                <a:latin typeface="Droid Sans"/>
                <a:cs typeface="Calibri" panose="020F0502020204030204" pitchFamily="34" charset="0"/>
              </a:rPr>
              <a:t>distributed</a:t>
            </a:r>
          </a:p>
        </p:txBody>
      </p:sp>
      <p:sp>
        <p:nvSpPr>
          <p:cNvPr id="59" name="TextBox 61">
            <a:extLst>
              <a:ext uri="{FF2B5EF4-FFF2-40B4-BE49-F238E27FC236}">
                <a16:creationId xmlns:a16="http://schemas.microsoft.com/office/drawing/2014/main" id="{22C1E88E-C7A4-8ACB-137C-5BEAB7D356CF}"/>
              </a:ext>
            </a:extLst>
          </p:cNvPr>
          <p:cNvSpPr txBox="1"/>
          <p:nvPr/>
        </p:nvSpPr>
        <p:spPr>
          <a:xfrm>
            <a:off x="8034688" y="3951641"/>
            <a:ext cx="129245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CPUs/</a:t>
            </a:r>
            <a:b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NUMA</a:t>
            </a:r>
          </a:p>
        </p:txBody>
      </p:sp>
      <p:sp>
        <p:nvSpPr>
          <p:cNvPr id="60" name="TextBox 62">
            <a:extLst>
              <a:ext uri="{FF2B5EF4-FFF2-40B4-BE49-F238E27FC236}">
                <a16:creationId xmlns:a16="http://schemas.microsoft.com/office/drawing/2014/main" id="{32980974-AEA7-585D-AD56-A868392564D6}"/>
              </a:ext>
            </a:extLst>
          </p:cNvPr>
          <p:cNvSpPr txBox="1"/>
          <p:nvPr/>
        </p:nvSpPr>
        <p:spPr>
          <a:xfrm>
            <a:off x="8041459" y="4716884"/>
            <a:ext cx="86414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GPUs</a:t>
            </a:r>
          </a:p>
        </p:txBody>
      </p:sp>
      <p:sp>
        <p:nvSpPr>
          <p:cNvPr id="61" name="TextBox 63">
            <a:extLst>
              <a:ext uri="{FF2B5EF4-FFF2-40B4-BE49-F238E27FC236}">
                <a16:creationId xmlns:a16="http://schemas.microsoft.com/office/drawing/2014/main" id="{CE9340D2-9477-72F7-EE72-F1A4843C43E1}"/>
              </a:ext>
            </a:extLst>
          </p:cNvPr>
          <p:cNvSpPr txBox="1"/>
          <p:nvPr/>
        </p:nvSpPr>
        <p:spPr>
          <a:xfrm>
            <a:off x="8824316" y="5078948"/>
            <a:ext cx="86414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FPGAs/</a:t>
            </a:r>
            <a:b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ASICs</a:t>
            </a:r>
          </a:p>
        </p:txBody>
      </p:sp>
      <p:pic>
        <p:nvPicPr>
          <p:cNvPr id="62" name="Picture 54">
            <a:extLst>
              <a:ext uri="{FF2B5EF4-FFF2-40B4-BE49-F238E27FC236}">
                <a16:creationId xmlns:a16="http://schemas.microsoft.com/office/drawing/2014/main" id="{81EED5C1-4B73-B239-1759-60B7D6DD8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655" y="5424614"/>
            <a:ext cx="361816" cy="372459"/>
          </a:xfrm>
          <a:prstGeom prst="rect">
            <a:avLst/>
          </a:prstGeom>
        </p:spPr>
      </p:pic>
      <p:sp>
        <p:nvSpPr>
          <p:cNvPr id="63" name="Rectangle 67">
            <a:extLst>
              <a:ext uri="{FF2B5EF4-FFF2-40B4-BE49-F238E27FC236}">
                <a16:creationId xmlns:a16="http://schemas.microsoft.com/office/drawing/2014/main" id="{13E042AF-6F04-985D-E94B-A60FA48E62AE}"/>
              </a:ext>
            </a:extLst>
          </p:cNvPr>
          <p:cNvSpPr/>
          <p:nvPr/>
        </p:nvSpPr>
        <p:spPr>
          <a:xfrm>
            <a:off x="9766678" y="3260751"/>
            <a:ext cx="201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Data (Value) Types</a:t>
            </a:r>
          </a:p>
        </p:txBody>
      </p:sp>
      <p:pic>
        <p:nvPicPr>
          <p:cNvPr id="64" name="Picture 68">
            <a:extLst>
              <a:ext uri="{FF2B5EF4-FFF2-40B4-BE49-F238E27FC236}">
                <a16:creationId xmlns:a16="http://schemas.microsoft.com/office/drawing/2014/main" id="{49EB0527-7D2E-693C-B07F-BDB17453A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7042" y="4575170"/>
            <a:ext cx="1584411" cy="1144084"/>
          </a:xfrm>
          <a:prstGeom prst="rect">
            <a:avLst/>
          </a:prstGeom>
        </p:spPr>
      </p:pic>
      <p:sp>
        <p:nvSpPr>
          <p:cNvPr id="65" name="TextBox 69">
            <a:extLst>
              <a:ext uri="{FF2B5EF4-FFF2-40B4-BE49-F238E27FC236}">
                <a16:creationId xmlns:a16="http://schemas.microsoft.com/office/drawing/2014/main" id="{9E278312-450A-BCE1-263D-A18468743920}"/>
              </a:ext>
            </a:extLst>
          </p:cNvPr>
          <p:cNvSpPr txBox="1"/>
          <p:nvPr/>
        </p:nvSpPr>
        <p:spPr>
          <a:xfrm>
            <a:off x="9765098" y="3637105"/>
            <a:ext cx="200711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FP32, FP64, INT8,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INT32, INT64, UINT8, BF16, TF32, </a:t>
            </a:r>
            <a:r>
              <a:rPr lang="en-US" sz="1600" dirty="0" err="1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FlexPoint</a:t>
            </a:r>
            <a:r>
              <a:rPr lang="en-US" sz="16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6E4B1A94-3C00-94B9-71B0-12AB174F98F4}"/>
              </a:ext>
            </a:extLst>
          </p:cNvPr>
          <p:cNvSpPr txBox="1"/>
          <p:nvPr/>
        </p:nvSpPr>
        <p:spPr>
          <a:xfrm>
            <a:off x="11126666" y="5320019"/>
            <a:ext cx="642635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2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[NVIDIA </a:t>
            </a:r>
            <a:br>
              <a:rPr lang="en-US" sz="12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Droid Sans"/>
                <a:cs typeface="Calibri" panose="020F0502020204030204" pitchFamily="34" charset="0"/>
              </a:rPr>
              <a:t>A100]</a:t>
            </a:r>
          </a:p>
        </p:txBody>
      </p:sp>
      <p:sp>
        <p:nvSpPr>
          <p:cNvPr id="67" name="Rectangle 70">
            <a:extLst>
              <a:ext uri="{FF2B5EF4-FFF2-40B4-BE49-F238E27FC236}">
                <a16:creationId xmlns:a16="http://schemas.microsoft.com/office/drawing/2014/main" id="{138D2903-E0A7-E1E2-B322-E05D3907CA5C}"/>
              </a:ext>
            </a:extLst>
          </p:cNvPr>
          <p:cNvSpPr/>
          <p:nvPr/>
        </p:nvSpPr>
        <p:spPr>
          <a:xfrm>
            <a:off x="6600300" y="1436682"/>
            <a:ext cx="5117552" cy="71849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DAPHNE: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An open and extensible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rPr>
              <a:t> system infrastructure for IDA pipelines</a:t>
            </a:r>
          </a:p>
        </p:txBody>
      </p:sp>
      <p:sp>
        <p:nvSpPr>
          <p:cNvPr id="68" name="Right Arrow 73">
            <a:extLst>
              <a:ext uri="{FF2B5EF4-FFF2-40B4-BE49-F238E27FC236}">
                <a16:creationId xmlns:a16="http://schemas.microsoft.com/office/drawing/2014/main" id="{A8262185-34BC-3082-D543-11A177457F64}"/>
              </a:ext>
            </a:extLst>
          </p:cNvPr>
          <p:cNvSpPr/>
          <p:nvPr/>
        </p:nvSpPr>
        <p:spPr>
          <a:xfrm>
            <a:off x="4196166" y="4798316"/>
            <a:ext cx="970986" cy="320865"/>
          </a:xfrm>
          <a:prstGeom prst="rightArrow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77">
            <a:extLst>
              <a:ext uri="{FF2B5EF4-FFF2-40B4-BE49-F238E27FC236}">
                <a16:creationId xmlns:a16="http://schemas.microsoft.com/office/drawing/2014/main" id="{91520C3B-90C0-BFEF-8FA8-9EB1F1F02B7A}"/>
              </a:ext>
            </a:extLst>
          </p:cNvPr>
          <p:cNvSpPr txBox="1"/>
          <p:nvPr/>
        </p:nvSpPr>
        <p:spPr>
          <a:xfrm>
            <a:off x="460275" y="1740109"/>
            <a:ext cx="1177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Different Systems/</a:t>
            </a:r>
            <a:br>
              <a:rPr lang="en-US" sz="1600" dirty="0">
                <a:solidFill>
                  <a:prstClr val="black"/>
                </a:solidFill>
                <a:latin typeface="Droid Sans"/>
              </a:rPr>
            </a:br>
            <a:r>
              <a:rPr lang="en-US" sz="1600" dirty="0">
                <a:solidFill>
                  <a:prstClr val="black"/>
                </a:solidFill>
                <a:latin typeface="Droid Sans"/>
              </a:rPr>
              <a:t>Libraries</a:t>
            </a:r>
          </a:p>
        </p:txBody>
      </p:sp>
      <p:sp>
        <p:nvSpPr>
          <p:cNvPr id="70" name="TextBox 80">
            <a:extLst>
              <a:ext uri="{FF2B5EF4-FFF2-40B4-BE49-F238E27FC236}">
                <a16:creationId xmlns:a16="http://schemas.microsoft.com/office/drawing/2014/main" id="{7A7AC3E6-E7DD-8FF8-0235-54302B6DD4C4}"/>
              </a:ext>
            </a:extLst>
          </p:cNvPr>
          <p:cNvSpPr txBox="1"/>
          <p:nvPr/>
        </p:nvSpPr>
        <p:spPr>
          <a:xfrm>
            <a:off x="1446599" y="1396749"/>
            <a:ext cx="127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Dev Teams</a:t>
            </a:r>
          </a:p>
        </p:txBody>
      </p:sp>
      <p:sp>
        <p:nvSpPr>
          <p:cNvPr id="71" name="TextBox 81">
            <a:extLst>
              <a:ext uri="{FF2B5EF4-FFF2-40B4-BE49-F238E27FC236}">
                <a16:creationId xmlns:a16="http://schemas.microsoft.com/office/drawing/2014/main" id="{7EBF1A07-062F-B73F-B18B-74FCD26C6C8B}"/>
              </a:ext>
            </a:extLst>
          </p:cNvPr>
          <p:cNvSpPr txBox="1"/>
          <p:nvPr/>
        </p:nvSpPr>
        <p:spPr>
          <a:xfrm>
            <a:off x="2750132" y="1392169"/>
            <a:ext cx="2345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Programming Models</a:t>
            </a:r>
          </a:p>
        </p:txBody>
      </p:sp>
      <p:sp>
        <p:nvSpPr>
          <p:cNvPr id="72" name="TextBox 82">
            <a:extLst>
              <a:ext uri="{FF2B5EF4-FFF2-40B4-BE49-F238E27FC236}">
                <a16:creationId xmlns:a16="http://schemas.microsoft.com/office/drawing/2014/main" id="{278DC8CF-2BDA-4E8A-0E39-1EE324342092}"/>
              </a:ext>
            </a:extLst>
          </p:cNvPr>
          <p:cNvSpPr txBox="1"/>
          <p:nvPr/>
        </p:nvSpPr>
        <p:spPr>
          <a:xfrm>
            <a:off x="4475003" y="2631581"/>
            <a:ext cx="115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Resource Managers</a:t>
            </a:r>
          </a:p>
        </p:txBody>
      </p:sp>
      <p:sp>
        <p:nvSpPr>
          <p:cNvPr id="73" name="TextBox 83">
            <a:extLst>
              <a:ext uri="{FF2B5EF4-FFF2-40B4-BE49-F238E27FC236}">
                <a16:creationId xmlns:a16="http://schemas.microsoft.com/office/drawing/2014/main" id="{1B66A1BB-6851-4CA3-A702-B265A7A5FFC6}"/>
              </a:ext>
            </a:extLst>
          </p:cNvPr>
          <p:cNvSpPr txBox="1"/>
          <p:nvPr/>
        </p:nvSpPr>
        <p:spPr>
          <a:xfrm>
            <a:off x="4875165" y="1731801"/>
            <a:ext cx="12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Cluster</a:t>
            </a:r>
            <a:br>
              <a:rPr lang="en-US" sz="1600" dirty="0">
                <a:solidFill>
                  <a:prstClr val="black"/>
                </a:solidFill>
                <a:latin typeface="Droid Sans"/>
              </a:rPr>
            </a:br>
            <a:r>
              <a:rPr lang="en-US" sz="1600" dirty="0">
                <a:solidFill>
                  <a:prstClr val="black"/>
                </a:solidFill>
                <a:latin typeface="Droid Sans"/>
              </a:rPr>
              <a:t>Under-utilization</a:t>
            </a:r>
          </a:p>
        </p:txBody>
      </p:sp>
      <p:sp>
        <p:nvSpPr>
          <p:cNvPr id="74" name="TextBox 84">
            <a:extLst>
              <a:ext uri="{FF2B5EF4-FFF2-40B4-BE49-F238E27FC236}">
                <a16:creationId xmlns:a16="http://schemas.microsoft.com/office/drawing/2014/main" id="{F0F5F336-1409-70BE-987F-9247D16BBEF1}"/>
              </a:ext>
            </a:extLst>
          </p:cNvPr>
          <p:cNvSpPr txBox="1"/>
          <p:nvPr/>
        </p:nvSpPr>
        <p:spPr>
          <a:xfrm>
            <a:off x="750377" y="2631581"/>
            <a:ext cx="117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Droid Sans"/>
              </a:rPr>
              <a:t>Data/File Exchange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81538048-DC5D-C49A-9193-1BB49FA37E57}"/>
              </a:ext>
            </a:extLst>
          </p:cNvPr>
          <p:cNvSpPr txBox="1"/>
          <p:nvPr/>
        </p:nvSpPr>
        <p:spPr>
          <a:xfrm>
            <a:off x="7055914" y="2727106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Droid Sans"/>
              </a:rPr>
              <a:t>Increasing Specialization</a:t>
            </a: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05067A33-475F-8B39-7A7C-90E6494119B0}"/>
              </a:ext>
            </a:extLst>
          </p:cNvPr>
          <p:cNvGrpSpPr/>
          <p:nvPr/>
        </p:nvGrpSpPr>
        <p:grpSpPr>
          <a:xfrm>
            <a:off x="1708725" y="1911733"/>
            <a:ext cx="3165468" cy="905407"/>
            <a:chOff x="2436200" y="4213696"/>
            <a:chExt cx="7469570" cy="2136493"/>
          </a:xfrm>
        </p:grpSpPr>
        <p:sp>
          <p:nvSpPr>
            <p:cNvPr id="77" name="Can 8">
              <a:extLst>
                <a:ext uri="{FF2B5EF4-FFF2-40B4-BE49-F238E27FC236}">
                  <a16:creationId xmlns:a16="http://schemas.microsoft.com/office/drawing/2014/main" id="{5DA92054-9D8E-C09D-B7A6-98DF648B1393}"/>
                </a:ext>
              </a:extLst>
            </p:cNvPr>
            <p:cNvSpPr/>
            <p:nvPr/>
          </p:nvSpPr>
          <p:spPr>
            <a:xfrm>
              <a:off x="2766172" y="5543056"/>
              <a:ext cx="601476" cy="583611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78" name="Rectangle 9">
              <a:extLst>
                <a:ext uri="{FF2B5EF4-FFF2-40B4-BE49-F238E27FC236}">
                  <a16:creationId xmlns:a16="http://schemas.microsoft.com/office/drawing/2014/main" id="{C800044E-83C1-0F79-315E-AEBD84491091}"/>
                </a:ext>
              </a:extLst>
            </p:cNvPr>
            <p:cNvSpPr/>
            <p:nvPr/>
          </p:nvSpPr>
          <p:spPr>
            <a:xfrm>
              <a:off x="2436200" y="421886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79" name="Straight Arrow Connector 10">
              <a:extLst>
                <a:ext uri="{FF2B5EF4-FFF2-40B4-BE49-F238E27FC236}">
                  <a16:creationId xmlns:a16="http://schemas.microsoft.com/office/drawing/2014/main" id="{14835A40-171E-F92C-629B-475797AB07E5}"/>
                </a:ext>
              </a:extLst>
            </p:cNvPr>
            <p:cNvCxnSpPr>
              <a:stCxn id="78" idx="2"/>
              <a:endCxn id="77" idx="1"/>
            </p:cNvCxnSpPr>
            <p:nvPr/>
          </p:nvCxnSpPr>
          <p:spPr>
            <a:xfrm flipH="1">
              <a:off x="3066910" y="4900142"/>
              <a:ext cx="2" cy="64291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sp>
          <p:nvSpPr>
            <p:cNvPr id="80" name="Can 12">
              <a:extLst>
                <a:ext uri="{FF2B5EF4-FFF2-40B4-BE49-F238E27FC236}">
                  <a16:creationId xmlns:a16="http://schemas.microsoft.com/office/drawing/2014/main" id="{48B4B4A0-B727-F7F7-8E3E-78D811384C6D}"/>
                </a:ext>
              </a:extLst>
            </p:cNvPr>
            <p:cNvSpPr/>
            <p:nvPr/>
          </p:nvSpPr>
          <p:spPr>
            <a:xfrm>
              <a:off x="4252258" y="5520048"/>
              <a:ext cx="628845" cy="629628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1" name="Rectangle 13">
              <a:extLst>
                <a:ext uri="{FF2B5EF4-FFF2-40B4-BE49-F238E27FC236}">
                  <a16:creationId xmlns:a16="http://schemas.microsoft.com/office/drawing/2014/main" id="{083162CC-4FB2-847C-039E-86B5CF7F4AD0}"/>
                </a:ext>
              </a:extLst>
            </p:cNvPr>
            <p:cNvSpPr/>
            <p:nvPr/>
          </p:nvSpPr>
          <p:spPr>
            <a:xfrm>
              <a:off x="3935970" y="4217617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C2BE9172-6592-A0B1-B88D-9D1196C53934}"/>
                </a:ext>
              </a:extLst>
            </p:cNvPr>
            <p:cNvSpPr/>
            <p:nvPr/>
          </p:nvSpPr>
          <p:spPr>
            <a:xfrm>
              <a:off x="5412161" y="4213696"/>
              <a:ext cx="1042498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3" name="Rectangle 15">
              <a:extLst>
                <a:ext uri="{FF2B5EF4-FFF2-40B4-BE49-F238E27FC236}">
                  <a16:creationId xmlns:a16="http://schemas.microsoft.com/office/drawing/2014/main" id="{A9CC9D1B-D27F-58C8-E76C-84C6165F66B2}"/>
                </a:ext>
              </a:extLst>
            </p:cNvPr>
            <p:cNvSpPr/>
            <p:nvPr/>
          </p:nvSpPr>
          <p:spPr>
            <a:xfrm>
              <a:off x="6640789" y="4441514"/>
              <a:ext cx="310685" cy="225642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4" name="Rectangle 16">
              <a:extLst>
                <a:ext uri="{FF2B5EF4-FFF2-40B4-BE49-F238E27FC236}">
                  <a16:creationId xmlns:a16="http://schemas.microsoft.com/office/drawing/2014/main" id="{FA9D7B25-405A-1EE3-AF96-387ECF47A861}"/>
                </a:ext>
              </a:extLst>
            </p:cNvPr>
            <p:cNvSpPr/>
            <p:nvPr/>
          </p:nvSpPr>
          <p:spPr>
            <a:xfrm>
              <a:off x="7144578" y="421369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5" name="Can 17">
              <a:extLst>
                <a:ext uri="{FF2B5EF4-FFF2-40B4-BE49-F238E27FC236}">
                  <a16:creationId xmlns:a16="http://schemas.microsoft.com/office/drawing/2014/main" id="{A330674E-218A-88EA-5C84-74240BF18A2F}"/>
                </a:ext>
              </a:extLst>
            </p:cNvPr>
            <p:cNvSpPr/>
            <p:nvPr/>
          </p:nvSpPr>
          <p:spPr>
            <a:xfrm>
              <a:off x="7997583" y="5319534"/>
              <a:ext cx="1090120" cy="1030655"/>
            </a:xfrm>
            <a:prstGeom prst="can">
              <a:avLst/>
            </a:prstGeom>
            <a:solidFill>
              <a:srgbClr val="F70146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sp>
          <p:nvSpPr>
            <p:cNvPr id="86" name="Rectangle 20">
              <a:extLst>
                <a:ext uri="{FF2B5EF4-FFF2-40B4-BE49-F238E27FC236}">
                  <a16:creationId xmlns:a16="http://schemas.microsoft.com/office/drawing/2014/main" id="{AA9D6854-8C9C-A95E-0C84-6024CF9E50EF}"/>
                </a:ext>
              </a:extLst>
            </p:cNvPr>
            <p:cNvSpPr/>
            <p:nvPr/>
          </p:nvSpPr>
          <p:spPr>
            <a:xfrm>
              <a:off x="8644347" y="4213696"/>
              <a:ext cx="1261423" cy="681276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87" name="Straight Arrow Connector 21">
              <a:extLst>
                <a:ext uri="{FF2B5EF4-FFF2-40B4-BE49-F238E27FC236}">
                  <a16:creationId xmlns:a16="http://schemas.microsoft.com/office/drawing/2014/main" id="{8321A37A-476E-963F-CD78-049E63B2BC95}"/>
                </a:ext>
              </a:extLst>
            </p:cNvPr>
            <p:cNvCxnSpPr>
              <a:stCxn id="81" idx="2"/>
              <a:endCxn id="80" idx="1"/>
            </p:cNvCxnSpPr>
            <p:nvPr/>
          </p:nvCxnSpPr>
          <p:spPr>
            <a:xfrm flipH="1">
              <a:off x="4566681" y="4898894"/>
              <a:ext cx="1" cy="62115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sp>
          <p:nvSpPr>
            <p:cNvPr id="88" name="Rectangle 22">
              <a:extLst>
                <a:ext uri="{FF2B5EF4-FFF2-40B4-BE49-F238E27FC236}">
                  <a16:creationId xmlns:a16="http://schemas.microsoft.com/office/drawing/2014/main" id="{CD23CF9D-10D1-99A0-CECA-7D09852C175C}"/>
                </a:ext>
              </a:extLst>
            </p:cNvPr>
            <p:cNvSpPr/>
            <p:nvPr/>
          </p:nvSpPr>
          <p:spPr>
            <a:xfrm>
              <a:off x="9758589" y="5337757"/>
              <a:ext cx="147181" cy="10667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701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oid Sans"/>
                <a:ea typeface="+mn-ea"/>
                <a:cs typeface="+mn-cs"/>
              </a:endParaRPr>
            </a:p>
          </p:txBody>
        </p:sp>
        <p:cxnSp>
          <p:nvCxnSpPr>
            <p:cNvPr id="89" name="Straight Arrow Connector 24">
              <a:extLst>
                <a:ext uri="{FF2B5EF4-FFF2-40B4-BE49-F238E27FC236}">
                  <a16:creationId xmlns:a16="http://schemas.microsoft.com/office/drawing/2014/main" id="{C49F9E9D-D9D7-7FB3-EF0A-E4836238AB07}"/>
                </a:ext>
              </a:extLst>
            </p:cNvPr>
            <p:cNvCxnSpPr>
              <a:stCxn id="78" idx="3"/>
              <a:endCxn id="81" idx="1"/>
            </p:cNvCxnSpPr>
            <p:nvPr/>
          </p:nvCxnSpPr>
          <p:spPr>
            <a:xfrm flipV="1">
              <a:off x="3697623" y="4558256"/>
              <a:ext cx="238347" cy="124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90" name="Straight Arrow Connector 25">
              <a:extLst>
                <a:ext uri="{FF2B5EF4-FFF2-40B4-BE49-F238E27FC236}">
                  <a16:creationId xmlns:a16="http://schemas.microsoft.com/office/drawing/2014/main" id="{FEE2B461-8BCE-E051-DEFA-C357F63DA468}"/>
                </a:ext>
              </a:extLst>
            </p:cNvPr>
            <p:cNvCxnSpPr>
              <a:stCxn id="81" idx="3"/>
              <a:endCxn id="82" idx="1"/>
            </p:cNvCxnSpPr>
            <p:nvPr/>
          </p:nvCxnSpPr>
          <p:spPr>
            <a:xfrm flipV="1">
              <a:off x="5197393" y="4554334"/>
              <a:ext cx="214767" cy="392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91" name="Straight Arrow Connector 26">
              <a:extLst>
                <a:ext uri="{FF2B5EF4-FFF2-40B4-BE49-F238E27FC236}">
                  <a16:creationId xmlns:a16="http://schemas.microsoft.com/office/drawing/2014/main" id="{798C3B7F-8BAD-25E3-E97E-DA8D9F27604A}"/>
                </a:ext>
              </a:extLst>
            </p:cNvPr>
            <p:cNvCxnSpPr>
              <a:stCxn id="82" idx="3"/>
              <a:endCxn id="83" idx="1"/>
            </p:cNvCxnSpPr>
            <p:nvPr/>
          </p:nvCxnSpPr>
          <p:spPr>
            <a:xfrm>
              <a:off x="6454659" y="4554334"/>
              <a:ext cx="18613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92" name="Straight Arrow Connector 27">
              <a:extLst>
                <a:ext uri="{FF2B5EF4-FFF2-40B4-BE49-F238E27FC236}">
                  <a16:creationId xmlns:a16="http://schemas.microsoft.com/office/drawing/2014/main" id="{276A3A3D-7AE9-84A7-30B0-EFD7D93E032B}"/>
                </a:ext>
              </a:extLst>
            </p:cNvPr>
            <p:cNvCxnSpPr>
              <a:stCxn id="83" idx="3"/>
              <a:endCxn id="84" idx="1"/>
            </p:cNvCxnSpPr>
            <p:nvPr/>
          </p:nvCxnSpPr>
          <p:spPr>
            <a:xfrm>
              <a:off x="6951474" y="4554334"/>
              <a:ext cx="193104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93" name="Straight Arrow Connector 28">
              <a:extLst>
                <a:ext uri="{FF2B5EF4-FFF2-40B4-BE49-F238E27FC236}">
                  <a16:creationId xmlns:a16="http://schemas.microsoft.com/office/drawing/2014/main" id="{4E9401D6-F886-D52D-8700-FF84A634C43F}"/>
                </a:ext>
              </a:extLst>
            </p:cNvPr>
            <p:cNvCxnSpPr>
              <a:stCxn id="84" idx="3"/>
              <a:endCxn id="86" idx="1"/>
            </p:cNvCxnSpPr>
            <p:nvPr/>
          </p:nvCxnSpPr>
          <p:spPr>
            <a:xfrm>
              <a:off x="8406001" y="4554334"/>
              <a:ext cx="238346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94" name="Straight Arrow Connector 29">
              <a:extLst>
                <a:ext uri="{FF2B5EF4-FFF2-40B4-BE49-F238E27FC236}">
                  <a16:creationId xmlns:a16="http://schemas.microsoft.com/office/drawing/2014/main" id="{6A0428C3-603B-233B-1522-6F5B563872E9}"/>
                </a:ext>
              </a:extLst>
            </p:cNvPr>
            <p:cNvCxnSpPr>
              <a:stCxn id="77" idx="1"/>
            </p:cNvCxnSpPr>
            <p:nvPr/>
          </p:nvCxnSpPr>
          <p:spPr>
            <a:xfrm flipV="1">
              <a:off x="3066910" y="4894972"/>
              <a:ext cx="1185348" cy="64808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95" name="Straight Arrow Connector 30">
              <a:extLst>
                <a:ext uri="{FF2B5EF4-FFF2-40B4-BE49-F238E27FC236}">
                  <a16:creationId xmlns:a16="http://schemas.microsoft.com/office/drawing/2014/main" id="{626EAF84-2A7D-35C2-2B2D-204CE1D8291A}"/>
                </a:ext>
              </a:extLst>
            </p:cNvPr>
            <p:cNvCxnSpPr>
              <a:stCxn id="80" idx="1"/>
            </p:cNvCxnSpPr>
            <p:nvPr/>
          </p:nvCxnSpPr>
          <p:spPr>
            <a:xfrm flipV="1">
              <a:off x="4566681" y="4894972"/>
              <a:ext cx="1066594" cy="62507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96" name="Straight Arrow Connector 31">
              <a:extLst>
                <a:ext uri="{FF2B5EF4-FFF2-40B4-BE49-F238E27FC236}">
                  <a16:creationId xmlns:a16="http://schemas.microsoft.com/office/drawing/2014/main" id="{34500341-BD26-49A4-23EC-E3C0DF7CB463}"/>
                </a:ext>
              </a:extLst>
            </p:cNvPr>
            <p:cNvCxnSpPr>
              <a:stCxn id="84" idx="2"/>
              <a:endCxn id="85" idx="1"/>
            </p:cNvCxnSpPr>
            <p:nvPr/>
          </p:nvCxnSpPr>
          <p:spPr>
            <a:xfrm>
              <a:off x="7775290" y="4894972"/>
              <a:ext cx="767354" cy="42456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97" name="Straight Arrow Connector 32">
              <a:extLst>
                <a:ext uri="{FF2B5EF4-FFF2-40B4-BE49-F238E27FC236}">
                  <a16:creationId xmlns:a16="http://schemas.microsoft.com/office/drawing/2014/main" id="{A001E589-9F4B-9242-C19F-4B5BD0C1A2D0}"/>
                </a:ext>
              </a:extLst>
            </p:cNvPr>
            <p:cNvCxnSpPr>
              <a:stCxn id="85" idx="1"/>
              <a:endCxn id="86" idx="2"/>
            </p:cNvCxnSpPr>
            <p:nvPr/>
          </p:nvCxnSpPr>
          <p:spPr>
            <a:xfrm flipV="1">
              <a:off x="8542644" y="4894972"/>
              <a:ext cx="732415" cy="42456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  <p:cxnSp>
          <p:nvCxnSpPr>
            <p:cNvPr id="98" name="Straight Arrow Connector 33">
              <a:extLst>
                <a:ext uri="{FF2B5EF4-FFF2-40B4-BE49-F238E27FC236}">
                  <a16:creationId xmlns:a16="http://schemas.microsoft.com/office/drawing/2014/main" id="{9AD6BACF-EBAA-68AE-3FA4-EF626676C6E6}"/>
                </a:ext>
              </a:extLst>
            </p:cNvPr>
            <p:cNvCxnSpPr>
              <a:stCxn id="86" idx="2"/>
              <a:endCxn id="88" idx="0"/>
            </p:cNvCxnSpPr>
            <p:nvPr/>
          </p:nvCxnSpPr>
          <p:spPr>
            <a:xfrm>
              <a:off x="9275059" y="4894972"/>
              <a:ext cx="557121" cy="4427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 w="med" len="lg"/>
            </a:ln>
            <a:effectLst/>
          </p:spPr>
        </p:cxnSp>
      </p:grpSp>
      <p:sp>
        <p:nvSpPr>
          <p:cNvPr id="99" name="Right Arrow 73">
            <a:extLst>
              <a:ext uri="{FF2B5EF4-FFF2-40B4-BE49-F238E27FC236}">
                <a16:creationId xmlns:a16="http://schemas.microsoft.com/office/drawing/2014/main" id="{64B2D4F1-029D-DA59-7744-C48ADAF90A46}"/>
              </a:ext>
            </a:extLst>
          </p:cNvPr>
          <p:cNvSpPr/>
          <p:nvPr/>
        </p:nvSpPr>
        <p:spPr>
          <a:xfrm rot="12138807">
            <a:off x="6060370" y="2479052"/>
            <a:ext cx="970986" cy="320865"/>
          </a:xfrm>
          <a:prstGeom prst="rightArrow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6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FC9B1-149B-4479-6D7B-415DF6E7A1F6}"/>
              </a:ext>
            </a:extLst>
          </p:cNvPr>
          <p:cNvSpPr txBox="1"/>
          <p:nvPr/>
        </p:nvSpPr>
        <p:spPr>
          <a:xfrm>
            <a:off x="6794531" y="396545"/>
            <a:ext cx="36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Successfully Established TUB Teaching Portfolio (modules, slides)</a:t>
            </a:r>
          </a:p>
        </p:txBody>
      </p:sp>
    </p:spTree>
    <p:extLst>
      <p:ext uri="{BB962C8B-B14F-4D97-AF65-F5344CB8AC3E}">
        <p14:creationId xmlns:p14="http://schemas.microsoft.com/office/powerpoint/2010/main" val="192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" grpId="0" animBg="1"/>
      <p:bldP spid="28" grpId="0" animBg="1"/>
      <p:bldP spid="26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5BFC1E-5BB9-DBFD-FBA9-B567A58CA6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703D0B5-9350-FC61-1212-D7932ED9CBAE}"/>
              </a:ext>
            </a:extLst>
          </p:cNvPr>
          <p:cNvGrpSpPr/>
          <p:nvPr/>
        </p:nvGrpSpPr>
        <p:grpSpPr>
          <a:xfrm>
            <a:off x="917950" y="1849710"/>
            <a:ext cx="4722345" cy="3500698"/>
            <a:chOff x="1624532" y="1268249"/>
            <a:chExt cx="6925073" cy="5133591"/>
          </a:xfrm>
        </p:grpSpPr>
        <p:pic>
          <p:nvPicPr>
            <p:cNvPr id="13" name="Content Placeholder 5">
              <a:extLst>
                <a:ext uri="{FF2B5EF4-FFF2-40B4-BE49-F238E27FC236}">
                  <a16:creationId xmlns:a16="http://schemas.microsoft.com/office/drawing/2014/main" id="{E11A4DF4-890D-5599-15F8-2A992BB59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93"/>
            <a:stretch/>
          </p:blipFill>
          <p:spPr>
            <a:xfrm>
              <a:off x="1624532" y="1268249"/>
              <a:ext cx="6821199" cy="5133591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1CE7A26C-A8C1-1B39-F565-263E2BA37945}"/>
                </a:ext>
              </a:extLst>
            </p:cNvPr>
            <p:cNvSpPr txBox="1"/>
            <p:nvPr/>
          </p:nvSpPr>
          <p:spPr>
            <a:xfrm>
              <a:off x="5102567" y="1288074"/>
              <a:ext cx="3447038" cy="40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Droid Sans"/>
                </a:rPr>
                <a:t>Python API w/ lazy evaluation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6D72504C-E302-B53C-EB7B-3C59D7A03725}"/>
              </a:ext>
            </a:extLst>
          </p:cNvPr>
          <p:cNvSpPr txBox="1"/>
          <p:nvPr/>
        </p:nvSpPr>
        <p:spPr>
          <a:xfrm>
            <a:off x="2012077" y="1372013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895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F04F15-6A61-9B3A-E8F8-6567C73BD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7F12226-B661-B619-F22A-233838747A34}"/>
              </a:ext>
            </a:extLst>
          </p:cNvPr>
          <p:cNvSpPr/>
          <p:nvPr/>
        </p:nvSpPr>
        <p:spPr>
          <a:xfrm>
            <a:off x="6096000" y="396545"/>
            <a:ext cx="5787482" cy="520880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A837FA0-DD59-C8B0-9689-EE70585A0B00}"/>
              </a:ext>
            </a:extLst>
          </p:cNvPr>
          <p:cNvGrpSpPr/>
          <p:nvPr/>
        </p:nvGrpSpPr>
        <p:grpSpPr>
          <a:xfrm>
            <a:off x="917950" y="1849710"/>
            <a:ext cx="4722345" cy="3500698"/>
            <a:chOff x="1624532" y="1268249"/>
            <a:chExt cx="6925073" cy="5133591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8326F738-B57F-2450-0AA7-0B20D8413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93"/>
            <a:stretch/>
          </p:blipFill>
          <p:spPr>
            <a:xfrm>
              <a:off x="1624532" y="1268249"/>
              <a:ext cx="6821199" cy="5133591"/>
            </a:xfrm>
            <a:prstGeom prst="rect">
              <a:avLst/>
            </a:prstGeom>
          </p:spPr>
        </p:pic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C968A8C0-D205-E7A0-06AF-F01F6AB4B8DE}"/>
                </a:ext>
              </a:extLst>
            </p:cNvPr>
            <p:cNvSpPr txBox="1"/>
            <p:nvPr/>
          </p:nvSpPr>
          <p:spPr>
            <a:xfrm>
              <a:off x="5102567" y="1288074"/>
              <a:ext cx="3447038" cy="40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Droid Sans"/>
                </a:rPr>
                <a:t>Python API w/ lazy evaluation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1F2E06EA-DA16-28E3-696B-5DF507BF2E75}"/>
              </a:ext>
            </a:extLst>
          </p:cNvPr>
          <p:cNvSpPr txBox="1"/>
          <p:nvPr/>
        </p:nvSpPr>
        <p:spPr>
          <a:xfrm>
            <a:off x="2012077" y="1372013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System Architecture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3938F72-E8BD-97C9-2F76-58582C40EC4C}"/>
              </a:ext>
            </a:extLst>
          </p:cNvPr>
          <p:cNvSpPr/>
          <p:nvPr/>
        </p:nvSpPr>
        <p:spPr>
          <a:xfrm>
            <a:off x="6320655" y="3381629"/>
            <a:ext cx="5308128" cy="178979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def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lm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(X, y) {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X feature matrix, y labels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colmu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mean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(X, 1);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column means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colsd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stddev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(X, 1);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column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stddevs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BAC8F7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X = (X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–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colmu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colsd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shift and scale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X =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cbind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(X, 1);   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append column of ones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A =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(X)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@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X;      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t for transpose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b =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(X)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@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y;      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@ for matrix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mult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return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solve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(A, b);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system of linear eq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AB809F-A4CE-99EA-58FB-98A116DED420}"/>
              </a:ext>
            </a:extLst>
          </p:cNvPr>
          <p:cNvSpPr txBox="1"/>
          <p:nvPr/>
        </p:nvSpPr>
        <p:spPr>
          <a:xfrm>
            <a:off x="6201294" y="540334"/>
            <a:ext cx="43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DSL for linear and relational algebra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5769B8-937F-3DD6-BEB3-753692964BFC}"/>
              </a:ext>
            </a:extLst>
          </p:cNvPr>
          <p:cNvSpPr txBox="1"/>
          <p:nvPr/>
        </p:nvSpPr>
        <p:spPr>
          <a:xfrm>
            <a:off x="6259483" y="927679"/>
            <a:ext cx="51988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Coarse-grained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matrix/frame operations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Built-in operations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for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linear and relational algebra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High-level operations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(e.g., SQL, parameter servers, map)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Conditional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control flow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(branches, loops)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Typed and untyped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user-defined functions</a:t>
            </a: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srgbClr val="7889FB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Hierarchy of primitives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for data science tasks</a:t>
            </a: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srgbClr val="7889FB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Physical data independence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672F9CCD-82A6-A10C-0193-CAA748CE5C3C}"/>
              </a:ext>
            </a:extLst>
          </p:cNvPr>
          <p:cNvSpPr/>
          <p:nvPr/>
        </p:nvSpPr>
        <p:spPr>
          <a:xfrm flipH="1">
            <a:off x="5640295" y="2140228"/>
            <a:ext cx="455705" cy="369332"/>
          </a:xfrm>
          <a:prstGeom prst="rightArrow">
            <a:avLst/>
          </a:prstGeom>
          <a:solidFill>
            <a:sysClr val="windowText" lastClr="00000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6EB0DE-A33A-D5B2-63B5-B47D1226F374}"/>
              </a:ext>
            </a:extLst>
          </p:cNvPr>
          <p:cNvSpPr txBox="1"/>
          <p:nvPr/>
        </p:nvSpPr>
        <p:spPr>
          <a:xfrm>
            <a:off x="6201294" y="3029008"/>
            <a:ext cx="475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Droid Sans"/>
              </a:rPr>
              <a:t>Example: </a:t>
            </a:r>
            <a:r>
              <a:rPr lang="en-US" sz="1400" b="1" dirty="0">
                <a:solidFill>
                  <a:srgbClr val="F70146"/>
                </a:solidFill>
                <a:latin typeface="Droid Sans"/>
              </a:rPr>
              <a:t>linear regression model training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(simplified)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FC88103-0D31-4887-AEC8-A65FA2AA3593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6096000" y="2993344"/>
            <a:ext cx="5787482" cy="760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AF7BCC88-5B08-C02F-E153-5FA382AEA625}"/>
              </a:ext>
            </a:extLst>
          </p:cNvPr>
          <p:cNvSpPr/>
          <p:nvPr/>
        </p:nvSpPr>
        <p:spPr>
          <a:xfrm>
            <a:off x="7140634" y="5256951"/>
            <a:ext cx="4484986" cy="281143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my_model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lm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my_X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my_y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2AEC901E-6CA8-9D65-80EB-DCBE2D043C32}"/>
              </a:ext>
            </a:extLst>
          </p:cNvPr>
          <p:cNvSpPr/>
          <p:nvPr/>
        </p:nvSpPr>
        <p:spPr>
          <a:xfrm>
            <a:off x="6665863" y="5273687"/>
            <a:ext cx="423003" cy="243565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29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68AAE3-13EB-5D8C-C54A-E6838F72A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Optimizing Compiler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94E15D0-9404-74BF-E368-ACF9F3F2F4AD}"/>
              </a:ext>
            </a:extLst>
          </p:cNvPr>
          <p:cNvSpPr/>
          <p:nvPr/>
        </p:nvSpPr>
        <p:spPr>
          <a:xfrm>
            <a:off x="6096000" y="400545"/>
            <a:ext cx="5787482" cy="520880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D3DD572-2F89-0756-453F-55253E3CB20E}"/>
              </a:ext>
            </a:extLst>
          </p:cNvPr>
          <p:cNvSpPr/>
          <p:nvPr/>
        </p:nvSpPr>
        <p:spPr>
          <a:xfrm>
            <a:off x="6304205" y="3421532"/>
            <a:ext cx="5478088" cy="147952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%10:2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vectorizedPipeline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"(%5, %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colmu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%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colsd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%7, %6) ({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^bb0(%arg0: ..., %arg1: ..., %arg2: ..., %arg3: ..., %arg4: ...):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%12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ewSub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"(%arg0, %arg1) : 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%13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ewDiv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"(%12, %arg2) : 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%14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colBind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"(%13, %arg3) : 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%15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gemv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"(%14, %arg4) : ...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rewritten from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matmul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/@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%16 =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45385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syrk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"(%14) : ...       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// rewritten from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matmul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AC8F7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/@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"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daphne.return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"(%15, %16) : 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}, ...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83596B-D0B6-3117-8AE6-8BD6D8565381}"/>
              </a:ext>
            </a:extLst>
          </p:cNvPr>
          <p:cNvSpPr txBox="1"/>
          <p:nvPr/>
        </p:nvSpPr>
        <p:spPr>
          <a:xfrm>
            <a:off x="6201294" y="544334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MLIR-based Optimizing Compiler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57B4BC-C645-72B2-F11A-22D0A35D405E}"/>
              </a:ext>
            </a:extLst>
          </p:cNvPr>
          <p:cNvSpPr txBox="1"/>
          <p:nvPr/>
        </p:nvSpPr>
        <p:spPr>
          <a:xfrm>
            <a:off x="6259483" y="931679"/>
            <a:ext cx="54780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Intermediate representation </a:t>
            </a:r>
            <a:r>
              <a:rPr lang="en-US" sz="1400" b="1" dirty="0" err="1">
                <a:solidFill>
                  <a:srgbClr val="7889FB"/>
                </a:solidFill>
                <a:latin typeface="Droid Sans"/>
              </a:rPr>
              <a:t>DaphneIR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 (MLIR dialect)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Systematic lowering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from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domain-specific operations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to calls to pre-compiled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kernels for heterogeneous hardware</a:t>
            </a: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srgbClr val="7889FB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Traditional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programming language rewrites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Type &amp; property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inference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, inter-procedural analysis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Domain-specific rewrites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from linear and relational algebra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Memory management &amp; garbage collection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Device placement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&amp;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physical operator selection</a:t>
            </a:r>
            <a:endParaRPr lang="en-US" sz="1400" dirty="0">
              <a:solidFill>
                <a:prstClr val="black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Droid San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AAFC16-4B16-C055-A726-54BCFA7B1D2E}"/>
              </a:ext>
            </a:extLst>
          </p:cNvPr>
          <p:cNvSpPr txBox="1"/>
          <p:nvPr/>
        </p:nvSpPr>
        <p:spPr>
          <a:xfrm>
            <a:off x="6201294" y="3033008"/>
            <a:ext cx="475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Droid Sans"/>
              </a:rPr>
              <a:t>Example: </a:t>
            </a:r>
            <a:r>
              <a:rPr lang="en-US" sz="1400" b="1" dirty="0">
                <a:solidFill>
                  <a:srgbClr val="F70146"/>
                </a:solidFill>
                <a:latin typeface="Droid Sans"/>
              </a:rPr>
              <a:t>linear regression model training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(simplified)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59767E8-1984-73C2-938D-9FCF1974C94D}"/>
              </a:ext>
            </a:extLst>
          </p:cNvPr>
          <p:cNvCxnSpPr>
            <a:cxnSpLocks/>
          </p:cNvCxnSpPr>
          <p:nvPr/>
        </p:nvCxnSpPr>
        <p:spPr>
          <a:xfrm>
            <a:off x="6096000" y="2997344"/>
            <a:ext cx="5787482" cy="760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309F6E6-C6AA-2F60-4818-31074E56A78E}"/>
              </a:ext>
            </a:extLst>
          </p:cNvPr>
          <p:cNvGrpSpPr/>
          <p:nvPr/>
        </p:nvGrpSpPr>
        <p:grpSpPr>
          <a:xfrm>
            <a:off x="917950" y="1849710"/>
            <a:ext cx="4722345" cy="3500698"/>
            <a:chOff x="1624532" y="1268249"/>
            <a:chExt cx="6925073" cy="5133591"/>
          </a:xfrm>
        </p:grpSpPr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A8051F2A-7B99-7341-785A-63F676C4E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93"/>
            <a:stretch/>
          </p:blipFill>
          <p:spPr>
            <a:xfrm>
              <a:off x="1624532" y="1268249"/>
              <a:ext cx="6821199" cy="5133591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F98AC9BC-78D8-F042-F7BB-677DC5BF82FA}"/>
                </a:ext>
              </a:extLst>
            </p:cNvPr>
            <p:cNvSpPr txBox="1"/>
            <p:nvPr/>
          </p:nvSpPr>
          <p:spPr>
            <a:xfrm>
              <a:off x="5102567" y="1288074"/>
              <a:ext cx="3447038" cy="40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Droid Sans"/>
                </a:rPr>
                <a:t>Python API w/ lazy evaluation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D456E42-B65F-48E2-801E-54D951FBAE1A}"/>
              </a:ext>
            </a:extLst>
          </p:cNvPr>
          <p:cNvSpPr txBox="1"/>
          <p:nvPr/>
        </p:nvSpPr>
        <p:spPr>
          <a:xfrm>
            <a:off x="2012077" y="1372013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System Architecture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C2F6818E-203F-F83B-C347-610E4A2EB640}"/>
              </a:ext>
            </a:extLst>
          </p:cNvPr>
          <p:cNvSpPr/>
          <p:nvPr/>
        </p:nvSpPr>
        <p:spPr>
          <a:xfrm flipH="1">
            <a:off x="5640295" y="3073096"/>
            <a:ext cx="455705" cy="369332"/>
          </a:xfrm>
          <a:prstGeom prst="rightArrow">
            <a:avLst/>
          </a:prstGeom>
          <a:solidFill>
            <a:sysClr val="windowText" lastClr="00000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99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3CF80-E2E5-F095-01A8-D5C55AB6E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Runtime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AFAEA8-F943-9F5A-128D-998D0D4A722A}"/>
              </a:ext>
            </a:extLst>
          </p:cNvPr>
          <p:cNvSpPr/>
          <p:nvPr/>
        </p:nvSpPr>
        <p:spPr>
          <a:xfrm>
            <a:off x="6096000" y="396545"/>
            <a:ext cx="5787482" cy="520880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A76A8E-E5AC-BF0C-D812-3E72298719FB}"/>
              </a:ext>
            </a:extLst>
          </p:cNvPr>
          <p:cNvSpPr txBox="1"/>
          <p:nvPr/>
        </p:nvSpPr>
        <p:spPr>
          <a:xfrm>
            <a:off x="6201294" y="540334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Distributed and Local Vectorized Execution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1E356A-FCF4-D448-FE0E-ACA6DD090E27}"/>
              </a:ext>
            </a:extLst>
          </p:cNvPr>
          <p:cNvSpPr txBox="1"/>
          <p:nvPr/>
        </p:nvSpPr>
        <p:spPr>
          <a:xfrm>
            <a:off x="6201294" y="3029008"/>
            <a:ext cx="475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Droid Sans"/>
              </a:rPr>
              <a:t>Example: </a:t>
            </a:r>
            <a:r>
              <a:rPr lang="en-US" sz="1400" b="1" dirty="0">
                <a:solidFill>
                  <a:srgbClr val="F70146"/>
                </a:solidFill>
                <a:latin typeface="Droid Sans"/>
              </a:rPr>
              <a:t>linear regression model training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(simplified)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923B3B1-07DC-692E-08BE-87ACAE1188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42" y="3379186"/>
            <a:ext cx="5245240" cy="205981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42471A6-C894-AD7F-31C8-15C8423B805E}"/>
              </a:ext>
            </a:extLst>
          </p:cNvPr>
          <p:cNvSpPr txBox="1"/>
          <p:nvPr/>
        </p:nvSpPr>
        <p:spPr>
          <a:xfrm>
            <a:off x="6259483" y="927679"/>
            <a:ext cx="5478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Fused operator pipelines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on tiles/vectors of data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Coarse-grained tasks and cache-conscious data binding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Device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kernels for heterogeneous hardware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Integration of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computational storage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(e.g., </a:t>
            </a:r>
            <a:r>
              <a:rPr lang="en-US" sz="1400" dirty="0" err="1">
                <a:solidFill>
                  <a:prstClr val="black"/>
                </a:solidFill>
                <a:latin typeface="Droid Sans"/>
              </a:rPr>
              <a:t>eBPF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programs)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Droid Sans"/>
            </a:endParaRP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7889FB"/>
                </a:solidFill>
                <a:latin typeface="Droid Sans"/>
              </a:rPr>
              <a:t>Scheduling for load balancing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 (e.g., for ops on sparse data)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Droid Sans"/>
              </a:rPr>
              <a:t>Different </a:t>
            </a:r>
            <a:r>
              <a:rPr lang="en-US" sz="1400" b="1" dirty="0">
                <a:solidFill>
                  <a:srgbClr val="7889FB"/>
                </a:solidFill>
                <a:latin typeface="Droid Sans"/>
              </a:rPr>
              <a:t>distributed backends 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(e.g., </a:t>
            </a:r>
            <a:r>
              <a:rPr lang="en-US" sz="1400" dirty="0" err="1">
                <a:solidFill>
                  <a:prstClr val="black"/>
                </a:solidFill>
                <a:latin typeface="Droid Sans"/>
              </a:rPr>
              <a:t>gRPC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Droid Sans"/>
              </a:rPr>
              <a:t>OpenMPI</a:t>
            </a:r>
            <a:r>
              <a:rPr lang="en-US" sz="1400" dirty="0">
                <a:solidFill>
                  <a:prstClr val="black"/>
                </a:solidFill>
                <a:latin typeface="Droid Sans"/>
              </a:rPr>
              <a:t>)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E178DE5-01CC-D0FC-AB80-D6E6C3F917C8}"/>
              </a:ext>
            </a:extLst>
          </p:cNvPr>
          <p:cNvCxnSpPr>
            <a:cxnSpLocks/>
          </p:cNvCxnSpPr>
          <p:nvPr/>
        </p:nvCxnSpPr>
        <p:spPr>
          <a:xfrm>
            <a:off x="6096000" y="2993344"/>
            <a:ext cx="5787482" cy="760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BA57399-29E8-62F5-05DD-16933D139040}"/>
              </a:ext>
            </a:extLst>
          </p:cNvPr>
          <p:cNvGrpSpPr/>
          <p:nvPr/>
        </p:nvGrpSpPr>
        <p:grpSpPr>
          <a:xfrm>
            <a:off x="917950" y="1849710"/>
            <a:ext cx="4722345" cy="3500698"/>
            <a:chOff x="1624532" y="1268249"/>
            <a:chExt cx="6925073" cy="5133591"/>
          </a:xfrm>
        </p:grpSpPr>
        <p:pic>
          <p:nvPicPr>
            <p:cNvPr id="17" name="Content Placeholder 5">
              <a:extLst>
                <a:ext uri="{FF2B5EF4-FFF2-40B4-BE49-F238E27FC236}">
                  <a16:creationId xmlns:a16="http://schemas.microsoft.com/office/drawing/2014/main" id="{41AEEB6B-1A46-A994-4600-B40157972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93"/>
            <a:stretch/>
          </p:blipFill>
          <p:spPr>
            <a:xfrm>
              <a:off x="1624532" y="1268249"/>
              <a:ext cx="6821199" cy="5133591"/>
            </a:xfrm>
            <a:prstGeom prst="rect">
              <a:avLst/>
            </a:prstGeom>
          </p:spPr>
        </p:pic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7A7AD070-899C-30E3-CA55-C08E3C0CC586}"/>
                </a:ext>
              </a:extLst>
            </p:cNvPr>
            <p:cNvSpPr txBox="1"/>
            <p:nvPr/>
          </p:nvSpPr>
          <p:spPr>
            <a:xfrm>
              <a:off x="5102567" y="1288074"/>
              <a:ext cx="3447038" cy="40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Droid Sans"/>
                </a:rPr>
                <a:t>Python API w/ lazy evaluation</a:t>
              </a: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364A4699-6B2E-09B6-5291-6F5B9846E08F}"/>
              </a:ext>
            </a:extLst>
          </p:cNvPr>
          <p:cNvSpPr txBox="1"/>
          <p:nvPr/>
        </p:nvSpPr>
        <p:spPr>
          <a:xfrm>
            <a:off x="2012077" y="1372013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Droid Sans"/>
              </a:rPr>
              <a:t>System Architecture</a:t>
            </a: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33D1C26A-ABEE-EDC9-AEAC-5D4D5229ECD5}"/>
              </a:ext>
            </a:extLst>
          </p:cNvPr>
          <p:cNvSpPr/>
          <p:nvPr/>
        </p:nvSpPr>
        <p:spPr>
          <a:xfrm flipH="1">
            <a:off x="5640295" y="4510976"/>
            <a:ext cx="455705" cy="369332"/>
          </a:xfrm>
          <a:prstGeom prst="rightArrow">
            <a:avLst/>
          </a:prstGeom>
          <a:solidFill>
            <a:sysClr val="windowText" lastClr="00000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oid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7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08A6E45-D999-63D3-F74E-49ACF2CD3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Organization, Outline, and Deliverables</a:t>
            </a:r>
          </a:p>
          <a:p>
            <a:r>
              <a:rPr lang="en-US" dirty="0"/>
              <a:t>Projects in DAPHNE and Apache </a:t>
            </a:r>
            <a:r>
              <a:rPr lang="en-US" dirty="0" err="1"/>
              <a:t>SystemDS</a:t>
            </a:r>
            <a:endParaRPr lang="en-US" dirty="0"/>
          </a:p>
          <a:p>
            <a:r>
              <a:rPr lang="en-US" dirty="0"/>
              <a:t>How to Approach the Project</a:t>
            </a:r>
          </a:p>
          <a:p>
            <a:r>
              <a:rPr lang="en-US" dirty="0">
                <a:solidFill>
                  <a:srgbClr val="7889FB"/>
                </a:solidFill>
              </a:rPr>
              <a:t>List of Project Topics (Proposals)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97D75-6CDC-E39C-A77C-C127721DF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4475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9999838" cy="717437"/>
          </a:xfrm>
        </p:spPr>
        <p:txBody>
          <a:bodyPr/>
          <a:lstStyle/>
          <a:p>
            <a:r>
              <a:rPr lang="en-US" dirty="0"/>
              <a:t>Course Organization, Outline, and Deliverables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884487D0-18F9-C993-13A1-66A3BD8C1459}"/>
              </a:ext>
            </a:extLst>
          </p:cNvPr>
          <p:cNvSpPr/>
          <p:nvPr/>
        </p:nvSpPr>
        <p:spPr>
          <a:xfrm>
            <a:off x="1776000" y="2406785"/>
            <a:ext cx="4248434" cy="26986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000000"/>
                </a:solidFill>
              </a:rPr>
              <a:t>Seminar LDE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Reading &amp; writing scientific papers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Giving presentations on papers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Summary paper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Presentation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Lecturer &amp; seminar mentor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42B46A1-0626-2083-E1E7-1F5E35B0F976}"/>
              </a:ext>
            </a:extLst>
          </p:cNvPr>
          <p:cNvSpPr/>
          <p:nvPr/>
        </p:nvSpPr>
        <p:spPr>
          <a:xfrm>
            <a:off x="6167566" y="2406785"/>
            <a:ext cx="4248434" cy="26986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000000"/>
                </a:solidFill>
              </a:rPr>
              <a:t>Project LDE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Building &amp; evaluating prototypes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Giving presentations on prototypes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Prototype design/</a:t>
            </a:r>
            <a:r>
              <a:rPr lang="en-US" dirty="0" err="1">
                <a:solidFill>
                  <a:srgbClr val="7889FB"/>
                </a:solidFill>
              </a:rPr>
              <a:t>impl</a:t>
            </a:r>
            <a:r>
              <a:rPr lang="en-US" dirty="0">
                <a:solidFill>
                  <a:srgbClr val="7889FB"/>
                </a:solidFill>
              </a:rPr>
              <a:t>/tests/doc/eval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Presentation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Project mentors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A86A97-9525-B5F2-E8CA-38BC3397C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Large-scale Data Engineering: Module Overview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644FE24-D646-D8F2-7FF6-8EA99FA70C92}"/>
              </a:ext>
            </a:extLst>
          </p:cNvPr>
          <p:cNvSpPr/>
          <p:nvPr/>
        </p:nvSpPr>
        <p:spPr>
          <a:xfrm>
            <a:off x="1776000" y="1215272"/>
            <a:ext cx="864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#41086: LDE Seminar + Project (12 ECTS)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0CF2C60-59C7-4787-5D1F-D14970DB4345}"/>
              </a:ext>
            </a:extLst>
          </p:cNvPr>
          <p:cNvSpPr/>
          <p:nvPr/>
        </p:nvSpPr>
        <p:spPr>
          <a:xfrm>
            <a:off x="1776000" y="1676562"/>
            <a:ext cx="21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#41095: Seminar LDE (3)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8E4DFB1-31DA-ABF3-6DCE-ECFF9BBB21E2}"/>
              </a:ext>
            </a:extLst>
          </p:cNvPr>
          <p:cNvSpPr/>
          <p:nvPr/>
        </p:nvSpPr>
        <p:spPr>
          <a:xfrm>
            <a:off x="4095252" y="1676562"/>
            <a:ext cx="6320748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#41183: Project LDE (9 ECTS)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FAC91E-10D8-DBB8-6979-0896B88FB8B7}"/>
              </a:ext>
            </a:extLst>
          </p:cNvPr>
          <p:cNvSpPr txBox="1"/>
          <p:nvPr/>
        </p:nvSpPr>
        <p:spPr>
          <a:xfrm>
            <a:off x="10416000" y="1225995"/>
            <a:ext cx="1174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</a:rPr>
              <a:t>10 students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0B86BF-1817-2B18-1836-ED7BAE8DB329}"/>
              </a:ext>
            </a:extLst>
          </p:cNvPr>
          <p:cNvSpPr txBox="1"/>
          <p:nvPr/>
        </p:nvSpPr>
        <p:spPr>
          <a:xfrm>
            <a:off x="10416001" y="1687285"/>
            <a:ext cx="1070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</a:rPr>
              <a:t>7 students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A375BC-E548-4D30-CEF5-703CC59B0279}"/>
              </a:ext>
            </a:extLst>
          </p:cNvPr>
          <p:cNvSpPr txBox="1"/>
          <p:nvPr/>
        </p:nvSpPr>
        <p:spPr>
          <a:xfrm>
            <a:off x="596700" y="1687285"/>
            <a:ext cx="1174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7889FB"/>
                </a:solidFill>
              </a:rPr>
              <a:t>10 students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446687C-E476-55BE-6EF0-261ED3AE9C94}"/>
              </a:ext>
            </a:extLst>
          </p:cNvPr>
          <p:cNvSpPr txBox="1"/>
          <p:nvPr/>
        </p:nvSpPr>
        <p:spPr>
          <a:xfrm>
            <a:off x="5332556" y="876718"/>
            <a:ext cx="15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889FB"/>
                </a:solidFill>
              </a:rPr>
              <a:t>20 seats in total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C46461B-CEAA-9953-1908-0B48CBD86E68}"/>
              </a:ext>
            </a:extLst>
          </p:cNvPr>
          <p:cNvSpPr txBox="1"/>
          <p:nvPr/>
        </p:nvSpPr>
        <p:spPr>
          <a:xfrm>
            <a:off x="1776000" y="5202013"/>
            <a:ext cx="862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0000"/>
                </a:solidFill>
              </a:rPr>
              <a:t>In the context of systems for data engineering, data management, machine learning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C40D1E"/>
                </a:solidFill>
              </a:rPr>
              <a:t>In combination: Ideal preparation for a bachelor/master thesis with our group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E519B9C5-FD13-7745-40A9-8FFD42AB6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1" y="4170269"/>
            <a:ext cx="517385" cy="719164"/>
          </a:xfrm>
          <a:prstGeom prst="rect">
            <a:avLst/>
          </a:prstGeom>
          <a:effectLst/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D1B7751-238F-E7D8-5FC2-846CDE35E957}"/>
              </a:ext>
            </a:extLst>
          </p:cNvPr>
          <p:cNvSpPr txBox="1"/>
          <p:nvPr/>
        </p:nvSpPr>
        <p:spPr>
          <a:xfrm>
            <a:off x="8698862" y="888324"/>
            <a:ext cx="1717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bachelor + master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4A95EAE-6C52-77B3-4DCD-B584311C2FF5}"/>
              </a:ext>
            </a:extLst>
          </p:cNvPr>
          <p:cNvSpPr txBox="1"/>
          <p:nvPr/>
        </p:nvSpPr>
        <p:spPr>
          <a:xfrm>
            <a:off x="9083584" y="2015115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bachelor-only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E260E6F-D0A6-AD23-555D-B576AD0249B4}"/>
              </a:ext>
            </a:extLst>
          </p:cNvPr>
          <p:cNvSpPr txBox="1"/>
          <p:nvPr/>
        </p:nvSpPr>
        <p:spPr>
          <a:xfrm>
            <a:off x="1776000" y="2063855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bachelor-only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074A9F9-2562-C63E-DFC8-799CD1249416}"/>
              </a:ext>
            </a:extLst>
          </p:cNvPr>
          <p:cNvSpPr txBox="1"/>
          <p:nvPr/>
        </p:nvSpPr>
        <p:spPr>
          <a:xfrm>
            <a:off x="156518" y="2406785"/>
            <a:ext cx="161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Mon, 14:00-16:00</a:t>
            </a:r>
          </a:p>
          <a:p>
            <a:pPr algn="r"/>
            <a:r>
              <a:rPr lang="en-US" sz="1400" b="1" dirty="0">
                <a:solidFill>
                  <a:srgbClr val="000000"/>
                </a:solidFill>
              </a:rPr>
              <a:t>MAR 0.010 &amp; zoom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1C755EB-86C5-9665-09DA-0EE436B2255F}"/>
              </a:ext>
            </a:extLst>
          </p:cNvPr>
          <p:cNvSpPr txBox="1"/>
          <p:nvPr/>
        </p:nvSpPr>
        <p:spPr>
          <a:xfrm>
            <a:off x="10396625" y="2406785"/>
            <a:ext cx="161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Mon, 16:00-18:00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MAR 0.010 &amp; zoom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A7CF0092-E7E1-29E5-B38C-DD763565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r="17699"/>
          <a:stretch/>
        </p:blipFill>
        <p:spPr>
          <a:xfrm>
            <a:off x="7825883" y="4170214"/>
            <a:ext cx="382843" cy="719164"/>
          </a:xfrm>
          <a:prstGeom prst="rect">
            <a:avLst/>
          </a:prstGeom>
          <a:effectLst/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8003B4C4-BF54-F93D-B664-CE8F272C9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31" r="20031" b="9757"/>
          <a:stretch/>
        </p:blipFill>
        <p:spPr>
          <a:xfrm>
            <a:off x="8220519" y="4170214"/>
            <a:ext cx="318440" cy="719164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5BA1F0DC-7E10-6EE1-5F48-E96C1854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8614"/>
          <a:stretch/>
        </p:blipFill>
        <p:spPr>
          <a:xfrm>
            <a:off x="6557860" y="4170214"/>
            <a:ext cx="428248" cy="719164"/>
          </a:xfrm>
          <a:prstGeom prst="rect">
            <a:avLst/>
          </a:prstGeom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71BA8E-010C-0849-A6E3-7792A2762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451"/>
          <a:stretch/>
        </p:blipFill>
        <p:spPr>
          <a:xfrm>
            <a:off x="6997901" y="4170214"/>
            <a:ext cx="439392" cy="71916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5785681-155A-F260-3D4F-75BB25418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8" r="5326"/>
          <a:stretch/>
        </p:blipFill>
        <p:spPr>
          <a:xfrm>
            <a:off x="9603555" y="4170269"/>
            <a:ext cx="339666" cy="7200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8EFCE2C-6BC2-1DD2-DD20-6D0FF5925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16197"/>
          <a:stretch/>
        </p:blipFill>
        <p:spPr>
          <a:xfrm>
            <a:off x="7449086" y="4170214"/>
            <a:ext cx="365004" cy="720000"/>
          </a:xfrm>
          <a:prstGeom prst="rect">
            <a:avLst/>
          </a:prstGeom>
          <a:effectLst/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A40FCAA3-64A4-4B16-EE06-D21F5BC2EA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358" r="29699"/>
          <a:stretch/>
        </p:blipFill>
        <p:spPr>
          <a:xfrm>
            <a:off x="8901971" y="4170214"/>
            <a:ext cx="323588" cy="720000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21036CAA-A1D2-7B97-ACF6-545226CBA6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99" r="17799"/>
          <a:stretch/>
        </p:blipFill>
        <p:spPr>
          <a:xfrm>
            <a:off x="8550752" y="4170214"/>
            <a:ext cx="339426" cy="7200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C41E43C-93E9-2FB4-EF91-5EB7CEB1D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223" r="28955"/>
          <a:stretch/>
        </p:blipFill>
        <p:spPr>
          <a:xfrm>
            <a:off x="9237352" y="4170214"/>
            <a:ext cx="354410" cy="720000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35FD07A5-7E55-5B20-D1D1-746CF40034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3551" t="13337" r="36851" b="12206"/>
          <a:stretch/>
        </p:blipFill>
        <p:spPr>
          <a:xfrm>
            <a:off x="9955013" y="4170214"/>
            <a:ext cx="38290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/>
      <p:bldP spid="16" grpId="0"/>
      <p:bldP spid="23" grpId="0"/>
      <p:bldP spid="24" grpId="0"/>
      <p:bldP spid="25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6F38BE4-70BC-2B3B-A4A7-116264DE55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General Contact Person</a:t>
            </a:r>
          </a:p>
          <a:p>
            <a:pPr lvl="1"/>
            <a:r>
              <a:rPr lang="en-US" dirty="0"/>
              <a:t>Dr.-Ing. Patrick Damme (</a:t>
            </a:r>
            <a:r>
              <a:rPr lang="en-US" dirty="0">
                <a:hlinkClick r:id="rId2"/>
              </a:rPr>
              <a:t>patrick.damme@tu-berlin.de</a:t>
            </a:r>
            <a:r>
              <a:rPr lang="en-US" dirty="0"/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Course Website</a:t>
            </a:r>
          </a:p>
          <a:p>
            <a:pPr lvl="1"/>
            <a:r>
              <a:rPr lang="en-US" dirty="0">
                <a:hlinkClick r:id="rId3"/>
              </a:rPr>
              <a:t>https://pdamme.github.io/teaching/2025_summer/lde/lde_summer2025.html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One site for semina</a:t>
            </a:r>
            <a:r>
              <a:rPr lang="en-US" dirty="0"/>
              <a:t>r and project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All material</a:t>
            </a:r>
            <a:r>
              <a:rPr lang="en-US" dirty="0"/>
              <a:t>, schedule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C40D1E"/>
                </a:solidFill>
              </a:rPr>
              <a:t>deadlines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ISIS course</a:t>
            </a:r>
          </a:p>
          <a:p>
            <a:pPr lvl="1"/>
            <a:r>
              <a:rPr lang="en-US" dirty="0">
                <a:hlinkClick r:id="rId4"/>
              </a:rPr>
              <a:t>https://isis.tu-berlin.de/course/view.php?id=</a:t>
            </a:r>
            <a:r>
              <a:rPr lang="de-DE" dirty="0">
                <a:hlinkClick r:id="rId4"/>
              </a:rPr>
              <a:t>41969</a:t>
            </a:r>
            <a:endParaRPr lang="en-US" dirty="0"/>
          </a:p>
          <a:p>
            <a:pPr lvl="1"/>
            <a:r>
              <a:rPr lang="en-US" dirty="0"/>
              <a:t>Announcements, discussion forum, topic selection poll, submission of summary paper and presentation slides</a:t>
            </a:r>
            <a:endParaRPr lang="de-DE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/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</a:p>
          <a:p>
            <a:pPr lvl="1"/>
            <a:r>
              <a:rPr lang="en-US" dirty="0"/>
              <a:t>Submitted paper and presentation: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fine), immediate feedback is welcome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9789CB-61CB-C1D4-6D44-C317D7859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5835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BDA50-F4CD-C646-B570-B82AF355B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877A1C2-C3F1-9D9B-67AB-9382C64D6E1F}"/>
              </a:ext>
            </a:extLst>
          </p:cNvPr>
          <p:cNvSpPr/>
          <p:nvPr/>
        </p:nvSpPr>
        <p:spPr>
          <a:xfrm>
            <a:off x="5923722" y="5665304"/>
            <a:ext cx="6268278" cy="11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454B73-1620-82DD-A7E9-F1B17059F9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Kick-off Meeting Apr 14</a:t>
            </a:r>
            <a:r>
              <a:rPr lang="en-US" b="0" dirty="0">
                <a:solidFill>
                  <a:srgbClr val="7889FB"/>
                </a:solidFill>
              </a:rPr>
              <a:t> (optional)</a:t>
            </a:r>
            <a:endParaRPr lang="en-US" dirty="0"/>
          </a:p>
          <a:p>
            <a:r>
              <a:rPr lang="en-US" dirty="0"/>
              <a:t>Recommended Introductory Lecture</a:t>
            </a:r>
            <a:r>
              <a:rPr lang="en-US" b="0" dirty="0">
                <a:solidFill>
                  <a:srgbClr val="7889FB"/>
                </a:solidFill>
              </a:rPr>
              <a:t> (optional)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May 05, </a:t>
            </a:r>
            <a:r>
              <a:rPr lang="en-US" dirty="0">
                <a:solidFill>
                  <a:srgbClr val="7889FB"/>
                </a:solidFill>
              </a:rPr>
              <a:t>14:00</a:t>
            </a:r>
            <a:r>
              <a:rPr lang="en-US" dirty="0">
                <a:solidFill>
                  <a:srgbClr val="000000"/>
                </a:solidFill>
              </a:rPr>
              <a:t>: Experiments, Reproducibility,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                     and Giving Presentations</a:t>
            </a:r>
          </a:p>
          <a:p>
            <a:r>
              <a:rPr lang="en-US" dirty="0"/>
              <a:t>Self-organized Project Work</a:t>
            </a:r>
          </a:p>
          <a:p>
            <a:pPr lvl="1"/>
            <a:r>
              <a:rPr lang="en-US" dirty="0"/>
              <a:t>Consultation hours for any questions</a:t>
            </a:r>
            <a:r>
              <a:rPr lang="en-US" dirty="0">
                <a:solidFill>
                  <a:srgbClr val="7889FB"/>
                </a:solidFill>
              </a:rPr>
              <a:t> (optional)</a:t>
            </a:r>
          </a:p>
          <a:p>
            <a:r>
              <a:rPr lang="en-US" dirty="0"/>
              <a:t>Intermediate Presentations</a:t>
            </a:r>
            <a:r>
              <a:rPr lang="en-US" b="0" dirty="0">
                <a:solidFill>
                  <a:schemeClr val="accent1"/>
                </a:solidFill>
              </a:rPr>
              <a:t> (prerequisite)</a:t>
            </a:r>
          </a:p>
          <a:p>
            <a:pPr lvl="1"/>
            <a:r>
              <a:rPr lang="en-US" dirty="0"/>
              <a:t>Jun 30, 16:00-18:00, B 106: All teams/individuals</a:t>
            </a:r>
          </a:p>
          <a:p>
            <a:r>
              <a:rPr lang="en-US" dirty="0"/>
              <a:t>Final Presentations</a:t>
            </a:r>
            <a:r>
              <a:rPr lang="en-US" b="0" dirty="0">
                <a:solidFill>
                  <a:srgbClr val="C00000"/>
                </a:solidFill>
              </a:rPr>
              <a:t> (mandatory)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Aug 04, </a:t>
            </a:r>
            <a:r>
              <a:rPr lang="en-US" dirty="0">
                <a:solidFill>
                  <a:srgbClr val="7889FB"/>
                </a:solidFill>
              </a:rPr>
              <a:t>14:00-18:00</a:t>
            </a:r>
            <a:r>
              <a:rPr lang="en-US" dirty="0">
                <a:solidFill>
                  <a:srgbClr val="000000"/>
                </a:solidFill>
              </a:rPr>
              <a:t>, FH 301: All teams/individuals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CA40CF-CE24-D920-38B5-7B197CD54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Semester Schedule &amp; Deadlines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483255-02D7-18C0-A03A-4C42201E4E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List of Project Topics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Presented today, take your time to select afterwards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Topic Selection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Deadline: May 02, 23:59 CEST</a:t>
            </a:r>
            <a:r>
              <a:rPr lang="en-US" sz="1600" dirty="0">
                <a:solidFill>
                  <a:srgbClr val="000000"/>
                </a:solidFill>
              </a:rPr>
              <a:t> (in 2½ weeks)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Ranked list of </a:t>
            </a:r>
            <a:r>
              <a:rPr lang="en-US" sz="1600" b="1" dirty="0"/>
              <a:t>5 topics</a:t>
            </a:r>
            <a:r>
              <a:rPr lang="en-US" sz="1600" dirty="0"/>
              <a:t> via poll on the ISIS course</a:t>
            </a:r>
            <a:br>
              <a:rPr lang="en-US" sz="1600" dirty="0"/>
            </a:br>
            <a:r>
              <a:rPr lang="en-US" sz="1600" dirty="0"/>
              <a:t>+ </a:t>
            </a:r>
            <a:r>
              <a:rPr lang="en-US" sz="1600" dirty="0" err="1"/>
              <a:t>pref</a:t>
            </a:r>
            <a:r>
              <a:rPr lang="en-US" sz="1600" dirty="0"/>
              <a:t> on individual/team work [+ team members]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Global topic assignment based on preferences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solidFill>
                  <a:srgbClr val="7889FB"/>
                </a:solidFill>
              </a:rPr>
              <a:t>Notification of assigned topics: May 12</a:t>
            </a:r>
            <a:r>
              <a:rPr lang="en-US" sz="1600" dirty="0">
                <a:solidFill>
                  <a:schemeClr val="tx1"/>
                </a:solidFill>
              </a:rPr>
              <a:t> (in 4 weeks)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800" dirty="0"/>
              <a:t>Submission of Initial Prototype</a:t>
            </a:r>
            <a:r>
              <a:rPr lang="en-US" sz="1800" b="0" dirty="0">
                <a:solidFill>
                  <a:schemeClr val="accent1"/>
                </a:solidFill>
              </a:rPr>
              <a:t> (prerequisite)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Implementation and tests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Deadline: Jun 29, 23:59 CEST</a:t>
            </a:r>
            <a:r>
              <a:rPr lang="en-US" sz="1600" dirty="0"/>
              <a:t> (in 11 weeks)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As a pull request on GitHub (exceptionally by email)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Submission of Final Prototype</a:t>
            </a:r>
            <a:r>
              <a:rPr lang="en-US" sz="1800" b="0" dirty="0">
                <a:solidFill>
                  <a:srgbClr val="C00000"/>
                </a:solidFill>
              </a:rPr>
              <a:t> (mandatory)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Implementation, tests, docs, experiments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Deadline: Jul 28, 23:59 CEST</a:t>
            </a:r>
            <a:r>
              <a:rPr lang="en-US" sz="1600" dirty="0">
                <a:solidFill>
                  <a:srgbClr val="000000"/>
                </a:solidFill>
              </a:rPr>
              <a:t> (in 15 weeks)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As a pull request on GitHub (exceptionally by email)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Submission of Pres. Slides (Intermediate &amp; Final Pres.)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Deadline: The day before the presentation, 23:59 CEST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Upload PDF in the ISIS course</a:t>
            </a:r>
          </a:p>
        </p:txBody>
      </p:sp>
    </p:spTree>
    <p:extLst>
      <p:ext uri="{BB962C8B-B14F-4D97-AF65-F5344CB8AC3E}">
        <p14:creationId xmlns:p14="http://schemas.microsoft.com/office/powerpoint/2010/main" val="946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4872</Words>
  <Application>Microsoft Office PowerPoint</Application>
  <PresentationFormat>Breitbild</PresentationFormat>
  <Paragraphs>718</Paragraphs>
  <Slides>43</Slides>
  <Notes>1</Notes>
  <HiddenSlides>13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43</vt:i4>
      </vt:variant>
    </vt:vector>
  </HeadingPairs>
  <TitlesOfParts>
    <vt:vector size="53" baseType="lpstr">
      <vt:lpstr>ＭＳ Ｐゴシック</vt:lpstr>
      <vt:lpstr>Arial</vt:lpstr>
      <vt:lpstr>Calibri</vt:lpstr>
      <vt:lpstr>Consolas</vt:lpstr>
      <vt:lpstr>Courier New</vt:lpstr>
      <vt:lpstr>Droid Sans</vt:lpstr>
      <vt:lpstr>OpenSymbol</vt:lpstr>
      <vt:lpstr>Wingdings</vt:lpstr>
      <vt:lpstr>Titelfolien zur Auswahl</vt:lpstr>
      <vt:lpstr>Master für Folgeseiten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Large-scale Data Engineering: Kick-off Meeting</dc:title>
  <dc:creator>Patrick Damme</dc:creator>
  <cp:lastModifiedBy>TU-Pseudonym 3624437813768008</cp:lastModifiedBy>
  <cp:revision>1093</cp:revision>
  <cp:lastPrinted>2021-03-24T16:10:50Z</cp:lastPrinted>
  <dcterms:created xsi:type="dcterms:W3CDTF">2023-02-25T13:39:16Z</dcterms:created>
  <dcterms:modified xsi:type="dcterms:W3CDTF">2025-04-14T18:26:20Z</dcterms:modified>
</cp:coreProperties>
</file>