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710" r:id="rId2"/>
  </p:sldMasterIdLst>
  <p:notesMasterIdLst>
    <p:notesMasterId r:id="rId31"/>
  </p:notesMasterIdLst>
  <p:sldIdLst>
    <p:sldId id="359" r:id="rId3"/>
    <p:sldId id="360" r:id="rId4"/>
    <p:sldId id="362" r:id="rId5"/>
    <p:sldId id="423" r:id="rId6"/>
    <p:sldId id="361" r:id="rId7"/>
    <p:sldId id="395" r:id="rId8"/>
    <p:sldId id="426" r:id="rId9"/>
    <p:sldId id="427" r:id="rId10"/>
    <p:sldId id="428" r:id="rId11"/>
    <p:sldId id="430" r:id="rId12"/>
    <p:sldId id="446" r:id="rId13"/>
    <p:sldId id="443" r:id="rId14"/>
    <p:sldId id="442" r:id="rId15"/>
    <p:sldId id="440" r:id="rId16"/>
    <p:sldId id="433" r:id="rId17"/>
    <p:sldId id="397" r:id="rId18"/>
    <p:sldId id="434" r:id="rId19"/>
    <p:sldId id="408" r:id="rId20"/>
    <p:sldId id="439" r:id="rId21"/>
    <p:sldId id="436" r:id="rId22"/>
    <p:sldId id="402" r:id="rId23"/>
    <p:sldId id="403" r:id="rId24"/>
    <p:sldId id="437" r:id="rId25"/>
    <p:sldId id="405" r:id="rId26"/>
    <p:sldId id="406" r:id="rId27"/>
    <p:sldId id="438" r:id="rId28"/>
    <p:sldId id="416" r:id="rId29"/>
    <p:sldId id="415" r:id="rId30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7889FB"/>
    <a:srgbClr val="C40D1E"/>
    <a:srgbClr val="FF6C00"/>
    <a:srgbClr val="1F90CC"/>
    <a:srgbClr val="9013FE"/>
    <a:srgbClr val="434343"/>
    <a:srgbClr val="C40E02"/>
    <a:srgbClr val="FFFFFF"/>
    <a:srgbClr val="49CB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181" autoAdjust="0"/>
    <p:restoredTop sz="84321" autoAdjust="0"/>
  </p:normalViewPr>
  <p:slideViewPr>
    <p:cSldViewPr snapToGrid="0" snapToObjects="1">
      <p:cViewPr varScale="1">
        <p:scale>
          <a:sx n="113" d="100"/>
          <a:sy n="113" d="100"/>
        </p:scale>
        <p:origin x="558" y="10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 snapToObjects="1" showGuides="1">
      <p:cViewPr varScale="1">
        <p:scale>
          <a:sx n="88" d="100"/>
          <a:sy n="88" d="100"/>
        </p:scale>
        <p:origin x="3822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A6180F-3EA1-4748-B4F4-956BB5176995}" type="datetimeFigureOut">
              <a:rPr lang="de-DE" smtClean="0"/>
              <a:t>14.04.2025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3C3961-1900-1342-BF9B-82C3215CD31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89311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147849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-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57043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nhalt - Text und Stichpun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5">
            <a:extLst>
              <a:ext uri="{FF2B5EF4-FFF2-40B4-BE49-F238E27FC236}">
                <a16:creationId xmlns:a16="http://schemas.microsoft.com/office/drawing/2014/main" id="{D7BD4116-72F8-7D4E-846E-4E9887F60C0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50799" y="1268963"/>
            <a:ext cx="5545201" cy="4506685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lnSpc>
                <a:spcPts val="2400"/>
              </a:lnSpc>
              <a:buClr>
                <a:srgbClr val="C40D1E"/>
              </a:buClr>
              <a:buSzPct val="100000"/>
              <a:buFont typeface="Wingdings" panose="05000000000000000000" pitchFamily="2" charset="2"/>
              <a:buChar char="§"/>
              <a:defRPr sz="2000" b="1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1pPr>
            <a:lvl2pPr marL="6858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2pPr>
            <a:lvl3pPr marL="11430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3pPr>
            <a:lvl4pPr marL="16002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4pPr>
            <a:lvl5pPr marL="20574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 dirty="0"/>
              <a:t>Level 1</a:t>
            </a:r>
          </a:p>
          <a:p>
            <a:pPr lvl="1"/>
            <a:r>
              <a:rPr lang="en-US" noProof="0" dirty="0"/>
              <a:t>Level 2</a:t>
            </a:r>
          </a:p>
          <a:p>
            <a:pPr lvl="2"/>
            <a:r>
              <a:rPr lang="en-US" noProof="0" dirty="0"/>
              <a:t>Level 3</a:t>
            </a:r>
          </a:p>
          <a:p>
            <a:pPr lvl="3"/>
            <a:r>
              <a:rPr lang="en-US" noProof="0" dirty="0"/>
              <a:t>Level 4</a:t>
            </a:r>
          </a:p>
          <a:p>
            <a:pPr lvl="4"/>
            <a:r>
              <a:rPr lang="en-US" noProof="0" dirty="0"/>
              <a:t>Level 5</a:t>
            </a:r>
          </a:p>
        </p:txBody>
      </p:sp>
      <p:sp>
        <p:nvSpPr>
          <p:cNvPr id="7" name="Textplatzhalter 17">
            <a:extLst>
              <a:ext uri="{FF2B5EF4-FFF2-40B4-BE49-F238E27FC236}">
                <a16:creationId xmlns:a16="http://schemas.microsoft.com/office/drawing/2014/main" id="{5B12DAD6-93EF-5042-858F-4BB3334F107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5867" y="396545"/>
            <a:ext cx="8311908" cy="71743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ts val="2800"/>
              </a:lnSpc>
              <a:spcBef>
                <a:spcPts val="0"/>
              </a:spcBef>
              <a:buNone/>
              <a:defRPr sz="2400" b="1">
                <a:solidFill>
                  <a:srgbClr val="C40D1E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noProof="0" dirty="0"/>
              <a:t>Headline</a:t>
            </a:r>
            <a:br>
              <a:rPr lang="en-US" noProof="0" dirty="0"/>
            </a:br>
            <a:r>
              <a:rPr lang="en-US" noProof="0" dirty="0"/>
              <a:t>optionally 2 lines</a:t>
            </a:r>
          </a:p>
        </p:txBody>
      </p:sp>
      <p:sp>
        <p:nvSpPr>
          <p:cNvPr id="2" name="Textplatzhalter 5">
            <a:extLst>
              <a:ext uri="{FF2B5EF4-FFF2-40B4-BE49-F238E27FC236}">
                <a16:creationId xmlns:a16="http://schemas.microsoft.com/office/drawing/2014/main" id="{124D4CAA-133B-B88A-74F8-407F69B2492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14945" y="1262740"/>
            <a:ext cx="5545201" cy="4506685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lnSpc>
                <a:spcPts val="2400"/>
              </a:lnSpc>
              <a:buClr>
                <a:srgbClr val="C40D1E"/>
              </a:buClr>
              <a:buSzPct val="100000"/>
              <a:buFont typeface="Wingdings" panose="05000000000000000000" pitchFamily="2" charset="2"/>
              <a:buChar char="§"/>
              <a:defRPr sz="2000" b="1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1pPr>
            <a:lvl2pPr marL="6858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2pPr>
            <a:lvl3pPr marL="11430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3pPr>
            <a:lvl4pPr marL="16002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4pPr>
            <a:lvl5pPr marL="20574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 dirty="0"/>
              <a:t>Level 1</a:t>
            </a:r>
          </a:p>
          <a:p>
            <a:pPr lvl="1"/>
            <a:r>
              <a:rPr lang="en-US" noProof="0" dirty="0"/>
              <a:t>Level 2</a:t>
            </a:r>
          </a:p>
          <a:p>
            <a:pPr lvl="2"/>
            <a:r>
              <a:rPr lang="en-US" noProof="0" dirty="0"/>
              <a:t>Level 3</a:t>
            </a:r>
          </a:p>
          <a:p>
            <a:pPr lvl="3"/>
            <a:r>
              <a:rPr lang="en-US" noProof="0" dirty="0"/>
              <a:t>Level 4</a:t>
            </a:r>
          </a:p>
          <a:p>
            <a:pPr lvl="4"/>
            <a:r>
              <a:rPr lang="en-US" noProof="0" dirty="0"/>
              <a:t>Level 5</a:t>
            </a:r>
          </a:p>
        </p:txBody>
      </p:sp>
    </p:spTree>
    <p:extLst>
      <p:ext uri="{BB962C8B-B14F-4D97-AF65-F5344CB8AC3E}">
        <p14:creationId xmlns:p14="http://schemas.microsoft.com/office/powerpoint/2010/main" val="42061702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nhalt - Text und Stichpun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5">
            <a:extLst>
              <a:ext uri="{FF2B5EF4-FFF2-40B4-BE49-F238E27FC236}">
                <a16:creationId xmlns:a16="http://schemas.microsoft.com/office/drawing/2014/main" id="{D7BD4116-72F8-7D4E-846E-4E9887F60C0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50799" y="1268963"/>
            <a:ext cx="11075143" cy="4506685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lnSpc>
                <a:spcPts val="2400"/>
              </a:lnSpc>
              <a:buClr>
                <a:srgbClr val="C40D1E"/>
              </a:buClr>
              <a:buSzPct val="100000"/>
              <a:buFont typeface="Wingdings" panose="05000000000000000000" pitchFamily="2" charset="2"/>
              <a:buChar char="§"/>
              <a:defRPr sz="2000" b="1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1pPr>
            <a:lvl2pPr marL="6858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2pPr>
            <a:lvl3pPr marL="11430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3pPr>
            <a:lvl4pPr marL="16002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4pPr>
            <a:lvl5pPr marL="20574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 dirty="0"/>
              <a:t>Level 1</a:t>
            </a:r>
          </a:p>
          <a:p>
            <a:pPr lvl="1"/>
            <a:r>
              <a:rPr lang="en-US" noProof="0" dirty="0"/>
              <a:t>Level 2</a:t>
            </a:r>
          </a:p>
          <a:p>
            <a:pPr lvl="2"/>
            <a:r>
              <a:rPr lang="en-US" noProof="0" dirty="0"/>
              <a:t>Level 3</a:t>
            </a:r>
          </a:p>
          <a:p>
            <a:pPr lvl="3"/>
            <a:r>
              <a:rPr lang="en-US" noProof="0" dirty="0"/>
              <a:t>Level 4</a:t>
            </a:r>
          </a:p>
          <a:p>
            <a:pPr lvl="4"/>
            <a:r>
              <a:rPr lang="en-US" noProof="0" dirty="0"/>
              <a:t>Level 5</a:t>
            </a:r>
          </a:p>
        </p:txBody>
      </p:sp>
      <p:sp>
        <p:nvSpPr>
          <p:cNvPr id="7" name="Textplatzhalter 17">
            <a:extLst>
              <a:ext uri="{FF2B5EF4-FFF2-40B4-BE49-F238E27FC236}">
                <a16:creationId xmlns:a16="http://schemas.microsoft.com/office/drawing/2014/main" id="{5B12DAD6-93EF-5042-858F-4BB3334F107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5867" y="396545"/>
            <a:ext cx="8311908" cy="71743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ts val="2800"/>
              </a:lnSpc>
              <a:spcBef>
                <a:spcPts val="0"/>
              </a:spcBef>
              <a:buNone/>
              <a:defRPr sz="2400" b="1">
                <a:solidFill>
                  <a:srgbClr val="C40D1E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noProof="0" dirty="0"/>
              <a:t>Headline</a:t>
            </a:r>
            <a:br>
              <a:rPr lang="en-US" noProof="0" dirty="0"/>
            </a:br>
            <a:r>
              <a:rPr lang="en-US" noProof="0" dirty="0"/>
              <a:t>optionally 2 lines</a:t>
            </a:r>
          </a:p>
        </p:txBody>
      </p:sp>
    </p:spTree>
    <p:extLst>
      <p:ext uri="{BB962C8B-B14F-4D97-AF65-F5344CB8AC3E}">
        <p14:creationId xmlns:p14="http://schemas.microsoft.com/office/powerpoint/2010/main" val="14314736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17">
            <a:extLst>
              <a:ext uri="{FF2B5EF4-FFF2-40B4-BE49-F238E27FC236}">
                <a16:creationId xmlns:a16="http://schemas.microsoft.com/office/drawing/2014/main" id="{E494F037-B453-E6C3-6931-1688CF9B959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5867" y="2582402"/>
            <a:ext cx="8311908" cy="71743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ts val="3700"/>
              </a:lnSpc>
              <a:spcBef>
                <a:spcPts val="0"/>
              </a:spcBef>
              <a:buNone/>
              <a:defRPr sz="3700" b="1">
                <a:solidFill>
                  <a:srgbClr val="C40D1E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noProof="0" dirty="0"/>
              <a:t>Headline</a:t>
            </a:r>
            <a:br>
              <a:rPr lang="en-US" noProof="0" dirty="0"/>
            </a:br>
            <a:r>
              <a:rPr lang="en-US" noProof="0" dirty="0"/>
              <a:t>optionally 2 lines</a:t>
            </a:r>
          </a:p>
        </p:txBody>
      </p:sp>
      <p:sp>
        <p:nvSpPr>
          <p:cNvPr id="5" name="Textplatzhalter 17">
            <a:extLst>
              <a:ext uri="{FF2B5EF4-FFF2-40B4-BE49-F238E27FC236}">
                <a16:creationId xmlns:a16="http://schemas.microsoft.com/office/drawing/2014/main" id="{A837A2E9-5AA7-3D02-1A49-6988BEC5B8B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51510" y="4180427"/>
            <a:ext cx="8311908" cy="71743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noProof="0" dirty="0"/>
              <a:t>Headline</a:t>
            </a:r>
            <a:br>
              <a:rPr lang="en-US" noProof="0" dirty="0"/>
            </a:br>
            <a:r>
              <a:rPr lang="en-US" noProof="0" dirty="0"/>
              <a:t>optionally 2 lines</a:t>
            </a:r>
          </a:p>
        </p:txBody>
      </p:sp>
    </p:spTree>
    <p:extLst>
      <p:ext uri="{BB962C8B-B14F-4D97-AF65-F5344CB8AC3E}">
        <p14:creationId xmlns:p14="http://schemas.microsoft.com/office/powerpoint/2010/main" val="36194989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4">
            <a:extLst>
              <a:ext uri="{FF2B5EF4-FFF2-40B4-BE49-F238E27FC236}">
                <a16:creationId xmlns:a16="http://schemas.microsoft.com/office/drawing/2014/main" id="{B97C5655-F240-634C-9B7B-B6181A1B3AF5}"/>
              </a:ext>
            </a:extLst>
          </p:cNvPr>
          <p:cNvSpPr/>
          <p:nvPr userDrawn="1"/>
        </p:nvSpPr>
        <p:spPr>
          <a:xfrm>
            <a:off x="0" y="1668462"/>
            <a:ext cx="12192000" cy="5189537"/>
          </a:xfrm>
          <a:custGeom>
            <a:avLst/>
            <a:gdLst>
              <a:gd name="connsiteX0" fmla="*/ 0 w 12192000"/>
              <a:gd name="connsiteY0" fmla="*/ 0 h 4760912"/>
              <a:gd name="connsiteX1" fmla="*/ 12192000 w 12192000"/>
              <a:gd name="connsiteY1" fmla="*/ 0 h 4760912"/>
              <a:gd name="connsiteX2" fmla="*/ 12192000 w 12192000"/>
              <a:gd name="connsiteY2" fmla="*/ 4760912 h 4760912"/>
              <a:gd name="connsiteX3" fmla="*/ 0 w 12192000"/>
              <a:gd name="connsiteY3" fmla="*/ 4760912 h 4760912"/>
              <a:gd name="connsiteX4" fmla="*/ 0 w 12192000"/>
              <a:gd name="connsiteY4" fmla="*/ 0 h 4760912"/>
              <a:gd name="connsiteX0" fmla="*/ 0 w 12192000"/>
              <a:gd name="connsiteY0" fmla="*/ 212725 h 4973637"/>
              <a:gd name="connsiteX1" fmla="*/ 12192000 w 12192000"/>
              <a:gd name="connsiteY1" fmla="*/ 0 h 4973637"/>
              <a:gd name="connsiteX2" fmla="*/ 12192000 w 12192000"/>
              <a:gd name="connsiteY2" fmla="*/ 4973637 h 4973637"/>
              <a:gd name="connsiteX3" fmla="*/ 0 w 12192000"/>
              <a:gd name="connsiteY3" fmla="*/ 4973637 h 4973637"/>
              <a:gd name="connsiteX4" fmla="*/ 0 w 12192000"/>
              <a:gd name="connsiteY4" fmla="*/ 212725 h 4973637"/>
              <a:gd name="connsiteX0" fmla="*/ 0 w 12192000"/>
              <a:gd name="connsiteY0" fmla="*/ 428625 h 5189537"/>
              <a:gd name="connsiteX1" fmla="*/ 12192000 w 12192000"/>
              <a:gd name="connsiteY1" fmla="*/ 0 h 5189537"/>
              <a:gd name="connsiteX2" fmla="*/ 12192000 w 12192000"/>
              <a:gd name="connsiteY2" fmla="*/ 5189537 h 5189537"/>
              <a:gd name="connsiteX3" fmla="*/ 0 w 12192000"/>
              <a:gd name="connsiteY3" fmla="*/ 5189537 h 5189537"/>
              <a:gd name="connsiteX4" fmla="*/ 0 w 12192000"/>
              <a:gd name="connsiteY4" fmla="*/ 428625 h 5189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5189537">
                <a:moveTo>
                  <a:pt x="0" y="428625"/>
                </a:moveTo>
                <a:lnTo>
                  <a:pt x="12192000" y="0"/>
                </a:lnTo>
                <a:lnTo>
                  <a:pt x="12192000" y="5189537"/>
                </a:lnTo>
                <a:lnTo>
                  <a:pt x="0" y="5189537"/>
                </a:lnTo>
                <a:lnTo>
                  <a:pt x="0" y="428625"/>
                </a:lnTo>
                <a:close/>
              </a:path>
            </a:pathLst>
          </a:custGeom>
          <a:gradFill>
            <a:gsLst>
              <a:gs pos="0">
                <a:srgbClr val="FF6C00"/>
              </a:gs>
              <a:gs pos="100000">
                <a:srgbClr val="C40D1E"/>
              </a:gs>
            </a:gsLst>
            <a:lin ang="18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8DDEEBD-D00D-1249-9E02-EDC0548BFCA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88168" y="378741"/>
            <a:ext cx="2250000" cy="774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3597FE0-CC24-D198-44F6-8B86AC8E52DB}"/>
              </a:ext>
            </a:extLst>
          </p:cNvPr>
          <p:cNvGrpSpPr/>
          <p:nvPr userDrawn="1"/>
        </p:nvGrpSpPr>
        <p:grpSpPr>
          <a:xfrm>
            <a:off x="9433249" y="6055568"/>
            <a:ext cx="2258008" cy="569167"/>
            <a:chOff x="9433249" y="6055568"/>
            <a:chExt cx="2258008" cy="569167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12D5CBC3-F82D-3CBE-40BC-802F674C616B}"/>
                </a:ext>
              </a:extLst>
            </p:cNvPr>
            <p:cNvSpPr/>
            <p:nvPr userDrawn="1"/>
          </p:nvSpPr>
          <p:spPr>
            <a:xfrm>
              <a:off x="9433249" y="6055568"/>
              <a:ext cx="2258008" cy="569167"/>
            </a:xfrm>
            <a:prstGeom prst="roundRect">
              <a:avLst>
                <a:gd name="adj" fmla="val 2486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5A0E74B8-E76E-1A0B-C1A8-60E6BE5351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490187" y="6124808"/>
              <a:ext cx="2124769" cy="4263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79698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47" userDrawn="1">
          <p15:clr>
            <a:srgbClr val="F26B43"/>
          </p15:clr>
        </p15:guide>
        <p15:guide id="2" pos="7333" userDrawn="1">
          <p15:clr>
            <a:srgbClr val="F26B43"/>
          </p15:clr>
        </p15:guide>
        <p15:guide id="3" orient="horz" pos="346" userDrawn="1">
          <p15:clr>
            <a:srgbClr val="F26B43"/>
          </p15:clr>
        </p15:guide>
        <p15:guide id="4" pos="1232" userDrawn="1">
          <p15:clr>
            <a:srgbClr val="F26B43"/>
          </p15:clr>
        </p15:guide>
        <p15:guide id="5" orient="horz" pos="3974" userDrawn="1">
          <p15:clr>
            <a:srgbClr val="F26B43"/>
          </p15:clr>
        </p15:guide>
        <p15:guide id="6" orient="horz" pos="663" userDrawn="1">
          <p15:clr>
            <a:srgbClr val="F26B43"/>
          </p15:clr>
        </p15:guide>
        <p15:guide id="7" orient="horz" pos="1003" userDrawn="1">
          <p15:clr>
            <a:srgbClr val="F26B43"/>
          </p15:clr>
        </p15:guide>
        <p15:guide id="8" orient="horz" pos="1321" userDrawn="1">
          <p15:clr>
            <a:srgbClr val="F26B43"/>
          </p15:clr>
        </p15:guide>
        <p15:guide id="9" orient="horz" pos="1661" userDrawn="1">
          <p15:clr>
            <a:srgbClr val="F26B43"/>
          </p15:clr>
        </p15:guide>
        <p15:guide id="10" orient="horz" pos="2001" userDrawn="1">
          <p15:clr>
            <a:srgbClr val="F26B43"/>
          </p15:clr>
        </p15:guide>
        <p15:guide id="11" orient="horz" pos="3339" userDrawn="1">
          <p15:clr>
            <a:srgbClr val="F26B43"/>
          </p15:clr>
        </p15:guide>
        <p15:guide id="12" orient="horz" pos="2319" userDrawn="1">
          <p15:clr>
            <a:srgbClr val="F26B43"/>
          </p15:clr>
        </p15:guide>
        <p15:guide id="13" orient="horz" pos="2999" userDrawn="1">
          <p15:clr>
            <a:srgbClr val="F26B43"/>
          </p15:clr>
        </p15:guide>
        <p15:guide id="14" orient="horz" pos="3657" userDrawn="1">
          <p15:clr>
            <a:srgbClr val="F26B43"/>
          </p15:clr>
        </p15:guide>
        <p15:guide id="15" orient="horz" pos="2659" userDrawn="1">
          <p15:clr>
            <a:srgbClr val="F26B43"/>
          </p15:clr>
        </p15:guide>
        <p15:guide id="16" pos="2094" userDrawn="1">
          <p15:clr>
            <a:srgbClr val="F26B43"/>
          </p15:clr>
        </p15:guide>
        <p15:guide id="17" pos="2978" userDrawn="1">
          <p15:clr>
            <a:srgbClr val="F26B43"/>
          </p15:clr>
        </p15:guide>
        <p15:guide id="18" pos="3840" userDrawn="1">
          <p15:clr>
            <a:srgbClr val="F26B43"/>
          </p15:clr>
        </p15:guide>
        <p15:guide id="19" pos="4725" userDrawn="1">
          <p15:clr>
            <a:srgbClr val="F26B43"/>
          </p15:clr>
        </p15:guide>
        <p15:guide id="20" pos="5586" userDrawn="1">
          <p15:clr>
            <a:srgbClr val="F26B43"/>
          </p15:clr>
        </p15:guide>
        <p15:guide id="21" pos="6471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1">
            <a:extLst>
              <a:ext uri="{FF2B5EF4-FFF2-40B4-BE49-F238E27FC236}">
                <a16:creationId xmlns:a16="http://schemas.microsoft.com/office/drawing/2014/main" id="{48266648-C51B-EA45-AE41-AF74B0A4657C}"/>
              </a:ext>
            </a:extLst>
          </p:cNvPr>
          <p:cNvSpPr/>
          <p:nvPr userDrawn="1"/>
        </p:nvSpPr>
        <p:spPr>
          <a:xfrm>
            <a:off x="0" y="5748124"/>
            <a:ext cx="12195175" cy="1109875"/>
          </a:xfrm>
          <a:custGeom>
            <a:avLst/>
            <a:gdLst>
              <a:gd name="connsiteX0" fmla="*/ 0 w 12192000"/>
              <a:gd name="connsiteY0" fmla="*/ 0 h 687600"/>
              <a:gd name="connsiteX1" fmla="*/ 12192000 w 12192000"/>
              <a:gd name="connsiteY1" fmla="*/ 0 h 687600"/>
              <a:gd name="connsiteX2" fmla="*/ 12192000 w 12192000"/>
              <a:gd name="connsiteY2" fmla="*/ 687600 h 687600"/>
              <a:gd name="connsiteX3" fmla="*/ 0 w 12192000"/>
              <a:gd name="connsiteY3" fmla="*/ 687600 h 687600"/>
              <a:gd name="connsiteX4" fmla="*/ 0 w 12192000"/>
              <a:gd name="connsiteY4" fmla="*/ 0 h 687600"/>
              <a:gd name="connsiteX0" fmla="*/ 0 w 12195175"/>
              <a:gd name="connsiteY0" fmla="*/ 422275 h 1109875"/>
              <a:gd name="connsiteX1" fmla="*/ 12195175 w 12195175"/>
              <a:gd name="connsiteY1" fmla="*/ 0 h 1109875"/>
              <a:gd name="connsiteX2" fmla="*/ 12192000 w 12195175"/>
              <a:gd name="connsiteY2" fmla="*/ 1109875 h 1109875"/>
              <a:gd name="connsiteX3" fmla="*/ 0 w 12195175"/>
              <a:gd name="connsiteY3" fmla="*/ 1109875 h 1109875"/>
              <a:gd name="connsiteX4" fmla="*/ 0 w 12195175"/>
              <a:gd name="connsiteY4" fmla="*/ 422275 h 1109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5175" h="1109875">
                <a:moveTo>
                  <a:pt x="0" y="422275"/>
                </a:moveTo>
                <a:lnTo>
                  <a:pt x="12195175" y="0"/>
                </a:lnTo>
                <a:cubicBezTo>
                  <a:pt x="12194117" y="369958"/>
                  <a:pt x="12193058" y="739917"/>
                  <a:pt x="12192000" y="1109875"/>
                </a:cubicBezTo>
                <a:lnTo>
                  <a:pt x="0" y="1109875"/>
                </a:lnTo>
                <a:lnTo>
                  <a:pt x="0" y="422275"/>
                </a:lnTo>
                <a:close/>
              </a:path>
            </a:pathLst>
          </a:custGeom>
          <a:gradFill>
            <a:gsLst>
              <a:gs pos="0">
                <a:srgbClr val="FF6C00"/>
              </a:gs>
              <a:gs pos="100000">
                <a:srgbClr val="C40D1E"/>
              </a:gs>
            </a:gsLst>
            <a:lin ang="18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90A395C2-361B-A14B-9312-A16F3F6780A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14598" y="378000"/>
            <a:ext cx="1004400" cy="766068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36184FE9-ADE0-F94C-90C6-58CFCA50F9A4}"/>
              </a:ext>
            </a:extLst>
          </p:cNvPr>
          <p:cNvSpPr txBox="1"/>
          <p:nvPr userDrawn="1"/>
        </p:nvSpPr>
        <p:spPr>
          <a:xfrm>
            <a:off x="1196393" y="6393866"/>
            <a:ext cx="7615318" cy="21544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0" noProof="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Patrick Damme | FG DAMS | LDE </a:t>
            </a:r>
            <a:r>
              <a:rPr lang="en-US" sz="1400" b="0" noProof="0" dirty="0" err="1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SoSe</a:t>
            </a:r>
            <a:r>
              <a:rPr lang="en-US" sz="1400" b="0" noProof="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 2025 – 01 Structure of Scientific Papers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CF44FBF-6529-4A53-F1BA-D10222FCFDB0}"/>
              </a:ext>
            </a:extLst>
          </p:cNvPr>
          <p:cNvGrpSpPr/>
          <p:nvPr userDrawn="1"/>
        </p:nvGrpSpPr>
        <p:grpSpPr>
          <a:xfrm>
            <a:off x="9433249" y="6055568"/>
            <a:ext cx="2258008" cy="569167"/>
            <a:chOff x="9433249" y="6055568"/>
            <a:chExt cx="2258008" cy="569167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0132AE6E-5DB2-25F8-161D-6A04BD40CA8C}"/>
                </a:ext>
              </a:extLst>
            </p:cNvPr>
            <p:cNvSpPr/>
            <p:nvPr userDrawn="1"/>
          </p:nvSpPr>
          <p:spPr>
            <a:xfrm>
              <a:off x="9433249" y="6055568"/>
              <a:ext cx="2258008" cy="569167"/>
            </a:xfrm>
            <a:prstGeom prst="roundRect">
              <a:avLst>
                <a:gd name="adj" fmla="val 2486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A17F1DB4-F8F6-5B0E-9657-BBA11B1CD3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490187" y="6124808"/>
              <a:ext cx="2124769" cy="426320"/>
            </a:xfrm>
            <a:prstGeom prst="rect">
              <a:avLst/>
            </a:prstGeom>
          </p:spPr>
        </p:pic>
      </p:grp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AFEDE8D1-082D-9900-BD99-D84E6B3FBCD0}"/>
              </a:ext>
            </a:extLst>
          </p:cNvPr>
          <p:cNvSpPr/>
          <p:nvPr userDrawn="1"/>
        </p:nvSpPr>
        <p:spPr>
          <a:xfrm>
            <a:off x="559027" y="6393872"/>
            <a:ext cx="391886" cy="217302"/>
          </a:xfrm>
          <a:prstGeom prst="roundRect">
            <a:avLst>
              <a:gd name="adj" fmla="val 294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675EF3AE-78B3-9641-A88A-C3B5FFA9245E}" type="slidenum">
              <a:rPr lang="de-DE" sz="1400" b="1" smtClean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pPr algn="ctr"/>
              <a:t>‹Nr.›</a:t>
            </a:fld>
            <a:endParaRPr 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247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07" r:id="rId2"/>
    <p:sldLayoutId id="2147483715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cm.org/publications/proceedings-template" TargetMode="Externa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dl.acm.org/ccs" TargetMode="Externa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9.emf"/><Relationship Id="rId4" Type="http://schemas.openxmlformats.org/officeDocument/2006/relationships/image" Target="../media/image38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tu-berlin.zoom.us/j/67376691490?pwd=NmlvWTM5VUVWRjU0UGI2bXhBVkxzQT09" TargetMode="Externa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jpg"/><Relationship Id="rId5" Type="http://schemas.openxmlformats.org/officeDocument/2006/relationships/image" Target="../media/image43.emf"/><Relationship Id="rId4" Type="http://schemas.openxmlformats.org/officeDocument/2006/relationships/image" Target="../media/image42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4.emf"/><Relationship Id="rId4" Type="http://schemas.openxmlformats.org/officeDocument/2006/relationships/image" Target="../media/image48.e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s://github.com/damslab/reproducibility" TargetMode="External"/><Relationship Id="rId3" Type="http://schemas.openxmlformats.org/officeDocument/2006/relationships/image" Target="../media/image49.emf"/><Relationship Id="rId7" Type="http://schemas.openxmlformats.org/officeDocument/2006/relationships/image" Target="../media/image53.em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emf"/><Relationship Id="rId5" Type="http://schemas.openxmlformats.org/officeDocument/2006/relationships/image" Target="../media/image51.png"/><Relationship Id="rId4" Type="http://schemas.openxmlformats.org/officeDocument/2006/relationships/image" Target="../media/image50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8.emf"/><Relationship Id="rId4" Type="http://schemas.openxmlformats.org/officeDocument/2006/relationships/image" Target="../media/image57.e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https://pdamme.github.io/teaching/2025_summer/lde/SeminarTopics.pdf" TargetMode="Externa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13" Type="http://schemas.openxmlformats.org/officeDocument/2006/relationships/image" Target="../media/image18.png"/><Relationship Id="rId3" Type="http://schemas.openxmlformats.org/officeDocument/2006/relationships/image" Target="../media/image10.svg"/><Relationship Id="rId7" Type="http://schemas.openxmlformats.org/officeDocument/2006/relationships/image" Target="../media/image2.png"/><Relationship Id="rId12" Type="http://schemas.openxmlformats.org/officeDocument/2006/relationships/image" Target="../media/image17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11" Type="http://schemas.openxmlformats.org/officeDocument/2006/relationships/image" Target="../media/image16.png"/><Relationship Id="rId5" Type="http://schemas.openxmlformats.org/officeDocument/2006/relationships/image" Target="../media/image12.png"/><Relationship Id="rId10" Type="http://schemas.openxmlformats.org/officeDocument/2006/relationships/image" Target="../media/image15.svg"/><Relationship Id="rId4" Type="http://schemas.openxmlformats.org/officeDocument/2006/relationships/image" Target="../media/image11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image" Target="../media/image20.jpg"/><Relationship Id="rId7" Type="http://schemas.openxmlformats.org/officeDocument/2006/relationships/image" Target="../media/image24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jpg"/><Relationship Id="rId11" Type="http://schemas.openxmlformats.org/officeDocument/2006/relationships/image" Target="../media/image28.jpg"/><Relationship Id="rId5" Type="http://schemas.openxmlformats.org/officeDocument/2006/relationships/image" Target="../media/image22.jp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pdamme.github.io/teaching/2025_summer/lde/lde_summer2025.html" TargetMode="External"/><Relationship Id="rId2" Type="http://schemas.openxmlformats.org/officeDocument/2006/relationships/hyperlink" Target="mailto:patrick.damme@tu-berlin.de" TargetMode="Externa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isis.tu-berlin.de/course/view.php?id=41969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B91E010B-877E-604A-96C7-32EFC5B57054}"/>
              </a:ext>
            </a:extLst>
          </p:cNvPr>
          <p:cNvSpPr txBox="1"/>
          <p:nvPr/>
        </p:nvSpPr>
        <p:spPr>
          <a:xfrm>
            <a:off x="550801" y="3050935"/>
            <a:ext cx="11523011" cy="11622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4500"/>
              </a:lnSpc>
            </a:pPr>
            <a:r>
              <a:rPr lang="en-US" sz="4500" b="1" dirty="0">
                <a:solidFill>
                  <a:schemeClr val="bg1"/>
                </a:solidFill>
                <a:cs typeface="Arial" panose="020B0604020202020204" pitchFamily="34" charset="0"/>
              </a:rPr>
              <a:t>Seminar Large-scale Data Engineering (LDE)</a:t>
            </a:r>
          </a:p>
          <a:p>
            <a:pPr>
              <a:lnSpc>
                <a:spcPts val="4500"/>
              </a:lnSpc>
            </a:pPr>
            <a:r>
              <a:rPr lang="en-US" sz="4500" b="1" dirty="0">
                <a:solidFill>
                  <a:schemeClr val="bg1"/>
                </a:solidFill>
                <a:cs typeface="Arial" panose="020B0604020202020204" pitchFamily="34" charset="0"/>
              </a:rPr>
              <a:t>01 Structure of Scientific Papers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A7FB4931-3EF5-3045-BA3B-F8959781C0D1}"/>
              </a:ext>
            </a:extLst>
          </p:cNvPr>
          <p:cNvSpPr txBox="1"/>
          <p:nvPr/>
        </p:nvSpPr>
        <p:spPr>
          <a:xfrm>
            <a:off x="550801" y="4575355"/>
            <a:ext cx="8328079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200" b="1" dirty="0">
                <a:solidFill>
                  <a:schemeClr val="bg1"/>
                </a:solidFill>
                <a:cs typeface="Arial" panose="020B0604020202020204" pitchFamily="34" charset="0"/>
              </a:rPr>
              <a:t>Dr.-Ing. Patrick Damme</a:t>
            </a:r>
          </a:p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 dirty="0" err="1">
                <a:solidFill>
                  <a:schemeClr val="bg1"/>
                </a:solidFill>
                <a:cs typeface="Arial" panose="020B0604020202020204" pitchFamily="34" charset="0"/>
              </a:rPr>
              <a:t>Technische</a:t>
            </a:r>
            <a:r>
              <a:rPr 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 Universität Berlin</a:t>
            </a:r>
          </a:p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Berlin Institute for the Foundations of Learning and Data</a:t>
            </a:r>
          </a:p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Big Data Engineering (DAMS Lab)</a:t>
            </a:r>
            <a:endParaRPr lang="de-DE" sz="20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C28C5F3-C7B7-3F09-E67B-2CB951E0B5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01" y="6321314"/>
            <a:ext cx="853163" cy="3014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78920D0-3EF7-66BD-9DA1-37967723809B}"/>
              </a:ext>
            </a:extLst>
          </p:cNvPr>
          <p:cNvSpPr txBox="1"/>
          <p:nvPr/>
        </p:nvSpPr>
        <p:spPr>
          <a:xfrm>
            <a:off x="1518108" y="6275437"/>
            <a:ext cx="3264099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Last update: Apr 14, 2025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87491DB-8975-B23E-EC74-8FEA498EA9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5038" y="6073529"/>
            <a:ext cx="732315" cy="549236"/>
          </a:xfrm>
          <a:prstGeom prst="rect">
            <a:avLst/>
          </a:prstGeom>
          <a:ln w="28575">
            <a:noFill/>
          </a:ln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87287519-A3D7-4F03-4723-28E20BBAF494}"/>
              </a:ext>
            </a:extLst>
          </p:cNvPr>
          <p:cNvSpPr txBox="1"/>
          <p:nvPr/>
        </p:nvSpPr>
        <p:spPr>
          <a:xfrm>
            <a:off x="4684729" y="6024982"/>
            <a:ext cx="35532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</a:rPr>
              <a:t>[</a:t>
            </a:r>
            <a:r>
              <a:rPr lang="en-US" sz="1200" b="1" dirty="0">
                <a:solidFill>
                  <a:schemeClr val="bg1"/>
                </a:solidFill>
              </a:rPr>
              <a:t>Credit:</a:t>
            </a:r>
            <a:r>
              <a:rPr lang="en-US" sz="1200" dirty="0">
                <a:solidFill>
                  <a:schemeClr val="bg1"/>
                </a:solidFill>
              </a:rPr>
              <a:t> Based on “Introduction to Scientific Writing”/</a:t>
            </a:r>
            <a:br>
              <a:rPr lang="en-US" sz="1200" dirty="0">
                <a:solidFill>
                  <a:schemeClr val="bg1"/>
                </a:solidFill>
              </a:rPr>
            </a:br>
            <a:r>
              <a:rPr lang="en-US" sz="1200" dirty="0">
                <a:solidFill>
                  <a:schemeClr val="bg1"/>
                </a:solidFill>
              </a:rPr>
              <a:t>”01 Structure of Scientific Papers” by Matthias Boehm</a:t>
            </a:r>
            <a:br>
              <a:rPr lang="en-US" sz="1200" dirty="0">
                <a:solidFill>
                  <a:schemeClr val="bg1"/>
                </a:solidFill>
              </a:rPr>
            </a:br>
            <a:r>
              <a:rPr lang="en-US" sz="1200" dirty="0">
                <a:solidFill>
                  <a:schemeClr val="bg1"/>
                </a:solidFill>
              </a:rPr>
              <a:t>(TU Graz, winter 2021/22)]</a:t>
            </a:r>
          </a:p>
        </p:txBody>
      </p:sp>
    </p:spTree>
    <p:extLst>
      <p:ext uri="{BB962C8B-B14F-4D97-AF65-F5344CB8AC3E}">
        <p14:creationId xmlns:p14="http://schemas.microsoft.com/office/powerpoint/2010/main" val="35338769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6D32EE4-0411-2306-E0EC-834453B1D51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Individual Seminar Work</a:t>
            </a:r>
          </a:p>
          <a:p>
            <a:pPr lvl="1"/>
            <a:r>
              <a:rPr lang="en-US" dirty="0"/>
              <a:t>1 student = 1 paper, no teamwork</a:t>
            </a:r>
          </a:p>
          <a:p>
            <a:r>
              <a:rPr lang="en-US" dirty="0"/>
              <a:t>Summary Paper</a:t>
            </a:r>
            <a:r>
              <a:rPr lang="en-US" b="0" dirty="0"/>
              <a:t> (in English)</a:t>
            </a:r>
          </a:p>
          <a:p>
            <a:pPr lvl="1"/>
            <a:r>
              <a:rPr lang="en-US" dirty="0"/>
              <a:t>Read and understand selected paper</a:t>
            </a:r>
          </a:p>
          <a:p>
            <a:pPr lvl="1"/>
            <a:r>
              <a:rPr lang="en-US" dirty="0"/>
              <a:t>Search for related work to provide some context</a:t>
            </a:r>
          </a:p>
          <a:p>
            <a:pPr lvl="1"/>
            <a:r>
              <a:rPr lang="en-US" dirty="0"/>
              <a:t>Write summary paper (</a:t>
            </a:r>
            <a:r>
              <a:rPr lang="en-US" b="1" dirty="0">
                <a:solidFill>
                  <a:schemeClr val="accent1"/>
                </a:solidFill>
              </a:rPr>
              <a:t>4 pages</a:t>
            </a:r>
            <a:r>
              <a:rPr lang="en-US" dirty="0"/>
              <a:t> + unlimited refs)</a:t>
            </a:r>
            <a:br>
              <a:rPr lang="en-US" dirty="0"/>
            </a:br>
            <a:r>
              <a:rPr lang="en-US" dirty="0"/>
              <a:t>- including related work</a:t>
            </a:r>
            <a:br>
              <a:rPr lang="en-US" dirty="0"/>
            </a:br>
            <a:r>
              <a:rPr lang="en-US" dirty="0"/>
              <a:t>- make sure relation to umbrella topic is conveyed</a:t>
            </a:r>
          </a:p>
          <a:p>
            <a:pPr lvl="1"/>
            <a:r>
              <a:rPr lang="en-US" dirty="0"/>
              <a:t>LaTeX with given template</a:t>
            </a:r>
          </a:p>
          <a:p>
            <a:r>
              <a:rPr lang="en-US" dirty="0"/>
              <a:t>Presentation</a:t>
            </a:r>
          </a:p>
          <a:p>
            <a:pPr lvl="1"/>
            <a:r>
              <a:rPr lang="en-US" dirty="0"/>
              <a:t>Summarize your paper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15 min talk + 5 min discussion </a:t>
            </a:r>
            <a:r>
              <a:rPr lang="en-US" dirty="0"/>
              <a:t>(stay in time)</a:t>
            </a:r>
          </a:p>
          <a:p>
            <a:pPr lvl="1"/>
            <a:r>
              <a:rPr lang="en-US" dirty="0"/>
              <a:t>Audience: engage in the discussion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AAB63AE-D485-5A50-C6C9-CC83733144D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Seminar Deliverables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FCAEAA26-8ED3-C0AC-0D3D-7A52A4CE8E3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Grading</a:t>
            </a:r>
          </a:p>
          <a:p>
            <a:pPr lvl="1"/>
            <a:r>
              <a:rPr lang="en-US" dirty="0"/>
              <a:t>Graded portfolio exam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#41086 (seminar + project)</a:t>
            </a:r>
          </a:p>
          <a:p>
            <a:pPr lvl="2"/>
            <a:r>
              <a:rPr lang="en-US" sz="1800" kern="150" dirty="0">
                <a:effectLst/>
                <a:latin typeface="OpenSymbol"/>
                <a:ea typeface="OpenSymbol"/>
                <a:cs typeface="OpenSymbol"/>
              </a:rPr>
              <a:t>25 pts: summary paper</a:t>
            </a:r>
          </a:p>
          <a:p>
            <a:pPr lvl="2"/>
            <a:r>
              <a:rPr lang="en-US" sz="1800" kern="150" dirty="0">
                <a:effectLst/>
                <a:latin typeface="OpenSymbol"/>
                <a:ea typeface="OpenSymbol"/>
                <a:cs typeface="OpenSymbol"/>
              </a:rPr>
              <a:t>15 pts: presentation</a:t>
            </a:r>
          </a:p>
          <a:p>
            <a:pPr lvl="2"/>
            <a:r>
              <a:rPr lang="en-US" sz="1800" kern="150" dirty="0">
                <a:solidFill>
                  <a:schemeClr val="accent2"/>
                </a:solidFill>
                <a:effectLst/>
                <a:latin typeface="OpenSymbol"/>
                <a:ea typeface="OpenSymbol"/>
                <a:cs typeface="OpenSymbol"/>
              </a:rPr>
              <a:t>50 pts: design/</a:t>
            </a:r>
            <a:r>
              <a:rPr lang="en-US" sz="1800" kern="150" dirty="0" err="1">
                <a:solidFill>
                  <a:schemeClr val="accent2"/>
                </a:solidFill>
                <a:effectLst/>
                <a:latin typeface="OpenSymbol"/>
                <a:ea typeface="OpenSymbol"/>
                <a:cs typeface="OpenSymbol"/>
              </a:rPr>
              <a:t>impl</a:t>
            </a:r>
            <a:r>
              <a:rPr lang="en-US" sz="1800" kern="150" dirty="0">
                <a:solidFill>
                  <a:schemeClr val="accent2"/>
                </a:solidFill>
                <a:effectLst/>
                <a:latin typeface="OpenSymbol"/>
                <a:ea typeface="OpenSymbol"/>
                <a:cs typeface="OpenSymbol"/>
              </a:rPr>
              <a:t>/tests/doc</a:t>
            </a:r>
          </a:p>
          <a:p>
            <a:pPr lvl="2"/>
            <a:r>
              <a:rPr lang="en-US" sz="1800" kern="150" dirty="0">
                <a:solidFill>
                  <a:schemeClr val="accent2"/>
                </a:solidFill>
                <a:effectLst/>
                <a:latin typeface="OpenSymbol"/>
                <a:ea typeface="OpenSymbol"/>
                <a:cs typeface="OpenSymbol"/>
              </a:rPr>
              <a:t>10 pts: presentation</a:t>
            </a:r>
            <a:endParaRPr lang="en-US" dirty="0">
              <a:solidFill>
                <a:schemeClr val="accent2"/>
              </a:solidFill>
            </a:endParaRP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#41095 (seminar-only)</a:t>
            </a:r>
          </a:p>
          <a:p>
            <a:pPr lvl="2"/>
            <a:r>
              <a:rPr lang="en-US" dirty="0"/>
              <a:t>65</a:t>
            </a:r>
            <a:r>
              <a:rPr lang="en-US" sz="1800" kern="150" dirty="0">
                <a:effectLst/>
                <a:latin typeface="OpenSymbol"/>
                <a:ea typeface="OpenSymbol"/>
                <a:cs typeface="OpenSymbol"/>
              </a:rPr>
              <a:t> pts:</a:t>
            </a:r>
            <a:r>
              <a:rPr lang="en-US" dirty="0"/>
              <a:t> summary paper</a:t>
            </a:r>
          </a:p>
          <a:p>
            <a:pPr lvl="2"/>
            <a:r>
              <a:rPr lang="en-US" dirty="0"/>
              <a:t>35</a:t>
            </a:r>
            <a:r>
              <a:rPr lang="en-US" sz="1800" kern="150" dirty="0">
                <a:effectLst/>
                <a:latin typeface="OpenSymbol"/>
                <a:ea typeface="OpenSymbol"/>
                <a:cs typeface="OpenSymbol"/>
              </a:rPr>
              <a:t> pts:</a:t>
            </a:r>
            <a:r>
              <a:rPr lang="en-US" dirty="0"/>
              <a:t> presentation</a:t>
            </a:r>
          </a:p>
          <a:p>
            <a:r>
              <a:rPr lang="en-US" dirty="0">
                <a:solidFill>
                  <a:schemeClr val="accent1"/>
                </a:solidFill>
              </a:rPr>
              <a:t>Academic Honesty / No Plagiarism</a:t>
            </a:r>
            <a:br>
              <a:rPr lang="en-US" dirty="0"/>
            </a:br>
            <a:r>
              <a:rPr lang="en-US" b="0" dirty="0"/>
              <a:t>implies that use of LLMs like ChatGPT is prohibited</a:t>
            </a:r>
          </a:p>
        </p:txBody>
      </p:sp>
    </p:spTree>
    <p:extLst>
      <p:ext uri="{BB962C8B-B14F-4D97-AF65-F5344CB8AC3E}">
        <p14:creationId xmlns:p14="http://schemas.microsoft.com/office/powerpoint/2010/main" val="4080803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D2A4AEFF-C321-BF58-C60D-F79F03CF54A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50799" y="1268964"/>
            <a:ext cx="6942531" cy="4526194"/>
          </a:xfrm>
        </p:spPr>
        <p:txBody>
          <a:bodyPr/>
          <a:lstStyle/>
          <a:p>
            <a:r>
              <a:rPr lang="en-US" dirty="0"/>
              <a:t>Obtain the Template</a:t>
            </a:r>
          </a:p>
          <a:p>
            <a:pPr lvl="1"/>
            <a:r>
              <a:rPr lang="en-US" dirty="0">
                <a:hlinkClick r:id="rId2"/>
              </a:rPr>
              <a:t>https://www.acm.org/publications/proceedings-template</a:t>
            </a:r>
            <a:endParaRPr lang="en-US" dirty="0"/>
          </a:p>
          <a:p>
            <a:pPr lvl="1"/>
            <a:r>
              <a:rPr lang="en-US" dirty="0"/>
              <a:t>Download the ZIP archive 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acmart-primary.zip</a:t>
            </a:r>
            <a:r>
              <a:rPr lang="en-US" dirty="0">
                <a:cs typeface="Courier New" panose="02070309020205020404" pitchFamily="49" charset="0"/>
              </a:rPr>
              <a:t> and unpack it</a:t>
            </a:r>
          </a:p>
          <a:p>
            <a:r>
              <a:rPr lang="en-US" dirty="0"/>
              <a:t>Select the Right Template</a:t>
            </a:r>
          </a:p>
          <a:p>
            <a:pPr lvl="1"/>
            <a:r>
              <a:rPr lang="en-US" dirty="0"/>
              <a:t>The archive contains </a:t>
            </a:r>
            <a:r>
              <a:rPr lang="en-US" b="1" dirty="0">
                <a:solidFill>
                  <a:srgbClr val="7889FB"/>
                </a:solidFill>
              </a:rPr>
              <a:t>all</a:t>
            </a:r>
            <a:r>
              <a:rPr lang="en-US" dirty="0"/>
              <a:t> ACM templates</a:t>
            </a:r>
          </a:p>
          <a:p>
            <a:pPr lvl="1"/>
            <a:r>
              <a:rPr lang="en-US" dirty="0"/>
              <a:t>Use the </a:t>
            </a:r>
            <a:r>
              <a:rPr lang="en-US" b="1" dirty="0" err="1">
                <a:solidFill>
                  <a:schemeClr val="accent1"/>
                </a:solidFill>
              </a:rPr>
              <a:t>sigconf</a:t>
            </a:r>
            <a:r>
              <a:rPr lang="en-US" b="1" dirty="0">
                <a:solidFill>
                  <a:schemeClr val="accent1"/>
                </a:solidFill>
              </a:rPr>
              <a:t> document class</a:t>
            </a:r>
          </a:p>
          <a:p>
            <a:r>
              <a:rPr lang="en-US" dirty="0"/>
              <a:t>The Easiest Way to Set up Your Own Document</a:t>
            </a:r>
          </a:p>
          <a:p>
            <a:pPr lvl="1"/>
            <a:r>
              <a:rPr lang="en-US" dirty="0"/>
              <a:t>Copy just the required files to a new directory</a:t>
            </a:r>
          </a:p>
          <a:p>
            <a:pPr lvl="1"/>
            <a:r>
              <a:rPr lang="en-US" dirty="0"/>
              <a:t>Rename the .</a:t>
            </a:r>
            <a:r>
              <a:rPr lang="en-US" dirty="0" err="1"/>
              <a:t>tex</a:t>
            </a:r>
            <a:r>
              <a:rPr lang="en-US" dirty="0"/>
              <a:t> and .bib file as you like</a:t>
            </a:r>
            <a:br>
              <a:rPr lang="en-US" dirty="0"/>
            </a:br>
            <a:r>
              <a:rPr lang="en-US" dirty="0"/>
              <a:t>(and adapt the 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\bibliography{}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Open the .</a:t>
            </a:r>
            <a:r>
              <a:rPr lang="en-US" dirty="0" err="1"/>
              <a:t>tex</a:t>
            </a:r>
            <a:r>
              <a:rPr lang="en-US" dirty="0"/>
              <a:t> file in a text/LaTeX editor</a:t>
            </a:r>
          </a:p>
          <a:p>
            <a:pPr lvl="1"/>
            <a:r>
              <a:rPr lang="en-US" dirty="0"/>
              <a:t>Remove example contents, replace it by yours</a:t>
            </a:r>
            <a:br>
              <a:rPr lang="en-US" dirty="0"/>
            </a:br>
            <a:r>
              <a:rPr lang="en-US" dirty="0"/>
              <a:t>(title, authors, sections, paragraphs, figures, etc.)</a:t>
            </a:r>
          </a:p>
          <a:p>
            <a:pPr lvl="1"/>
            <a:r>
              <a:rPr lang="en-US" dirty="0"/>
              <a:t>Replace the .bib contents by your </a:t>
            </a:r>
            <a:r>
              <a:rPr lang="en-US" dirty="0" err="1"/>
              <a:t>BibTeX</a:t>
            </a:r>
            <a:r>
              <a:rPr lang="en-US" dirty="0"/>
              <a:t> entries</a:t>
            </a:r>
          </a:p>
          <a:p>
            <a:pPr lvl="1"/>
            <a:endParaRPr lang="en-US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63D502C-B3A1-A985-D6F6-3E716C9C165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LaTeX Paper Template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81AD83E5-0265-21FE-8208-6987D7FAC876}"/>
              </a:ext>
            </a:extLst>
          </p:cNvPr>
          <p:cNvSpPr txBox="1"/>
          <p:nvPr/>
        </p:nvSpPr>
        <p:spPr>
          <a:xfrm>
            <a:off x="8108225" y="1633539"/>
            <a:ext cx="3393878" cy="2062103"/>
          </a:xfrm>
          <a:prstGeom prst="rect">
            <a:avLst/>
          </a:prstGeom>
          <a:noFill/>
          <a:ln w="19050"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acmart</a:t>
            </a:r>
            <a:r>
              <a:rPr lang="en-US" sz="1600" b="1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-primary/</a:t>
            </a:r>
          </a:p>
          <a:p>
            <a:r>
              <a:rPr lang="en-US" sz="1600" b="1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samples/</a:t>
            </a:r>
          </a:p>
          <a:p>
            <a:r>
              <a:rPr lang="en-US" sz="1600" b="1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600" b="1" dirty="0">
                <a:solidFill>
                  <a:schemeClr val="accent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sample-</a:t>
            </a:r>
            <a:r>
              <a:rPr lang="en-US" sz="1600" b="1" dirty="0" err="1">
                <a:solidFill>
                  <a:schemeClr val="accent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base.bib</a:t>
            </a:r>
            <a:endParaRPr lang="en-US" sz="1600" b="1" dirty="0">
              <a:solidFill>
                <a:schemeClr val="accent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600" b="1" dirty="0">
                <a:solidFill>
                  <a:schemeClr val="accent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sample-</a:t>
            </a:r>
            <a:r>
              <a:rPr lang="en-US" sz="1600" b="1" dirty="0" err="1">
                <a:solidFill>
                  <a:schemeClr val="accent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sigconf.tex</a:t>
            </a:r>
            <a:endParaRPr lang="en-US" sz="1600" b="1" dirty="0">
              <a:solidFill>
                <a:schemeClr val="accent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600" b="1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… </a:t>
            </a:r>
          </a:p>
          <a:p>
            <a:r>
              <a:rPr lang="en-US" sz="1600" b="1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600" b="1" dirty="0" err="1">
                <a:solidFill>
                  <a:srgbClr val="7889FB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acmart.cls</a:t>
            </a:r>
            <a:endParaRPr lang="en-US" sz="1600" b="1" dirty="0">
              <a:solidFill>
                <a:srgbClr val="7889FB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600" b="1" dirty="0">
                <a:solidFill>
                  <a:srgbClr val="7889FB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ACM-Reference-</a:t>
            </a:r>
            <a:r>
              <a:rPr lang="en-US" sz="1600" b="1" dirty="0" err="1">
                <a:solidFill>
                  <a:srgbClr val="7889FB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Format.bst</a:t>
            </a:r>
            <a:endParaRPr lang="en-US" sz="1600" b="1" dirty="0">
              <a:solidFill>
                <a:srgbClr val="7889FB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600" b="1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…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50070AF1-68CA-373B-9D6D-5DBCEA958A11}"/>
              </a:ext>
            </a:extLst>
          </p:cNvPr>
          <p:cNvSpPr txBox="1"/>
          <p:nvPr/>
        </p:nvSpPr>
        <p:spPr>
          <a:xfrm>
            <a:off x="8108225" y="4263902"/>
            <a:ext cx="3393878" cy="1323439"/>
          </a:xfrm>
          <a:prstGeom prst="rect">
            <a:avLst/>
          </a:prstGeom>
          <a:noFill/>
          <a:ln w="19050"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lde</a:t>
            </a:r>
            <a:r>
              <a:rPr lang="en-US" sz="1600" b="1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-summary-paper/</a:t>
            </a:r>
          </a:p>
          <a:p>
            <a:r>
              <a:rPr lang="en-US" sz="1600" b="1" dirty="0">
                <a:solidFill>
                  <a:schemeClr val="accent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600" b="1" dirty="0" err="1">
                <a:solidFill>
                  <a:schemeClr val="accent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literature.bib</a:t>
            </a:r>
            <a:endParaRPr lang="en-US" sz="1600" b="1" dirty="0">
              <a:solidFill>
                <a:schemeClr val="accent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600" b="1" dirty="0">
                <a:solidFill>
                  <a:schemeClr val="accent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summary-</a:t>
            </a:r>
            <a:r>
              <a:rPr lang="en-US" sz="1600" b="1" dirty="0" err="1">
                <a:solidFill>
                  <a:schemeClr val="accent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paper.tex</a:t>
            </a:r>
            <a:endParaRPr lang="en-US" sz="1600" b="1" dirty="0">
              <a:solidFill>
                <a:schemeClr val="accent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600" b="1" dirty="0">
                <a:solidFill>
                  <a:srgbClr val="7889FB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600" b="1" dirty="0" err="1">
                <a:solidFill>
                  <a:srgbClr val="7889FB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acmart.cls</a:t>
            </a:r>
            <a:endParaRPr lang="en-US" sz="1600" b="1" dirty="0">
              <a:solidFill>
                <a:srgbClr val="7889FB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600" b="1" dirty="0">
                <a:solidFill>
                  <a:srgbClr val="7889FB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ACM-Reference-</a:t>
            </a:r>
            <a:r>
              <a:rPr lang="en-US" sz="1600" b="1" dirty="0" err="1">
                <a:solidFill>
                  <a:srgbClr val="7889FB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Format.bst</a:t>
            </a:r>
            <a:endParaRPr lang="en-US" sz="1600" b="1" dirty="0">
              <a:solidFill>
                <a:srgbClr val="7889FB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2" name="Textplatzhalter 1">
            <a:extLst>
              <a:ext uri="{FF2B5EF4-FFF2-40B4-BE49-F238E27FC236}">
                <a16:creationId xmlns:a16="http://schemas.microsoft.com/office/drawing/2014/main" id="{DBD80D85-C016-33FE-0919-F8A19C8FA42A}"/>
              </a:ext>
            </a:extLst>
          </p:cNvPr>
          <p:cNvSpPr txBox="1">
            <a:spLocks/>
          </p:cNvSpPr>
          <p:nvPr/>
        </p:nvSpPr>
        <p:spPr>
          <a:xfrm>
            <a:off x="6985734" y="1268963"/>
            <a:ext cx="4705339" cy="2798161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ts val="2400"/>
              </a:lnSpc>
              <a:spcBef>
                <a:spcPts val="1000"/>
              </a:spcBef>
              <a:buClr>
                <a:srgbClr val="C40D1E"/>
              </a:buClr>
              <a:buSzPct val="100000"/>
              <a:buFont typeface="Wingdings" panose="05000000000000000000" pitchFamily="2" charset="2"/>
              <a:buChar char="§"/>
              <a:defRPr sz="2000" b="1" kern="1200">
                <a:solidFill>
                  <a:srgbClr val="000000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 kern="1200">
                <a:solidFill>
                  <a:srgbClr val="000000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 kern="1200">
                <a:solidFill>
                  <a:srgbClr val="000000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 kern="1200">
                <a:solidFill>
                  <a:srgbClr val="000000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 kern="1200">
                <a:solidFill>
                  <a:srgbClr val="000000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6" name="Pfeil: nach unten 5">
            <a:extLst>
              <a:ext uri="{FF2B5EF4-FFF2-40B4-BE49-F238E27FC236}">
                <a16:creationId xmlns:a16="http://schemas.microsoft.com/office/drawing/2014/main" id="{67A6C324-BFA7-88B3-1715-E759BA2DE017}"/>
              </a:ext>
            </a:extLst>
          </p:cNvPr>
          <p:cNvSpPr/>
          <p:nvPr/>
        </p:nvSpPr>
        <p:spPr>
          <a:xfrm>
            <a:off x="9561720" y="3754611"/>
            <a:ext cx="486888" cy="467494"/>
          </a:xfrm>
          <a:prstGeom prst="downArrow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</p:spTree>
    <p:extLst>
      <p:ext uri="{BB962C8B-B14F-4D97-AF65-F5344CB8AC3E}">
        <p14:creationId xmlns:p14="http://schemas.microsoft.com/office/powerpoint/2010/main" val="4205014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D399B42-8AFD-EA43-C896-965600F3D4F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LaTeX Paper Template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D0F23B8-7DCF-0680-7923-071F8D5258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4349" y="1268963"/>
            <a:ext cx="3503302" cy="453337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5A8EDEF3-6D55-F676-E5E7-5324ECBC69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1843" y="3816441"/>
            <a:ext cx="3503303" cy="28324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75CBB85D-7D9B-4888-BDF2-6DA8C65AF1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0213"/>
          <a:stretch/>
        </p:blipFill>
        <p:spPr>
          <a:xfrm>
            <a:off x="481267" y="3429000"/>
            <a:ext cx="3218890" cy="126401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706749BB-99A1-4935-6BAC-1B41D819F21E}"/>
              </a:ext>
            </a:extLst>
          </p:cNvPr>
          <p:cNvSpPr txBox="1"/>
          <p:nvPr/>
        </p:nvSpPr>
        <p:spPr>
          <a:xfrm>
            <a:off x="4307306" y="662698"/>
            <a:ext cx="35773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0000"/>
                </a:solidFill>
              </a:rPr>
              <a:t>ACM </a:t>
            </a:r>
            <a:r>
              <a:rPr lang="en-US" sz="1600" b="1" dirty="0" err="1">
                <a:solidFill>
                  <a:srgbClr val="000000"/>
                </a:solidFill>
              </a:rPr>
              <a:t>acmart</a:t>
            </a:r>
            <a:r>
              <a:rPr lang="en-US" sz="1600" b="1" dirty="0">
                <a:solidFill>
                  <a:srgbClr val="000000"/>
                </a:solidFill>
              </a:rPr>
              <a:t> template</a:t>
            </a:r>
          </a:p>
          <a:p>
            <a:pPr algn="ctr"/>
            <a:r>
              <a:rPr lang="en-US" sz="1600" b="1" dirty="0">
                <a:solidFill>
                  <a:srgbClr val="000000"/>
                </a:solidFill>
              </a:rPr>
              <a:t>document class </a:t>
            </a:r>
            <a:r>
              <a:rPr lang="en-US" sz="1600" b="1" u="sng" dirty="0" err="1">
                <a:solidFill>
                  <a:srgbClr val="000000"/>
                </a:solidFill>
              </a:rPr>
              <a:t>sigconf</a:t>
            </a:r>
            <a:r>
              <a:rPr lang="en-US" sz="1600" b="1" dirty="0">
                <a:solidFill>
                  <a:srgbClr val="000000"/>
                </a:solidFill>
              </a:rPr>
              <a:t> </a:t>
            </a:r>
            <a:r>
              <a:rPr lang="en-US" sz="1600" dirty="0">
                <a:solidFill>
                  <a:srgbClr val="000000"/>
                </a:solidFill>
              </a:rPr>
              <a:t>(double-column)</a:t>
            </a:r>
          </a:p>
        </p:txBody>
      </p:sp>
      <p:cxnSp>
        <p:nvCxnSpPr>
          <p:cNvPr id="12" name="Gerade Verbindung mit Pfeil 11">
            <a:extLst>
              <a:ext uri="{FF2B5EF4-FFF2-40B4-BE49-F238E27FC236}">
                <a16:creationId xmlns:a16="http://schemas.microsoft.com/office/drawing/2014/main" id="{2C9416D5-8C86-6175-3A0A-C71DA6086539}"/>
              </a:ext>
            </a:extLst>
          </p:cNvPr>
          <p:cNvCxnSpPr>
            <a:cxnSpLocks/>
          </p:cNvCxnSpPr>
          <p:nvPr/>
        </p:nvCxnSpPr>
        <p:spPr>
          <a:xfrm flipH="1">
            <a:off x="3763091" y="4573395"/>
            <a:ext cx="823197" cy="0"/>
          </a:xfrm>
          <a:prstGeom prst="straightConnector1">
            <a:avLst/>
          </a:prstGeom>
          <a:ln w="28575">
            <a:solidFill>
              <a:srgbClr val="7889F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3C36A091-C6A9-6B4D-16B7-843FCCDEACE1}"/>
              </a:ext>
            </a:extLst>
          </p:cNvPr>
          <p:cNvCxnSpPr/>
          <p:nvPr/>
        </p:nvCxnSpPr>
        <p:spPr>
          <a:xfrm>
            <a:off x="4586288" y="4460491"/>
            <a:ext cx="0" cy="225809"/>
          </a:xfrm>
          <a:prstGeom prst="line">
            <a:avLst/>
          </a:prstGeom>
          <a:ln w="28575">
            <a:solidFill>
              <a:srgbClr val="7889F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feld 15">
            <a:extLst>
              <a:ext uri="{FF2B5EF4-FFF2-40B4-BE49-F238E27FC236}">
                <a16:creationId xmlns:a16="http://schemas.microsoft.com/office/drawing/2014/main" id="{701D3BFA-1B1C-FF97-CD5B-B8600C9A9BA7}"/>
              </a:ext>
            </a:extLst>
          </p:cNvPr>
          <p:cNvSpPr txBox="1"/>
          <p:nvPr/>
        </p:nvSpPr>
        <p:spPr>
          <a:xfrm>
            <a:off x="584337" y="2452454"/>
            <a:ext cx="320921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b="1" dirty="0">
                <a:solidFill>
                  <a:srgbClr val="000000"/>
                </a:solidFill>
              </a:rPr>
              <a:t>CCS concepts</a:t>
            </a:r>
          </a:p>
          <a:p>
            <a:pPr algn="r"/>
            <a:r>
              <a:rPr lang="en-US" sz="1400" dirty="0">
                <a:solidFill>
                  <a:srgbClr val="000000"/>
                </a:solidFill>
              </a:rPr>
              <a:t>(ACM Computing Classification System)</a:t>
            </a:r>
          </a:p>
          <a:p>
            <a:pPr algn="r"/>
            <a:r>
              <a:rPr lang="en-US" sz="1400" dirty="0">
                <a:solidFill>
                  <a:srgbClr val="000000"/>
                </a:solidFill>
              </a:rPr>
              <a:t>Select concepts at </a:t>
            </a:r>
            <a:r>
              <a:rPr lang="en-US" sz="1400" dirty="0">
                <a:solidFill>
                  <a:srgbClr val="000000"/>
                </a:solidFill>
                <a:hlinkClick r:id="rId5"/>
              </a:rPr>
              <a:t>https://dl.acm.org/ccs</a:t>
            </a:r>
            <a:br>
              <a:rPr lang="en-US" sz="1400" dirty="0">
                <a:solidFill>
                  <a:srgbClr val="000000"/>
                </a:solidFill>
              </a:rPr>
            </a:br>
            <a:r>
              <a:rPr lang="en-US" sz="1400" dirty="0">
                <a:solidFill>
                  <a:srgbClr val="000000"/>
                </a:solidFill>
              </a:rPr>
              <a:t>and insert generated code:</a:t>
            </a:r>
          </a:p>
        </p:txBody>
      </p:sp>
      <p:cxnSp>
        <p:nvCxnSpPr>
          <p:cNvPr id="17" name="Gerade Verbindung mit Pfeil 16">
            <a:extLst>
              <a:ext uri="{FF2B5EF4-FFF2-40B4-BE49-F238E27FC236}">
                <a16:creationId xmlns:a16="http://schemas.microsoft.com/office/drawing/2014/main" id="{14290F6D-4776-3B81-90B4-859AB8AACFD6}"/>
              </a:ext>
            </a:extLst>
          </p:cNvPr>
          <p:cNvCxnSpPr>
            <a:cxnSpLocks/>
          </p:cNvCxnSpPr>
          <p:nvPr/>
        </p:nvCxnSpPr>
        <p:spPr>
          <a:xfrm flipH="1">
            <a:off x="3763091" y="5179661"/>
            <a:ext cx="823197" cy="0"/>
          </a:xfrm>
          <a:prstGeom prst="straightConnector1">
            <a:avLst/>
          </a:prstGeom>
          <a:ln w="28575">
            <a:solidFill>
              <a:srgbClr val="7889F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r Verbinder 17">
            <a:extLst>
              <a:ext uri="{FF2B5EF4-FFF2-40B4-BE49-F238E27FC236}">
                <a16:creationId xmlns:a16="http://schemas.microsoft.com/office/drawing/2014/main" id="{F027B4C4-E497-1396-6CBF-325D63EE1A7E}"/>
              </a:ext>
            </a:extLst>
          </p:cNvPr>
          <p:cNvCxnSpPr>
            <a:cxnSpLocks/>
          </p:cNvCxnSpPr>
          <p:nvPr/>
        </p:nvCxnSpPr>
        <p:spPr>
          <a:xfrm>
            <a:off x="4586288" y="4803391"/>
            <a:ext cx="0" cy="516322"/>
          </a:xfrm>
          <a:prstGeom prst="line">
            <a:avLst/>
          </a:prstGeom>
          <a:ln w="28575">
            <a:solidFill>
              <a:srgbClr val="7889F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feld 19">
            <a:extLst>
              <a:ext uri="{FF2B5EF4-FFF2-40B4-BE49-F238E27FC236}">
                <a16:creationId xmlns:a16="http://schemas.microsoft.com/office/drawing/2014/main" id="{7F81C186-45D6-7BC3-861C-F55AAF15A356}"/>
              </a:ext>
            </a:extLst>
          </p:cNvPr>
          <p:cNvSpPr txBox="1"/>
          <p:nvPr/>
        </p:nvSpPr>
        <p:spPr>
          <a:xfrm>
            <a:off x="586903" y="5024371"/>
            <a:ext cx="32066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b="1" dirty="0">
                <a:solidFill>
                  <a:srgbClr val="000000"/>
                </a:solidFill>
              </a:rPr>
              <a:t>Copyright notice</a:t>
            </a:r>
          </a:p>
          <a:p>
            <a:pPr algn="r"/>
            <a:r>
              <a:rPr lang="en-US" sz="1400" dirty="0">
                <a:solidFill>
                  <a:srgbClr val="000000"/>
                </a:solidFill>
              </a:rPr>
              <a:t>Just keep as it is (ignore the dummy data)</a:t>
            </a:r>
          </a:p>
        </p:txBody>
      </p:sp>
      <p:cxnSp>
        <p:nvCxnSpPr>
          <p:cNvPr id="21" name="Gerade Verbindung mit Pfeil 20">
            <a:extLst>
              <a:ext uri="{FF2B5EF4-FFF2-40B4-BE49-F238E27FC236}">
                <a16:creationId xmlns:a16="http://schemas.microsoft.com/office/drawing/2014/main" id="{C676B0A0-39C2-9E5D-4B1D-EF82CAFEA770}"/>
              </a:ext>
            </a:extLst>
          </p:cNvPr>
          <p:cNvCxnSpPr>
            <a:cxnSpLocks/>
          </p:cNvCxnSpPr>
          <p:nvPr/>
        </p:nvCxnSpPr>
        <p:spPr>
          <a:xfrm>
            <a:off x="7596903" y="4032660"/>
            <a:ext cx="823197" cy="0"/>
          </a:xfrm>
          <a:prstGeom prst="straightConnector1">
            <a:avLst/>
          </a:prstGeom>
          <a:ln w="28575">
            <a:solidFill>
              <a:srgbClr val="7889F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r Verbinder 21">
            <a:extLst>
              <a:ext uri="{FF2B5EF4-FFF2-40B4-BE49-F238E27FC236}">
                <a16:creationId xmlns:a16="http://schemas.microsoft.com/office/drawing/2014/main" id="{FC2832E8-83E5-1116-8ADA-550172C601ED}"/>
              </a:ext>
            </a:extLst>
          </p:cNvPr>
          <p:cNvCxnSpPr>
            <a:cxnSpLocks/>
          </p:cNvCxnSpPr>
          <p:nvPr/>
        </p:nvCxnSpPr>
        <p:spPr>
          <a:xfrm>
            <a:off x="7596903" y="3944554"/>
            <a:ext cx="0" cy="163896"/>
          </a:xfrm>
          <a:prstGeom prst="line">
            <a:avLst/>
          </a:prstGeom>
          <a:ln w="28575">
            <a:solidFill>
              <a:srgbClr val="7889F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mit Pfeil 22">
            <a:extLst>
              <a:ext uri="{FF2B5EF4-FFF2-40B4-BE49-F238E27FC236}">
                <a16:creationId xmlns:a16="http://schemas.microsoft.com/office/drawing/2014/main" id="{2FB9ABF0-C79D-76CF-981B-DEDA6493D0D7}"/>
              </a:ext>
            </a:extLst>
          </p:cNvPr>
          <p:cNvCxnSpPr>
            <a:cxnSpLocks/>
          </p:cNvCxnSpPr>
          <p:nvPr/>
        </p:nvCxnSpPr>
        <p:spPr>
          <a:xfrm>
            <a:off x="7596903" y="4395842"/>
            <a:ext cx="823197" cy="0"/>
          </a:xfrm>
          <a:prstGeom prst="straightConnector1">
            <a:avLst/>
          </a:prstGeom>
          <a:ln w="28575">
            <a:solidFill>
              <a:srgbClr val="7889F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r Verbinder 23">
            <a:extLst>
              <a:ext uri="{FF2B5EF4-FFF2-40B4-BE49-F238E27FC236}">
                <a16:creationId xmlns:a16="http://schemas.microsoft.com/office/drawing/2014/main" id="{F4E4027B-1539-9B68-5B95-A1FFEB7F5B8B}"/>
              </a:ext>
            </a:extLst>
          </p:cNvPr>
          <p:cNvCxnSpPr>
            <a:cxnSpLocks/>
          </p:cNvCxnSpPr>
          <p:nvPr/>
        </p:nvCxnSpPr>
        <p:spPr>
          <a:xfrm>
            <a:off x="7596903" y="4154104"/>
            <a:ext cx="0" cy="354396"/>
          </a:xfrm>
          <a:prstGeom prst="line">
            <a:avLst/>
          </a:prstGeom>
          <a:ln w="28575">
            <a:solidFill>
              <a:srgbClr val="7889F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feld 26">
            <a:extLst>
              <a:ext uri="{FF2B5EF4-FFF2-40B4-BE49-F238E27FC236}">
                <a16:creationId xmlns:a16="http://schemas.microsoft.com/office/drawing/2014/main" id="{CDE2EFB2-7659-9795-D91A-A600142161A9}"/>
              </a:ext>
            </a:extLst>
          </p:cNvPr>
          <p:cNvSpPr txBox="1"/>
          <p:nvPr/>
        </p:nvSpPr>
        <p:spPr>
          <a:xfrm>
            <a:off x="8401884" y="3282376"/>
            <a:ext cx="2304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0000"/>
                </a:solidFill>
              </a:rPr>
              <a:t>Keywords</a:t>
            </a:r>
          </a:p>
          <a:p>
            <a:r>
              <a:rPr lang="en-US" sz="1400" dirty="0">
                <a:solidFill>
                  <a:srgbClr val="000000"/>
                </a:solidFill>
              </a:rPr>
              <a:t>Specify meaningful keywords</a:t>
            </a: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833DC7F4-1C04-E71A-D353-0B1429F582E3}"/>
              </a:ext>
            </a:extLst>
          </p:cNvPr>
          <p:cNvSpPr txBox="1"/>
          <p:nvPr/>
        </p:nvSpPr>
        <p:spPr>
          <a:xfrm>
            <a:off x="8401884" y="4246890"/>
            <a:ext cx="32066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0000"/>
                </a:solidFill>
              </a:rPr>
              <a:t>ACM reference format</a:t>
            </a:r>
          </a:p>
          <a:p>
            <a:r>
              <a:rPr lang="en-US" sz="1400" dirty="0">
                <a:solidFill>
                  <a:srgbClr val="000000"/>
                </a:solidFill>
              </a:rPr>
              <a:t>Just keep as it is (ignore the dummy data)</a:t>
            </a:r>
          </a:p>
        </p:txBody>
      </p:sp>
      <p:cxnSp>
        <p:nvCxnSpPr>
          <p:cNvPr id="29" name="Gerade Verbindung mit Pfeil 28">
            <a:extLst>
              <a:ext uri="{FF2B5EF4-FFF2-40B4-BE49-F238E27FC236}">
                <a16:creationId xmlns:a16="http://schemas.microsoft.com/office/drawing/2014/main" id="{D6A591EB-6FAB-406C-FF46-ED11D49E5871}"/>
              </a:ext>
            </a:extLst>
          </p:cNvPr>
          <p:cNvCxnSpPr>
            <a:cxnSpLocks/>
          </p:cNvCxnSpPr>
          <p:nvPr/>
        </p:nvCxnSpPr>
        <p:spPr>
          <a:xfrm>
            <a:off x="7596903" y="3124928"/>
            <a:ext cx="823197" cy="0"/>
          </a:xfrm>
          <a:prstGeom prst="straightConnector1">
            <a:avLst/>
          </a:prstGeom>
          <a:ln w="28575">
            <a:solidFill>
              <a:srgbClr val="7889F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r Verbinder 29">
            <a:extLst>
              <a:ext uri="{FF2B5EF4-FFF2-40B4-BE49-F238E27FC236}">
                <a16:creationId xmlns:a16="http://schemas.microsoft.com/office/drawing/2014/main" id="{173A27FF-47BF-2C14-D420-3DE86EBA1931}"/>
              </a:ext>
            </a:extLst>
          </p:cNvPr>
          <p:cNvCxnSpPr>
            <a:cxnSpLocks/>
          </p:cNvCxnSpPr>
          <p:nvPr/>
        </p:nvCxnSpPr>
        <p:spPr>
          <a:xfrm>
            <a:off x="7596903" y="3067050"/>
            <a:ext cx="0" cy="728980"/>
          </a:xfrm>
          <a:prstGeom prst="line">
            <a:avLst/>
          </a:prstGeom>
          <a:ln w="28575">
            <a:solidFill>
              <a:srgbClr val="7889F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feld 31">
            <a:extLst>
              <a:ext uri="{FF2B5EF4-FFF2-40B4-BE49-F238E27FC236}">
                <a16:creationId xmlns:a16="http://schemas.microsoft.com/office/drawing/2014/main" id="{4B61C956-2BA9-CE65-8F1E-21A0E1C373F8}"/>
              </a:ext>
            </a:extLst>
          </p:cNvPr>
          <p:cNvSpPr txBox="1"/>
          <p:nvPr/>
        </p:nvSpPr>
        <p:spPr>
          <a:xfrm>
            <a:off x="8401884" y="2759156"/>
            <a:ext cx="31096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0000"/>
                </a:solidFill>
              </a:rPr>
              <a:t>Teaser image</a:t>
            </a:r>
          </a:p>
          <a:p>
            <a:r>
              <a:rPr lang="en-US" sz="1400" dirty="0">
                <a:solidFill>
                  <a:srgbClr val="000000"/>
                </a:solidFill>
              </a:rPr>
              <a:t>Not required (especially no photograph)</a:t>
            </a:r>
          </a:p>
        </p:txBody>
      </p:sp>
    </p:spTree>
    <p:extLst>
      <p:ext uri="{BB962C8B-B14F-4D97-AF65-F5344CB8AC3E}">
        <p14:creationId xmlns:p14="http://schemas.microsoft.com/office/powerpoint/2010/main" val="592065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/>
      <p:bldP spid="27" grpId="0"/>
      <p:bldP spid="28" grpId="0"/>
      <p:bldP spid="3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9CD0E8EC-CFDE-DBAB-A53B-4B06F8ACF6E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Portfolio exam registration: </a:t>
            </a:r>
            <a:r>
              <a:rPr lang="en-US" dirty="0">
                <a:solidFill>
                  <a:srgbClr val="C00000"/>
                </a:solidFill>
              </a:rPr>
              <a:t>May 12 – Jun 09</a:t>
            </a:r>
          </a:p>
          <a:p>
            <a:pPr lvl="1"/>
            <a:r>
              <a:rPr lang="en-US" dirty="0"/>
              <a:t>Binding registration in Moses/MTS</a:t>
            </a:r>
          </a:p>
          <a:p>
            <a:pPr lvl="1"/>
            <a:r>
              <a:rPr lang="en-US" dirty="0"/>
              <a:t>Including selection of seminar presentation date</a:t>
            </a:r>
            <a:br>
              <a:rPr lang="en-US" dirty="0"/>
            </a:br>
            <a:r>
              <a:rPr lang="en-US" dirty="0"/>
              <a:t>(first-come-first-serve)</a:t>
            </a:r>
          </a:p>
          <a:p>
            <a:r>
              <a:rPr lang="en-US" dirty="0"/>
              <a:t>Portfolio exam de-registration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Until 3 days before the first graded exam part</a:t>
            </a:r>
          </a:p>
          <a:p>
            <a:pPr lvl="2"/>
            <a:r>
              <a:rPr lang="en-US" dirty="0"/>
              <a:t>Modules “LDE”/”Seminar LDE”: until </a:t>
            </a:r>
            <a:r>
              <a:rPr lang="en-US" b="1" dirty="0"/>
              <a:t>Jun 20</a:t>
            </a:r>
          </a:p>
          <a:p>
            <a:pPr lvl="2"/>
            <a:r>
              <a:rPr lang="en-US" dirty="0"/>
              <a:t>Module “Project LDE”: until </a:t>
            </a:r>
            <a:r>
              <a:rPr lang="en-US" b="1" dirty="0"/>
              <a:t>Jul 25</a:t>
            </a:r>
          </a:p>
          <a:p>
            <a:pPr lvl="2"/>
            <a:r>
              <a:rPr lang="en-US" dirty="0"/>
              <a:t>De-register yourself in Moses/MTS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With sufficient reason: Until the day of the exam</a:t>
            </a:r>
          </a:p>
          <a:p>
            <a:pPr lvl="2"/>
            <a:r>
              <a:rPr lang="en-US" dirty="0"/>
              <a:t>In case of sickness etc.</a:t>
            </a:r>
          </a:p>
          <a:p>
            <a:pPr lvl="2"/>
            <a:r>
              <a:rPr lang="en-US" dirty="0"/>
              <a:t>Modules “LDE”/”Seminar LDE”:</a:t>
            </a:r>
            <a:br>
              <a:rPr lang="en-US" dirty="0"/>
            </a:br>
            <a:r>
              <a:rPr lang="en-US" dirty="0"/>
              <a:t>until </a:t>
            </a:r>
            <a:r>
              <a:rPr lang="en-US" b="1" dirty="0"/>
              <a:t>Jun 23/Jul 07/Jul 14</a:t>
            </a:r>
          </a:p>
          <a:p>
            <a:pPr lvl="2"/>
            <a:r>
              <a:rPr lang="en-US" dirty="0"/>
              <a:t>Module “Project LDE”: until </a:t>
            </a:r>
            <a:r>
              <a:rPr lang="en-US" b="1" dirty="0"/>
              <a:t>Jul 28/Aug 04</a:t>
            </a:r>
          </a:p>
          <a:p>
            <a:pPr lvl="1"/>
            <a:endParaRPr lang="en-US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AFA5508-2A25-2CB7-94AF-01EF9F88EBD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Portfolio Exam Registration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5773C32-4820-B02B-CB34-3C88398CA44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Missing deadlines/exam </a:t>
            </a:r>
            <a:r>
              <a:rPr lang="en-US" b="1" dirty="0"/>
              <a:t>without de-registration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Zero points in the respective exam part (!)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Approach us early in case of problems</a:t>
            </a:r>
          </a:p>
          <a:p>
            <a:endParaRPr lang="en-US" dirty="0"/>
          </a:p>
          <a:p>
            <a:r>
              <a:rPr lang="en-US" dirty="0"/>
              <a:t>If you don’t want to take LDE anymore</a:t>
            </a:r>
          </a:p>
          <a:p>
            <a:pPr lvl="1"/>
            <a:r>
              <a:rPr lang="en-US" dirty="0"/>
              <a:t>Let me know asap to give students in the queue</a:t>
            </a:r>
            <a:br>
              <a:rPr lang="en-US" dirty="0"/>
            </a:br>
            <a:r>
              <a:rPr lang="en-US" dirty="0"/>
              <a:t>a chance to fill in</a:t>
            </a:r>
          </a:p>
          <a:p>
            <a:pPr lvl="1"/>
            <a:endParaRPr lang="en-US" b="1" dirty="0">
              <a:solidFill>
                <a:srgbClr val="7889F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246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38EF9A-3A47-F1D2-052E-D714DA5FE16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Structure of Scientific Papers</a:t>
            </a:r>
          </a:p>
        </p:txBody>
      </p:sp>
      <p:sp>
        <p:nvSpPr>
          <p:cNvPr id="2" name="Textplatzhalter 1">
            <a:extLst>
              <a:ext uri="{FF2B5EF4-FFF2-40B4-BE49-F238E27FC236}">
                <a16:creationId xmlns:a16="http://schemas.microsoft.com/office/drawing/2014/main" id="{51C3C3A8-FEF8-3915-6336-2A780E9A81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In Computer Science (Data Management)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348A58EA-ABF6-3F90-0B0D-3DC2B79CCB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867" y="4845869"/>
            <a:ext cx="1032724" cy="774543"/>
          </a:xfrm>
          <a:prstGeom prst="rect">
            <a:avLst/>
          </a:prstGeom>
          <a:ln w="28575">
            <a:solidFill>
              <a:srgbClr val="7889FB"/>
            </a:solidFill>
          </a:ln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7C7A0135-7CBE-30AD-16A2-1FB5BD19531E}"/>
              </a:ext>
            </a:extLst>
          </p:cNvPr>
          <p:cNvSpPr txBox="1"/>
          <p:nvPr/>
        </p:nvSpPr>
        <p:spPr>
          <a:xfrm>
            <a:off x="1588591" y="4817642"/>
            <a:ext cx="46771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[</a:t>
            </a:r>
            <a:r>
              <a:rPr lang="en-US" sz="1600" b="1" dirty="0">
                <a:solidFill>
                  <a:srgbClr val="000000"/>
                </a:solidFill>
              </a:rPr>
              <a:t>Credit:</a:t>
            </a:r>
            <a:r>
              <a:rPr lang="en-US" sz="1600" dirty="0">
                <a:solidFill>
                  <a:srgbClr val="000000"/>
                </a:solidFill>
              </a:rPr>
              <a:t> Based on “Introduction to Scientific Writing”/</a:t>
            </a:r>
            <a:br>
              <a:rPr lang="en-US" sz="1600" dirty="0">
                <a:solidFill>
                  <a:srgbClr val="000000"/>
                </a:solidFill>
              </a:rPr>
            </a:br>
            <a:r>
              <a:rPr lang="en-US" sz="1600" dirty="0">
                <a:solidFill>
                  <a:srgbClr val="000000"/>
                </a:solidFill>
              </a:rPr>
              <a:t>”01 Structure of Scientific Papers” by Matthias Boehm</a:t>
            </a:r>
            <a:br>
              <a:rPr lang="en-US" sz="1600" dirty="0">
                <a:solidFill>
                  <a:srgbClr val="000000"/>
                </a:solidFill>
              </a:rPr>
            </a:br>
            <a:r>
              <a:rPr lang="en-US" sz="1600" dirty="0">
                <a:solidFill>
                  <a:srgbClr val="000000"/>
                </a:solidFill>
              </a:rPr>
              <a:t>(TU Graz, winter 2021/22)]</a:t>
            </a:r>
          </a:p>
        </p:txBody>
      </p:sp>
    </p:spTree>
    <p:extLst>
      <p:ext uri="{BB962C8B-B14F-4D97-AF65-F5344CB8AC3E}">
        <p14:creationId xmlns:p14="http://schemas.microsoft.com/office/powerpoint/2010/main" val="39853677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hteck 25">
            <a:extLst>
              <a:ext uri="{FF2B5EF4-FFF2-40B4-BE49-F238E27FC236}">
                <a16:creationId xmlns:a16="http://schemas.microsoft.com/office/drawing/2014/main" id="{6E79A8F8-5E8E-3B65-2900-E7140C1D6970}"/>
              </a:ext>
            </a:extLst>
          </p:cNvPr>
          <p:cNvSpPr/>
          <p:nvPr/>
        </p:nvSpPr>
        <p:spPr>
          <a:xfrm>
            <a:off x="3981390" y="5669813"/>
            <a:ext cx="8210610" cy="3617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C8734155-FA99-235E-7DD7-A3AB11C3267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50799" y="1268964"/>
            <a:ext cx="5545201" cy="944616"/>
          </a:xfrm>
        </p:spPr>
        <p:txBody>
          <a:bodyPr/>
          <a:lstStyle/>
          <a:p>
            <a:r>
              <a:rPr lang="en-US" dirty="0"/>
              <a:t>Classification of Scientific/Technical Documents</a:t>
            </a:r>
          </a:p>
          <a:p>
            <a:pPr lvl="1"/>
            <a:r>
              <a:rPr lang="en-US" dirty="0"/>
              <a:t>Formal vs informal writing, cumulative?, single vs multi-author, archival vs non-archival publications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F538F17-7BE9-511B-1972-5A3CA11DA1E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Overview Types of Scientific Writing</a:t>
            </a:r>
          </a:p>
        </p:txBody>
      </p:sp>
      <p:sp>
        <p:nvSpPr>
          <p:cNvPr id="2" name="Textplatzhalter 1">
            <a:extLst>
              <a:ext uri="{FF2B5EF4-FFF2-40B4-BE49-F238E27FC236}">
                <a16:creationId xmlns:a16="http://schemas.microsoft.com/office/drawing/2014/main" id="{3774E8F0-97EF-1E68-2D1A-6CC35A5B986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114945" y="1262741"/>
            <a:ext cx="5545201" cy="944616"/>
          </a:xfrm>
        </p:spPr>
        <p:txBody>
          <a:bodyPr/>
          <a:lstStyle/>
          <a:p>
            <a:r>
              <a:rPr lang="en-US" dirty="0"/>
              <a:t>Scientific Writing Skills are </a:t>
            </a:r>
            <a:r>
              <a:rPr lang="en-US" dirty="0">
                <a:solidFill>
                  <a:srgbClr val="C00000"/>
                </a:solidFill>
              </a:rPr>
              <a:t>crucial</a:t>
            </a:r>
          </a:p>
          <a:p>
            <a:pPr lvl="1"/>
            <a:r>
              <a:rPr lang="en-US" dirty="0"/>
              <a:t>Different types of docs share many similarities</a:t>
            </a:r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09ACA242-D60D-31B4-A2A0-8AE40BFBAE3D}"/>
              </a:ext>
            </a:extLst>
          </p:cNvPr>
          <p:cNvSpPr/>
          <p:nvPr/>
        </p:nvSpPr>
        <p:spPr>
          <a:xfrm>
            <a:off x="2408512" y="2888160"/>
            <a:ext cx="1801489" cy="36174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Monographs</a:t>
            </a:r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0AD6F0F3-22F6-46EC-1002-4B4260EA9479}"/>
              </a:ext>
            </a:extLst>
          </p:cNvPr>
          <p:cNvSpPr/>
          <p:nvPr/>
        </p:nvSpPr>
        <p:spPr>
          <a:xfrm>
            <a:off x="8054430" y="2888160"/>
            <a:ext cx="1801489" cy="36174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Others</a:t>
            </a:r>
          </a:p>
        </p:txBody>
      </p:sp>
      <p:sp>
        <p:nvSpPr>
          <p:cNvPr id="8" name="Rectangle 9">
            <a:extLst>
              <a:ext uri="{FF2B5EF4-FFF2-40B4-BE49-F238E27FC236}">
                <a16:creationId xmlns:a16="http://schemas.microsoft.com/office/drawing/2014/main" id="{E9FA17B3-2A64-B703-1FE0-089E1778B685}"/>
              </a:ext>
            </a:extLst>
          </p:cNvPr>
          <p:cNvSpPr/>
          <p:nvPr/>
        </p:nvSpPr>
        <p:spPr>
          <a:xfrm>
            <a:off x="5170343" y="2888160"/>
            <a:ext cx="1801489" cy="36174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Scientific Papers</a:t>
            </a:r>
          </a:p>
        </p:txBody>
      </p:sp>
      <p:cxnSp>
        <p:nvCxnSpPr>
          <p:cNvPr id="9" name="Straight Arrow Connector 10">
            <a:extLst>
              <a:ext uri="{FF2B5EF4-FFF2-40B4-BE49-F238E27FC236}">
                <a16:creationId xmlns:a16="http://schemas.microsoft.com/office/drawing/2014/main" id="{C2EAD625-6BFA-3112-E4E8-866FB1F11875}"/>
              </a:ext>
            </a:extLst>
          </p:cNvPr>
          <p:cNvCxnSpPr>
            <a:stCxn id="12" idx="2"/>
            <a:endCxn id="8" idx="0"/>
          </p:cNvCxnSpPr>
          <p:nvPr/>
        </p:nvCxnSpPr>
        <p:spPr>
          <a:xfrm>
            <a:off x="6071088" y="2536467"/>
            <a:ext cx="0" cy="351693"/>
          </a:xfrm>
          <a:prstGeom prst="straightConnector1">
            <a:avLst/>
          </a:prstGeom>
          <a:ln w="19050">
            <a:solidFill>
              <a:srgbClr val="7889FB"/>
            </a:solidFill>
            <a:headEnd type="oval"/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13">
            <a:extLst>
              <a:ext uri="{FF2B5EF4-FFF2-40B4-BE49-F238E27FC236}">
                <a16:creationId xmlns:a16="http://schemas.microsoft.com/office/drawing/2014/main" id="{F75FBF1B-BE68-55B4-217A-D5A409DED3B2}"/>
              </a:ext>
            </a:extLst>
          </p:cNvPr>
          <p:cNvCxnSpPr>
            <a:stCxn id="12" idx="1"/>
            <a:endCxn id="6" idx="0"/>
          </p:cNvCxnSpPr>
          <p:nvPr/>
        </p:nvCxnSpPr>
        <p:spPr>
          <a:xfrm flipH="1">
            <a:off x="3309257" y="2430960"/>
            <a:ext cx="2596033" cy="457200"/>
          </a:xfrm>
          <a:prstGeom prst="straightConnector1">
            <a:avLst/>
          </a:prstGeom>
          <a:ln w="19050">
            <a:solidFill>
              <a:srgbClr val="7889FB"/>
            </a:solidFill>
            <a:headEnd type="oval"/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6">
            <a:extLst>
              <a:ext uri="{FF2B5EF4-FFF2-40B4-BE49-F238E27FC236}">
                <a16:creationId xmlns:a16="http://schemas.microsoft.com/office/drawing/2014/main" id="{32652B9D-79A4-4CD5-09C8-17FC36E20C8D}"/>
              </a:ext>
            </a:extLst>
          </p:cNvPr>
          <p:cNvCxnSpPr>
            <a:stCxn id="12" idx="3"/>
            <a:endCxn id="7" idx="0"/>
          </p:cNvCxnSpPr>
          <p:nvPr/>
        </p:nvCxnSpPr>
        <p:spPr>
          <a:xfrm>
            <a:off x="6236885" y="2430960"/>
            <a:ext cx="2718290" cy="457200"/>
          </a:xfrm>
          <a:prstGeom prst="straightConnector1">
            <a:avLst/>
          </a:prstGeom>
          <a:ln w="19050">
            <a:solidFill>
              <a:srgbClr val="7889FB"/>
            </a:solidFill>
            <a:headEnd type="oval"/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20">
            <a:extLst>
              <a:ext uri="{FF2B5EF4-FFF2-40B4-BE49-F238E27FC236}">
                <a16:creationId xmlns:a16="http://schemas.microsoft.com/office/drawing/2014/main" id="{DF99310B-EF3F-E78C-720B-0307522C7E47}"/>
              </a:ext>
            </a:extLst>
          </p:cNvPr>
          <p:cNvSpPr/>
          <p:nvPr/>
        </p:nvSpPr>
        <p:spPr>
          <a:xfrm>
            <a:off x="5905290" y="2325452"/>
            <a:ext cx="331595" cy="211015"/>
          </a:xfrm>
          <a:prstGeom prst="rect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/</a:t>
            </a:r>
          </a:p>
        </p:txBody>
      </p:sp>
      <p:sp>
        <p:nvSpPr>
          <p:cNvPr id="13" name="Rectangle 25">
            <a:extLst>
              <a:ext uri="{FF2B5EF4-FFF2-40B4-BE49-F238E27FC236}">
                <a16:creationId xmlns:a16="http://schemas.microsoft.com/office/drawing/2014/main" id="{15AD38AE-87C1-2CA1-C319-CB16200B7864}"/>
              </a:ext>
            </a:extLst>
          </p:cNvPr>
          <p:cNvSpPr/>
          <p:nvPr/>
        </p:nvSpPr>
        <p:spPr>
          <a:xfrm>
            <a:off x="2623989" y="3386536"/>
            <a:ext cx="1357401" cy="341644"/>
          </a:xfrm>
          <a:prstGeom prst="rect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BS Thesis</a:t>
            </a:r>
          </a:p>
        </p:txBody>
      </p:sp>
      <p:sp>
        <p:nvSpPr>
          <p:cNvPr id="14" name="Rectangle 26">
            <a:extLst>
              <a:ext uri="{FF2B5EF4-FFF2-40B4-BE49-F238E27FC236}">
                <a16:creationId xmlns:a16="http://schemas.microsoft.com/office/drawing/2014/main" id="{9BB6DA6C-489F-1502-4806-1D11CA80F09B}"/>
              </a:ext>
            </a:extLst>
          </p:cNvPr>
          <p:cNvSpPr/>
          <p:nvPr/>
        </p:nvSpPr>
        <p:spPr>
          <a:xfrm>
            <a:off x="2623989" y="3800192"/>
            <a:ext cx="1357401" cy="341644"/>
          </a:xfrm>
          <a:prstGeom prst="rect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MS Thesis</a:t>
            </a:r>
          </a:p>
        </p:txBody>
      </p:sp>
      <p:sp>
        <p:nvSpPr>
          <p:cNvPr id="15" name="Rectangle 27">
            <a:extLst>
              <a:ext uri="{FF2B5EF4-FFF2-40B4-BE49-F238E27FC236}">
                <a16:creationId xmlns:a16="http://schemas.microsoft.com/office/drawing/2014/main" id="{50BB2872-0EAB-2085-05E8-CFD8349AA228}"/>
              </a:ext>
            </a:extLst>
          </p:cNvPr>
          <p:cNvSpPr/>
          <p:nvPr/>
        </p:nvSpPr>
        <p:spPr>
          <a:xfrm>
            <a:off x="2623989" y="4213848"/>
            <a:ext cx="1357401" cy="341644"/>
          </a:xfrm>
          <a:prstGeom prst="rect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PhD Thesis</a:t>
            </a:r>
          </a:p>
        </p:txBody>
      </p:sp>
      <p:sp>
        <p:nvSpPr>
          <p:cNvPr id="16" name="Rectangle 28">
            <a:extLst>
              <a:ext uri="{FF2B5EF4-FFF2-40B4-BE49-F238E27FC236}">
                <a16:creationId xmlns:a16="http://schemas.microsoft.com/office/drawing/2014/main" id="{2EB1191E-CF44-2E37-E2A5-D5260CCB23E8}"/>
              </a:ext>
            </a:extLst>
          </p:cNvPr>
          <p:cNvSpPr/>
          <p:nvPr/>
        </p:nvSpPr>
        <p:spPr>
          <a:xfrm>
            <a:off x="2623989" y="4627504"/>
            <a:ext cx="1357401" cy="341644"/>
          </a:xfrm>
          <a:prstGeom prst="rect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Habilitation</a:t>
            </a:r>
          </a:p>
        </p:txBody>
      </p:sp>
      <p:sp>
        <p:nvSpPr>
          <p:cNvPr id="17" name="Rectangle 29">
            <a:extLst>
              <a:ext uri="{FF2B5EF4-FFF2-40B4-BE49-F238E27FC236}">
                <a16:creationId xmlns:a16="http://schemas.microsoft.com/office/drawing/2014/main" id="{DCA20FD9-6798-29D2-50F9-106AE5C2A34A}"/>
              </a:ext>
            </a:extLst>
          </p:cNvPr>
          <p:cNvSpPr/>
          <p:nvPr/>
        </p:nvSpPr>
        <p:spPr>
          <a:xfrm>
            <a:off x="4586415" y="3589284"/>
            <a:ext cx="1357401" cy="341644"/>
          </a:xfrm>
          <a:prstGeom prst="rect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Preprint</a:t>
            </a:r>
          </a:p>
        </p:txBody>
      </p:sp>
      <p:sp>
        <p:nvSpPr>
          <p:cNvPr id="18" name="Rectangle 30">
            <a:extLst>
              <a:ext uri="{FF2B5EF4-FFF2-40B4-BE49-F238E27FC236}">
                <a16:creationId xmlns:a16="http://schemas.microsoft.com/office/drawing/2014/main" id="{E1998FD5-7AEB-18FE-FFA3-EA28C76A9F69}"/>
              </a:ext>
            </a:extLst>
          </p:cNvPr>
          <p:cNvSpPr/>
          <p:nvPr/>
        </p:nvSpPr>
        <p:spPr>
          <a:xfrm>
            <a:off x="4586415" y="3998857"/>
            <a:ext cx="1357401" cy="341644"/>
          </a:xfrm>
          <a:prstGeom prst="rect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Conference</a:t>
            </a:r>
          </a:p>
        </p:txBody>
      </p:sp>
      <p:sp>
        <p:nvSpPr>
          <p:cNvPr id="19" name="Rectangle 31">
            <a:extLst>
              <a:ext uri="{FF2B5EF4-FFF2-40B4-BE49-F238E27FC236}">
                <a16:creationId xmlns:a16="http://schemas.microsoft.com/office/drawing/2014/main" id="{A9F7B9D9-5A42-6219-028F-6466AFAC7453}"/>
              </a:ext>
            </a:extLst>
          </p:cNvPr>
          <p:cNvSpPr/>
          <p:nvPr/>
        </p:nvSpPr>
        <p:spPr>
          <a:xfrm>
            <a:off x="4579713" y="4416596"/>
            <a:ext cx="1357401" cy="341644"/>
          </a:xfrm>
          <a:prstGeom prst="rect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Journal</a:t>
            </a:r>
          </a:p>
        </p:txBody>
      </p:sp>
      <p:sp>
        <p:nvSpPr>
          <p:cNvPr id="20" name="Rectangle 32">
            <a:extLst>
              <a:ext uri="{FF2B5EF4-FFF2-40B4-BE49-F238E27FC236}">
                <a16:creationId xmlns:a16="http://schemas.microsoft.com/office/drawing/2014/main" id="{3263E39C-3CEC-144A-DAB7-A8B6912D668D}"/>
              </a:ext>
            </a:extLst>
          </p:cNvPr>
          <p:cNvSpPr/>
          <p:nvPr/>
        </p:nvSpPr>
        <p:spPr>
          <a:xfrm>
            <a:off x="8133947" y="3386536"/>
            <a:ext cx="1642455" cy="341644"/>
          </a:xfrm>
          <a:prstGeom prst="rect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Grant Proposal</a:t>
            </a:r>
          </a:p>
        </p:txBody>
      </p:sp>
      <p:sp>
        <p:nvSpPr>
          <p:cNvPr id="21" name="Rectangle 33">
            <a:extLst>
              <a:ext uri="{FF2B5EF4-FFF2-40B4-BE49-F238E27FC236}">
                <a16:creationId xmlns:a16="http://schemas.microsoft.com/office/drawing/2014/main" id="{E76AE038-A1FD-E56F-C97D-C957F2710098}"/>
              </a:ext>
            </a:extLst>
          </p:cNvPr>
          <p:cNvSpPr/>
          <p:nvPr/>
        </p:nvSpPr>
        <p:spPr>
          <a:xfrm>
            <a:off x="8276473" y="3796109"/>
            <a:ext cx="1357401" cy="341644"/>
          </a:xfrm>
          <a:prstGeom prst="rect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Design doc</a:t>
            </a:r>
          </a:p>
        </p:txBody>
      </p:sp>
      <p:sp>
        <p:nvSpPr>
          <p:cNvPr id="22" name="Rectangle 34">
            <a:extLst>
              <a:ext uri="{FF2B5EF4-FFF2-40B4-BE49-F238E27FC236}">
                <a16:creationId xmlns:a16="http://schemas.microsoft.com/office/drawing/2014/main" id="{FF2783DE-BB4F-7F62-85E6-B6BBFB24884B}"/>
              </a:ext>
            </a:extLst>
          </p:cNvPr>
          <p:cNvSpPr/>
          <p:nvPr/>
        </p:nvSpPr>
        <p:spPr>
          <a:xfrm>
            <a:off x="8276472" y="4207821"/>
            <a:ext cx="1357401" cy="341644"/>
          </a:xfrm>
          <a:prstGeom prst="rect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White Paper</a:t>
            </a:r>
          </a:p>
        </p:txBody>
      </p:sp>
      <p:sp>
        <p:nvSpPr>
          <p:cNvPr id="23" name="Rectangle 35">
            <a:extLst>
              <a:ext uri="{FF2B5EF4-FFF2-40B4-BE49-F238E27FC236}">
                <a16:creationId xmlns:a16="http://schemas.microsoft.com/office/drawing/2014/main" id="{45FAD4BF-FC8B-0950-A4C3-F29FFCFEB9E5}"/>
              </a:ext>
            </a:extLst>
          </p:cNvPr>
          <p:cNvSpPr/>
          <p:nvPr/>
        </p:nvSpPr>
        <p:spPr>
          <a:xfrm>
            <a:off x="4583058" y="4834335"/>
            <a:ext cx="1357401" cy="341644"/>
          </a:xfrm>
          <a:prstGeom prst="rect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Tech Report</a:t>
            </a:r>
          </a:p>
        </p:txBody>
      </p:sp>
      <p:sp>
        <p:nvSpPr>
          <p:cNvPr id="24" name="Rectangle 36">
            <a:extLst>
              <a:ext uri="{FF2B5EF4-FFF2-40B4-BE49-F238E27FC236}">
                <a16:creationId xmlns:a16="http://schemas.microsoft.com/office/drawing/2014/main" id="{D992FA9C-79E9-937C-6D1F-08E8C08DEE9D}"/>
              </a:ext>
            </a:extLst>
          </p:cNvPr>
          <p:cNvSpPr/>
          <p:nvPr/>
        </p:nvSpPr>
        <p:spPr>
          <a:xfrm>
            <a:off x="8273564" y="4627504"/>
            <a:ext cx="1357401" cy="341644"/>
          </a:xfrm>
          <a:prstGeom prst="rect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Blog</a:t>
            </a:r>
          </a:p>
        </p:txBody>
      </p:sp>
      <p:sp>
        <p:nvSpPr>
          <p:cNvPr id="25" name="Rectangle 37">
            <a:extLst>
              <a:ext uri="{FF2B5EF4-FFF2-40B4-BE49-F238E27FC236}">
                <a16:creationId xmlns:a16="http://schemas.microsoft.com/office/drawing/2014/main" id="{4C5BFAF4-DE34-4DF4-0D52-856BD405E83C}"/>
              </a:ext>
            </a:extLst>
          </p:cNvPr>
          <p:cNvSpPr/>
          <p:nvPr/>
        </p:nvSpPr>
        <p:spPr>
          <a:xfrm>
            <a:off x="8276472" y="5027091"/>
            <a:ext cx="1357401" cy="341644"/>
          </a:xfrm>
          <a:prstGeom prst="rect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Website</a:t>
            </a:r>
          </a:p>
        </p:txBody>
      </p:sp>
      <p:sp>
        <p:nvSpPr>
          <p:cNvPr id="33" name="Rectangle 29">
            <a:extLst>
              <a:ext uri="{FF2B5EF4-FFF2-40B4-BE49-F238E27FC236}">
                <a16:creationId xmlns:a16="http://schemas.microsoft.com/office/drawing/2014/main" id="{AFC2C145-2FD2-5A61-A107-EF4EBB2DC84C}"/>
              </a:ext>
            </a:extLst>
          </p:cNvPr>
          <p:cNvSpPr/>
          <p:nvPr/>
        </p:nvSpPr>
        <p:spPr>
          <a:xfrm>
            <a:off x="6193597" y="3589284"/>
            <a:ext cx="1357401" cy="341644"/>
          </a:xfrm>
          <a:prstGeom prst="rect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Research</a:t>
            </a:r>
          </a:p>
        </p:txBody>
      </p:sp>
      <p:sp>
        <p:nvSpPr>
          <p:cNvPr id="34" name="Rectangle 30">
            <a:extLst>
              <a:ext uri="{FF2B5EF4-FFF2-40B4-BE49-F238E27FC236}">
                <a16:creationId xmlns:a16="http://schemas.microsoft.com/office/drawing/2014/main" id="{68BA7091-CD89-8756-FABA-1F3BAF71C4BB}"/>
              </a:ext>
            </a:extLst>
          </p:cNvPr>
          <p:cNvSpPr/>
          <p:nvPr/>
        </p:nvSpPr>
        <p:spPr>
          <a:xfrm>
            <a:off x="6193597" y="3998857"/>
            <a:ext cx="1357401" cy="341644"/>
          </a:xfrm>
          <a:prstGeom prst="rect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Industry</a:t>
            </a:r>
          </a:p>
        </p:txBody>
      </p:sp>
      <p:sp>
        <p:nvSpPr>
          <p:cNvPr id="35" name="Rectangle 31">
            <a:extLst>
              <a:ext uri="{FF2B5EF4-FFF2-40B4-BE49-F238E27FC236}">
                <a16:creationId xmlns:a16="http://schemas.microsoft.com/office/drawing/2014/main" id="{0EC8606D-6524-DA2D-A7A1-3A9E2D6B9BD9}"/>
              </a:ext>
            </a:extLst>
          </p:cNvPr>
          <p:cNvSpPr/>
          <p:nvPr/>
        </p:nvSpPr>
        <p:spPr>
          <a:xfrm>
            <a:off x="6186895" y="4416596"/>
            <a:ext cx="1357401" cy="341644"/>
          </a:xfrm>
          <a:prstGeom prst="rect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Survey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14FBCE1-14A7-4E4A-24A5-E143B24F576B}"/>
              </a:ext>
            </a:extLst>
          </p:cNvPr>
          <p:cNvSpPr/>
          <p:nvPr/>
        </p:nvSpPr>
        <p:spPr>
          <a:xfrm>
            <a:off x="6190240" y="4834335"/>
            <a:ext cx="1357401" cy="341644"/>
          </a:xfrm>
          <a:prstGeom prst="rect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E&amp;A</a:t>
            </a:r>
          </a:p>
        </p:txBody>
      </p:sp>
      <p:sp>
        <p:nvSpPr>
          <p:cNvPr id="38" name="Textfeld 37">
            <a:extLst>
              <a:ext uri="{FF2B5EF4-FFF2-40B4-BE49-F238E27FC236}">
                <a16:creationId xmlns:a16="http://schemas.microsoft.com/office/drawing/2014/main" id="{7787A927-80F0-F6D2-0784-7295B6B982D6}"/>
              </a:ext>
            </a:extLst>
          </p:cNvPr>
          <p:cNvSpPr txBox="1"/>
          <p:nvPr/>
        </p:nvSpPr>
        <p:spPr>
          <a:xfrm>
            <a:off x="4505354" y="3263040"/>
            <a:ext cx="15061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</a:rPr>
              <a:t>by pub. channel</a:t>
            </a:r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2D58BADB-DCB2-0210-C4CA-05BAF5F018D5}"/>
              </a:ext>
            </a:extLst>
          </p:cNvPr>
          <p:cNvSpPr txBox="1"/>
          <p:nvPr/>
        </p:nvSpPr>
        <p:spPr>
          <a:xfrm>
            <a:off x="6295440" y="3263040"/>
            <a:ext cx="11537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</a:rPr>
              <a:t>by contents</a:t>
            </a:r>
          </a:p>
        </p:txBody>
      </p:sp>
      <p:sp>
        <p:nvSpPr>
          <p:cNvPr id="40" name="Rectangle 35">
            <a:extLst>
              <a:ext uri="{FF2B5EF4-FFF2-40B4-BE49-F238E27FC236}">
                <a16:creationId xmlns:a16="http://schemas.microsoft.com/office/drawing/2014/main" id="{453F55A4-FB9E-C696-E52C-904264CFE4D7}"/>
              </a:ext>
            </a:extLst>
          </p:cNvPr>
          <p:cNvSpPr/>
          <p:nvPr/>
        </p:nvSpPr>
        <p:spPr>
          <a:xfrm>
            <a:off x="6190240" y="5252074"/>
            <a:ext cx="1357401" cy="341644"/>
          </a:xfrm>
          <a:prstGeom prst="rect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Vision</a:t>
            </a:r>
          </a:p>
        </p:txBody>
      </p:sp>
      <p:sp>
        <p:nvSpPr>
          <p:cNvPr id="3" name="Rectangle 35">
            <a:extLst>
              <a:ext uri="{FF2B5EF4-FFF2-40B4-BE49-F238E27FC236}">
                <a16:creationId xmlns:a16="http://schemas.microsoft.com/office/drawing/2014/main" id="{10A199AF-5510-866E-67CD-07F04356B271}"/>
              </a:ext>
            </a:extLst>
          </p:cNvPr>
          <p:cNvSpPr/>
          <p:nvPr/>
        </p:nvSpPr>
        <p:spPr>
          <a:xfrm>
            <a:off x="6190240" y="5669813"/>
            <a:ext cx="1357401" cy="341644"/>
          </a:xfrm>
          <a:prstGeom prst="rect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Demo</a:t>
            </a:r>
          </a:p>
        </p:txBody>
      </p:sp>
    </p:spTree>
    <p:extLst>
      <p:ext uri="{BB962C8B-B14F-4D97-AF65-F5344CB8AC3E}">
        <p14:creationId xmlns:p14="http://schemas.microsoft.com/office/powerpoint/2010/main" val="3475879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33" grpId="0" animBg="1"/>
      <p:bldP spid="34" grpId="0" animBg="1"/>
      <p:bldP spid="35" grpId="0" animBg="1"/>
      <p:bldP spid="36" grpId="0" animBg="1"/>
      <p:bldP spid="38" grpId="0"/>
      <p:bldP spid="39" grpId="0"/>
      <p:bldP spid="40" grpId="0" animBg="1"/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39A8CB2E-6353-BF9B-5A05-87674320E91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50799" y="1268963"/>
            <a:ext cx="11075143" cy="4506685"/>
          </a:xfrm>
        </p:spPr>
        <p:txBody>
          <a:bodyPr/>
          <a:lstStyle/>
          <a:p>
            <a:r>
              <a:rPr lang="en-US" dirty="0"/>
              <a:t>Know your Audience</a:t>
            </a:r>
          </a:p>
          <a:p>
            <a:pPr lvl="1"/>
            <a:endParaRPr lang="en-US" dirty="0"/>
          </a:p>
          <a:p>
            <a:r>
              <a:rPr lang="en-US" dirty="0"/>
              <a:t>Get your Workflow in Order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Writing:</a:t>
            </a:r>
            <a:r>
              <a:rPr lang="en-US" dirty="0"/>
              <a:t> </a:t>
            </a:r>
            <a:r>
              <a:rPr lang="en-US" b="1" dirty="0"/>
              <a:t>LaTeX</a:t>
            </a:r>
            <a:r>
              <a:rPr lang="en-US" dirty="0"/>
              <a:t> (e.g., Overleaf, </a:t>
            </a:r>
            <a:r>
              <a:rPr lang="en-US" dirty="0" err="1"/>
              <a:t>TeXnicCenter</a:t>
            </a:r>
            <a:r>
              <a:rPr lang="en-US" dirty="0"/>
              <a:t>), </a:t>
            </a:r>
            <a:r>
              <a:rPr lang="en-US" b="1" dirty="0"/>
              <a:t>versioning</a:t>
            </a:r>
            <a:r>
              <a:rPr lang="en-US" dirty="0"/>
              <a:t> (e.g., git), </a:t>
            </a:r>
            <a:r>
              <a:rPr lang="en-US" b="1" dirty="0"/>
              <a:t>templates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Plotting: </a:t>
            </a:r>
            <a:r>
              <a:rPr lang="en-US" b="1" dirty="0"/>
              <a:t>R</a:t>
            </a:r>
            <a:r>
              <a:rPr lang="en-US" dirty="0"/>
              <a:t> (e.g., plot, </a:t>
            </a:r>
            <a:r>
              <a:rPr lang="en-US" dirty="0" err="1"/>
              <a:t>ggplot</a:t>
            </a:r>
            <a:r>
              <a:rPr lang="en-US" dirty="0"/>
              <a:t>), </a:t>
            </a:r>
            <a:r>
              <a:rPr lang="en-US" b="1" dirty="0"/>
              <a:t>Python</a:t>
            </a:r>
            <a:r>
              <a:rPr lang="en-US" dirty="0"/>
              <a:t> (e.g., matplotlib, seaborn), </a:t>
            </a:r>
            <a:r>
              <a:rPr lang="en-US" b="1" dirty="0" err="1"/>
              <a:t>Gnuplot</a:t>
            </a:r>
            <a:r>
              <a:rPr lang="en-US" dirty="0"/>
              <a:t>, </a:t>
            </a:r>
            <a:r>
              <a:rPr lang="en-US" b="1" dirty="0"/>
              <a:t>LaTeX</a:t>
            </a:r>
            <a:r>
              <a:rPr lang="en-US" dirty="0"/>
              <a:t> (e.g., </a:t>
            </a:r>
            <a:r>
              <a:rPr lang="en-US" dirty="0" err="1"/>
              <a:t>pgfplots</a:t>
            </a:r>
            <a:r>
              <a:rPr lang="en-US" dirty="0"/>
              <a:t>)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Figures: </a:t>
            </a:r>
            <a:r>
              <a:rPr lang="en-US" dirty="0"/>
              <a:t>e.g., MS Visio/</a:t>
            </a:r>
            <a:r>
              <a:rPr lang="en-US" b="1" dirty="0"/>
              <a:t>MS </a:t>
            </a:r>
            <a:r>
              <a:rPr lang="en-US" b="1" dirty="0" err="1"/>
              <a:t>Powerpoint</a:t>
            </a:r>
            <a:r>
              <a:rPr lang="en-US" dirty="0"/>
              <a:t>, </a:t>
            </a:r>
            <a:r>
              <a:rPr lang="en-US" b="1" dirty="0"/>
              <a:t>Inkscape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 pdf, eps, </a:t>
            </a:r>
            <a:r>
              <a:rPr lang="en-US" dirty="0" err="1"/>
              <a:t>svg</a:t>
            </a:r>
            <a:r>
              <a:rPr lang="en-US" dirty="0"/>
              <a:t> (vector graphics)</a:t>
            </a:r>
          </a:p>
          <a:p>
            <a:pPr lvl="1"/>
            <a:endParaRPr lang="en-US" dirty="0"/>
          </a:p>
          <a:p>
            <a:r>
              <a:rPr lang="en-US" dirty="0"/>
              <a:t>Mindset: Quality over Quantity</a:t>
            </a:r>
          </a:p>
          <a:p>
            <a:pPr lvl="1"/>
            <a:r>
              <a:rPr lang="en-US" dirty="0"/>
              <a:t>Aim for top-tier conferences/journals (act as filter)</a:t>
            </a:r>
          </a:p>
          <a:p>
            <a:pPr lvl="1"/>
            <a:r>
              <a:rPr lang="en-US" dirty="0"/>
              <a:t>Make the paper useful for others (ideas, evidence, code)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784EB67-F43E-ED31-2474-F42B4592BA2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Preparation</a:t>
            </a:r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972A1C4B-90D2-8F92-7DA2-B3703AE513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9940"/>
          <a:stretch/>
        </p:blipFill>
        <p:spPr>
          <a:xfrm>
            <a:off x="7576004" y="3507052"/>
            <a:ext cx="2583542" cy="2081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682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999C4123-C9D0-A48A-E68C-DC426C3EB5A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Research – Writing Cycle</a:t>
            </a:r>
          </a:p>
          <a:p>
            <a:pPr lvl="1"/>
            <a:r>
              <a:rPr lang="en-US" dirty="0"/>
              <a:t>Read lots of papers </a:t>
            </a:r>
          </a:p>
          <a:p>
            <a:pPr lvl="1"/>
            <a:r>
              <a:rPr lang="en-US" b="1" strike="sngStrike" dirty="0">
                <a:solidFill>
                  <a:srgbClr val="7889FB"/>
                </a:solidFill>
              </a:rPr>
              <a:t>Idea</a:t>
            </a:r>
            <a:r>
              <a:rPr lang="en-US" strike="sngStrike" dirty="0"/>
              <a:t> </a:t>
            </a:r>
            <a:r>
              <a:rPr lang="en-US" strike="sngStrike" dirty="0">
                <a:sym typeface="Wingdings" panose="05000000000000000000" pitchFamily="2" charset="2"/>
              </a:rPr>
              <a:t> </a:t>
            </a:r>
            <a:r>
              <a:rPr lang="en-US" strike="sngStrike" dirty="0"/>
              <a:t>Research </a:t>
            </a:r>
            <a:r>
              <a:rPr lang="en-US" strike="sngStrike" dirty="0">
                <a:sym typeface="Wingdings" panose="05000000000000000000" pitchFamily="2" charset="2"/>
              </a:rPr>
              <a:t> Writing  Document</a:t>
            </a:r>
          </a:p>
          <a:p>
            <a:pPr lvl="1"/>
            <a: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  <a:t>Idea</a:t>
            </a:r>
            <a:r>
              <a:rPr lang="en-US" dirty="0">
                <a:sym typeface="Wingdings" panose="05000000000000000000" pitchFamily="2" charset="2"/>
              </a:rPr>
              <a:t>  Writing/Research  Document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Incremental refinement of drafts </a:t>
            </a:r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Paper Submission Cycle</a:t>
            </a:r>
          </a:p>
          <a:p>
            <a:pPr lvl="1"/>
            <a:r>
              <a:rPr lang="en-US" dirty="0"/>
              <a:t>Blind vs double-blind submission</a:t>
            </a:r>
          </a:p>
          <a:p>
            <a:pPr lvl="1"/>
            <a:r>
              <a:rPr lang="en-US" dirty="0"/>
              <a:t>Revisions and Camera-ready</a:t>
            </a:r>
          </a:p>
          <a:p>
            <a:pPr lvl="1"/>
            <a:r>
              <a:rPr lang="en-US" b="1" dirty="0"/>
              <a:t>Similar:</a:t>
            </a:r>
            <a:r>
              <a:rPr lang="en-US" dirty="0"/>
              <a:t> </a:t>
            </a:r>
            <a:r>
              <a:rPr lang="en-US" b="1" dirty="0">
                <a:solidFill>
                  <a:schemeClr val="accent1"/>
                </a:solidFill>
              </a:rPr>
              <a:t>bachelor</a:t>
            </a:r>
            <a:r>
              <a:rPr lang="en-US" dirty="0"/>
              <a:t>/</a:t>
            </a:r>
            <a:r>
              <a:rPr lang="en-US" b="1" dirty="0">
                <a:solidFill>
                  <a:srgbClr val="C40D1E"/>
                </a:solidFill>
              </a:rPr>
              <a:t>master</a:t>
            </a:r>
            <a:r>
              <a:rPr lang="en-US" dirty="0"/>
              <a:t> thesis</a:t>
            </a:r>
            <a:br>
              <a:rPr lang="en-US" dirty="0"/>
            </a:b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 drafts to advisor / final version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84FFA1B-DA0E-F91F-1365-C52076BD091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Paper Writing and Publication Process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DED39ECB-A673-22AA-A552-788C27048FE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664201" y="1262740"/>
            <a:ext cx="5995946" cy="2200195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Example: SIGMOD 2025: Paper Submission Round 4</a:t>
            </a:r>
          </a:p>
          <a:p>
            <a:pPr lvl="1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Oct 10, 2024: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Abstract Submission &amp; Declaration of COIs</a:t>
            </a:r>
          </a:p>
          <a:p>
            <a:pPr lvl="1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Oct 17, 2024: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Paper Submission</a:t>
            </a:r>
          </a:p>
          <a:p>
            <a:pPr lvl="1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Nov 28, 2024: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Notification of Accept/Review/Reject</a:t>
            </a:r>
          </a:p>
          <a:p>
            <a:pPr lvl="1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Dec 05, 2024: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Submission of Revision Plan</a:t>
            </a:r>
          </a:p>
          <a:p>
            <a:pPr lvl="1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Dec 19, 2024: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Revision Feedback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Submission of Revised Paper</a:t>
            </a:r>
          </a:p>
          <a:p>
            <a:pPr lvl="1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Jan 30, 2025: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Final Notification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Submission of Camera-ready Version</a:t>
            </a: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0C74AB42-686B-63BF-FE10-3979FA7EDE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61585" y="4898969"/>
            <a:ext cx="778969" cy="54864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5" name="TextBox 6">
            <a:extLst>
              <a:ext uri="{FF2B5EF4-FFF2-40B4-BE49-F238E27FC236}">
                <a16:creationId xmlns:a16="http://schemas.microsoft.com/office/drawing/2014/main" id="{E77B5FCB-0F78-0950-2349-3E6AB54F10BE}"/>
              </a:ext>
            </a:extLst>
          </p:cNvPr>
          <p:cNvSpPr txBox="1"/>
          <p:nvPr/>
        </p:nvSpPr>
        <p:spPr>
          <a:xfrm>
            <a:off x="9045189" y="4803957"/>
            <a:ext cx="1994170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[Simon Peyton Jones: How to write a great research paper, MSR Cambridge]</a:t>
            </a:r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2944702E-BB9C-76F3-991C-13D536FCFC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4326" y="4898969"/>
            <a:ext cx="734996" cy="54864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7" name="TextBox 8">
            <a:extLst>
              <a:ext uri="{FF2B5EF4-FFF2-40B4-BE49-F238E27FC236}">
                <a16:creationId xmlns:a16="http://schemas.microsoft.com/office/drawing/2014/main" id="{BAD9610E-B76B-644C-5AD8-1F1BF6C113E1}"/>
              </a:ext>
            </a:extLst>
          </p:cNvPr>
          <p:cNvSpPr txBox="1"/>
          <p:nvPr/>
        </p:nvSpPr>
        <p:spPr>
          <a:xfrm>
            <a:off x="5383794" y="4803957"/>
            <a:ext cx="2606582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[Eamonn Keogh: How to do good research, get it published in SIGKDD and get it cited!,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KDD 2009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B54F2686-CAC3-7688-4625-DE9005DF22E9}"/>
              </a:ext>
            </a:extLst>
          </p:cNvPr>
          <p:cNvSpPr txBox="1"/>
          <p:nvPr/>
        </p:nvSpPr>
        <p:spPr>
          <a:xfrm>
            <a:off x="9406476" y="4434625"/>
            <a:ext cx="2534078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[Recommended Reading]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6B980CC5-2A29-62F0-09B3-25020AC2C8D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56823"/>
          <a:stretch/>
        </p:blipFill>
        <p:spPr>
          <a:xfrm>
            <a:off x="9771991" y="2825165"/>
            <a:ext cx="2168563" cy="812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87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7FAB0521-3D94-7A94-B26F-9E75CD914D2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Different Kinds of Feedback</a:t>
            </a:r>
          </a:p>
          <a:p>
            <a:pPr lvl="1"/>
            <a:r>
              <a:rPr lang="en-US" dirty="0"/>
              <a:t>Casual discussion of early ideas</a:t>
            </a:r>
          </a:p>
          <a:p>
            <a:pPr lvl="1"/>
            <a:r>
              <a:rPr lang="en-US" dirty="0"/>
              <a:t>Comments on paper drafts</a:t>
            </a:r>
          </a:p>
          <a:p>
            <a:pPr lvl="1"/>
            <a:r>
              <a:rPr lang="en-US" dirty="0"/>
              <a:t>Reviewer comments (good and bad)</a:t>
            </a:r>
            <a:endParaRPr lang="en-US" sz="700" dirty="0"/>
          </a:p>
          <a:p>
            <a:r>
              <a:rPr lang="en-US" dirty="0"/>
              <a:t>Paper Rebuttal and/or Revision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Rebuttal</a:t>
            </a:r>
            <a:r>
              <a:rPr lang="en-US" dirty="0"/>
              <a:t>: seriously consider all feedback (in doubt agree), and </a:t>
            </a:r>
            <a:br>
              <a:rPr lang="en-US" dirty="0"/>
            </a:br>
            <a:r>
              <a:rPr lang="en-US" dirty="0"/>
              <a:t>answer with facts / ideas how to address the comments 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Revision</a:t>
            </a:r>
            <a:r>
              <a:rPr lang="en-US" dirty="0"/>
              <a:t> (conditional accept): address all revision requests</a:t>
            </a:r>
          </a:p>
          <a:p>
            <a:endParaRPr lang="en-US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FDD12B2-05DA-1230-05CA-9979B28A49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Dealing with Feedback/Criticism </a:t>
            </a:r>
          </a:p>
        </p:txBody>
      </p:sp>
      <p:sp>
        <p:nvSpPr>
          <p:cNvPr id="4" name="Right Brace 5">
            <a:extLst>
              <a:ext uri="{FF2B5EF4-FFF2-40B4-BE49-F238E27FC236}">
                <a16:creationId xmlns:a16="http://schemas.microsoft.com/office/drawing/2014/main" id="{1C0353BC-0470-6423-4FDE-B3FF8D5CA1A3}"/>
              </a:ext>
            </a:extLst>
          </p:cNvPr>
          <p:cNvSpPr/>
          <p:nvPr/>
        </p:nvSpPr>
        <p:spPr>
          <a:xfrm>
            <a:off x="4806883" y="1609725"/>
            <a:ext cx="175098" cy="857250"/>
          </a:xfrm>
          <a:prstGeom prst="rightBrace">
            <a:avLst>
              <a:gd name="adj1" fmla="val 24652"/>
              <a:gd name="adj2" fmla="val 50000"/>
            </a:avLst>
          </a:prstGeom>
          <a:ln w="19050">
            <a:solidFill>
              <a:srgbClr val="7889FB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7889FB"/>
              </a:solidFill>
            </a:endParaRPr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3668D883-4838-636A-3536-5A4248A2AD55}"/>
              </a:ext>
            </a:extLst>
          </p:cNvPr>
          <p:cNvSpPr txBox="1"/>
          <p:nvPr/>
        </p:nvSpPr>
        <p:spPr>
          <a:xfrm>
            <a:off x="5140693" y="1717788"/>
            <a:ext cx="4097372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Always welcome feedback/criticism</a:t>
            </a:r>
          </a:p>
          <a:p>
            <a:pPr marL="285750" indent="-285750">
              <a:buFontTx/>
              <a:buChar char="-"/>
            </a:pPr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Address all feedback w/ sincere effort</a:t>
            </a:r>
          </a:p>
        </p:txBody>
      </p:sp>
    </p:spTree>
    <p:extLst>
      <p:ext uri="{BB962C8B-B14F-4D97-AF65-F5344CB8AC3E}">
        <p14:creationId xmlns:p14="http://schemas.microsoft.com/office/powerpoint/2010/main" val="2297696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>
            <a:extLst>
              <a:ext uri="{FF2B5EF4-FFF2-40B4-BE49-F238E27FC236}">
                <a16:creationId xmlns:a16="http://schemas.microsoft.com/office/drawing/2014/main" id="{754B9CCC-3AEF-E2FB-D77F-CAEEBBDB98D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724274" y="1268963"/>
            <a:ext cx="7901667" cy="4506685"/>
          </a:xfrm>
        </p:spPr>
        <p:txBody>
          <a:bodyPr/>
          <a:lstStyle/>
          <a:p>
            <a:r>
              <a:rPr lang="en-US" dirty="0"/>
              <a:t>Example paper used in the following</a:t>
            </a:r>
          </a:p>
          <a:p>
            <a:pPr lvl="1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Ahmed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Elgohary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Matthias Boehm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Peter J. Haas, Frederick R. Reiss, Berthold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Reinwald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600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Compressed Linear Algebra </a:t>
            </a:r>
            <a:r>
              <a:rPr lang="en-US" sz="1600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Large-Scale Machine Learning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PVLDB 2016</a:t>
            </a:r>
            <a:endParaRPr lang="en-US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BD29DDA-15FE-A72D-7FD1-3F010AB3245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Running Example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60C0780E-DBEA-BD6D-F7AD-FD64970D46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799" y="1307063"/>
            <a:ext cx="3068052" cy="3956305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7" name="Right Arrow 7">
            <a:extLst>
              <a:ext uri="{FF2B5EF4-FFF2-40B4-BE49-F238E27FC236}">
                <a16:creationId xmlns:a16="http://schemas.microsoft.com/office/drawing/2014/main" id="{3E3A9A72-DAFF-729A-B4B9-F032FA99E35C}"/>
              </a:ext>
            </a:extLst>
          </p:cNvPr>
          <p:cNvSpPr/>
          <p:nvPr/>
        </p:nvSpPr>
        <p:spPr>
          <a:xfrm rot="5400000">
            <a:off x="4567463" y="2457985"/>
            <a:ext cx="326229" cy="320865"/>
          </a:xfrm>
          <a:prstGeom prst="rightArrow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FC77EE51-AA70-9BA1-79B1-4024C92091C4}"/>
              </a:ext>
            </a:extLst>
          </p:cNvPr>
          <p:cNvSpPr txBox="1"/>
          <p:nvPr/>
        </p:nvSpPr>
        <p:spPr>
          <a:xfrm>
            <a:off x="5149191" y="3039019"/>
            <a:ext cx="6828818" cy="181588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[Ahmed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Elgohary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Matthias Boehm, Peter J. Haas, Frederick R. Reiss, Berthold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Reinwald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Scaling Machine Learning via Compressed Linear Algebra.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SIGMOD Record 2017 46(1)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  <a:p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[Ahmed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Elgohary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Matthias Boehm, Peter J. Haas, Frederick R. Reiss, Berthold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Reinwald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Compressed Linear Algebra for Large-Scale Machine Learning.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VLDB Journal 2018 27(5)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  <a:p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[Ahmed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Elgohary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Matthias Boehm, Peter J. Haas, Frederick R. Reiss, Berthold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Reinwald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Compressed Linear Algebra for Large-Scale Machine Learning.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Commun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. ACM 2019 62(5)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9" name="Picture 9">
            <a:extLst>
              <a:ext uri="{FF2B5EF4-FFF2-40B4-BE49-F238E27FC236}">
                <a16:creationId xmlns:a16="http://schemas.microsoft.com/office/drawing/2014/main" id="{6EA6E12F-6779-97FB-E3B9-628D280869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2392" y="2936513"/>
            <a:ext cx="497559" cy="640080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45BB1A3E-0BB2-200C-F6CF-692611CA5E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3032" y="3640674"/>
            <a:ext cx="455634" cy="640080"/>
          </a:xfrm>
          <a:prstGeom prst="rect">
            <a:avLst/>
          </a:prstGeom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id="{5696C4A6-A0A1-48C9-76EE-88EE872E4D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1843" y="4287263"/>
            <a:ext cx="496551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805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842A89AB-3436-D3F7-4DB1-4E0188ABFEF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Announcements/Org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C907436-F138-76A6-08DE-82F0F07304F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Hybrid Setting with Optional Attendance</a:t>
            </a:r>
          </a:p>
          <a:p>
            <a:pPr lvl="1"/>
            <a:r>
              <a:rPr lang="en-US" dirty="0"/>
              <a:t>In-person in MAR 0.010</a:t>
            </a:r>
          </a:p>
          <a:p>
            <a:pPr lvl="1"/>
            <a:r>
              <a:rPr lang="en-US" dirty="0"/>
              <a:t>Virtual via zoom</a:t>
            </a:r>
            <a:br>
              <a:rPr lang="en-US" dirty="0"/>
            </a:br>
            <a:r>
              <a:rPr lang="en-US" dirty="0">
                <a:hlinkClick r:id="rId2"/>
              </a:rPr>
              <a:t>https://tu-berlin.zoom.us/j/67376691490?pwd=NmlvWTM5VUVWRjU0UGI2bXhBVkxzQT09</a:t>
            </a:r>
            <a:endParaRPr lang="en-US" dirty="0"/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C45256E3-983E-2CD5-0D17-0B2D5A37A6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3484" y="1912143"/>
            <a:ext cx="1210387" cy="316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6557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4CC5044F-3766-577B-EA6C-18B073172A5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Title &amp; Authors</a:t>
            </a:r>
          </a:p>
          <a:p>
            <a:r>
              <a:rPr lang="en-US" dirty="0"/>
              <a:t>Sections and Subsections</a:t>
            </a:r>
          </a:p>
          <a:p>
            <a:pPr lvl="1"/>
            <a:r>
              <a:rPr lang="en-US" dirty="0"/>
              <a:t>Abstract          		</a:t>
            </a:r>
            <a:r>
              <a:rPr lang="en-US" dirty="0">
                <a:sym typeface="Wingdings" panose="05000000000000000000" pitchFamily="2" charset="2"/>
              </a:rPr>
              <a:t> short overview of problem and solution (part of meta data)</a:t>
            </a:r>
            <a:endParaRPr lang="en-US" dirty="0"/>
          </a:p>
          <a:p>
            <a:pPr lvl="1"/>
            <a:r>
              <a:rPr lang="en-US" dirty="0"/>
              <a:t>Introduction 		</a:t>
            </a:r>
            <a:r>
              <a:rPr lang="en-US" dirty="0">
                <a:sym typeface="Wingdings" panose="05000000000000000000" pitchFamily="2" charset="2"/>
              </a:rPr>
              <a:t> context, problem, contributions</a:t>
            </a:r>
            <a:endParaRPr lang="en-US" dirty="0"/>
          </a:p>
          <a:p>
            <a:pPr lvl="1"/>
            <a:r>
              <a:rPr lang="en-US" dirty="0"/>
              <a:t>Background / Preliminaries 	</a:t>
            </a:r>
            <a:r>
              <a:rPr lang="en-US" dirty="0">
                <a:sym typeface="Wingdings" panose="05000000000000000000" pitchFamily="2" charset="2"/>
              </a:rPr>
              <a:t> necessary background for understanding</a:t>
            </a:r>
            <a:endParaRPr lang="en-US" dirty="0"/>
          </a:p>
          <a:p>
            <a:pPr lvl="1"/>
            <a:r>
              <a:rPr lang="en-US" dirty="0"/>
              <a:t>Main Part 			</a:t>
            </a:r>
            <a:r>
              <a:rPr lang="en-US" dirty="0">
                <a:sym typeface="Wingdings" panose="05000000000000000000" pitchFamily="2" charset="2"/>
              </a:rPr>
              <a:t> your technical core contributions </a:t>
            </a:r>
            <a:endParaRPr lang="en-US" dirty="0"/>
          </a:p>
          <a:p>
            <a:pPr lvl="1"/>
            <a:r>
              <a:rPr lang="en-US" dirty="0"/>
              <a:t>Main Part 2</a:t>
            </a:r>
          </a:p>
          <a:p>
            <a:pPr lvl="1"/>
            <a:r>
              <a:rPr lang="en-US" dirty="0"/>
              <a:t>Experiments		</a:t>
            </a:r>
            <a:r>
              <a:rPr lang="en-US" dirty="0">
                <a:sym typeface="Wingdings" panose="05000000000000000000" pitchFamily="2" charset="2"/>
              </a:rPr>
              <a:t> setting, micro benchmarks, end-to-end benchmarks</a:t>
            </a:r>
            <a:endParaRPr lang="en-US" dirty="0"/>
          </a:p>
          <a:p>
            <a:pPr lvl="1"/>
            <a:r>
              <a:rPr lang="en-US" dirty="0"/>
              <a:t>Related Work		</a:t>
            </a:r>
            <a:r>
              <a:rPr lang="en-US" dirty="0">
                <a:sym typeface="Wingdings" panose="05000000000000000000" pitchFamily="2" charset="2"/>
              </a:rPr>
              <a:t> areas of related work, differences to your own work</a:t>
            </a:r>
            <a:endParaRPr lang="en-US" dirty="0"/>
          </a:p>
          <a:p>
            <a:pPr lvl="1"/>
            <a:r>
              <a:rPr lang="en-US" dirty="0"/>
              <a:t>Conclusions			</a:t>
            </a:r>
            <a:r>
              <a:rPr lang="en-US" dirty="0">
                <a:sym typeface="Wingdings" panose="05000000000000000000" pitchFamily="2" charset="2"/>
              </a:rPr>
              <a:t> summary, conclusions, and future work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Acknowledgments		 funding agencies, helpful people beyond co-authors</a:t>
            </a:r>
            <a:endParaRPr lang="en-US" dirty="0"/>
          </a:p>
          <a:p>
            <a:pPr lvl="1"/>
            <a:r>
              <a:rPr lang="en-US" dirty="0"/>
              <a:t>References			</a:t>
            </a:r>
            <a:r>
              <a:rPr lang="en-US" dirty="0">
                <a:sym typeface="Wingdings" panose="05000000000000000000" pitchFamily="2" charset="2"/>
              </a:rPr>
              <a:t> list of other works referenced throughout the paper</a:t>
            </a:r>
            <a:endParaRPr lang="en-US" dirty="0"/>
          </a:p>
          <a:p>
            <a:pPr lvl="1"/>
            <a:r>
              <a:rPr lang="en-US" dirty="0"/>
              <a:t>(Appendix)			</a:t>
            </a:r>
            <a:r>
              <a:rPr lang="en-US" dirty="0">
                <a:sym typeface="Wingdings" panose="05000000000000000000" pitchFamily="2" charset="2"/>
              </a:rPr>
              <a:t> any additional contents (e.g., proves of theorems, more results)</a:t>
            </a:r>
            <a:endParaRPr lang="en-US" dirty="0"/>
          </a:p>
          <a:p>
            <a:endParaRPr lang="en-US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B20CB23-179C-3307-A5FC-0BBD55F0EBB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Prototypical Structure of a Scientific Paper</a:t>
            </a:r>
          </a:p>
        </p:txBody>
      </p:sp>
    </p:spTree>
    <p:extLst>
      <p:ext uri="{BB962C8B-B14F-4D97-AF65-F5344CB8AC3E}">
        <p14:creationId xmlns:p14="http://schemas.microsoft.com/office/powerpoint/2010/main" val="34046604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E60E3F5E-A32A-3F5A-0AB1-61545C00873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50799" y="1268963"/>
            <a:ext cx="5579576" cy="2972837"/>
          </a:xfrm>
        </p:spPr>
        <p:txBody>
          <a:bodyPr/>
          <a:lstStyle/>
          <a:p>
            <a:r>
              <a:rPr lang="en-US" dirty="0"/>
              <a:t>List of Authors</a:t>
            </a:r>
          </a:p>
          <a:p>
            <a:pPr lvl="1"/>
            <a:r>
              <a:rPr lang="en-US" dirty="0"/>
              <a:t>E.g., by contribution (main, …, advisor)</a:t>
            </a:r>
          </a:p>
          <a:p>
            <a:pPr lvl="1"/>
            <a:r>
              <a:rPr lang="en-US" dirty="0"/>
              <a:t>E.g., by last name</a:t>
            </a:r>
          </a:p>
          <a:p>
            <a:pPr lvl="1"/>
            <a:r>
              <a:rPr lang="en-US" dirty="0"/>
              <a:t>Affiliations, contact (corresponding author)</a:t>
            </a:r>
          </a:p>
          <a:p>
            <a:pPr lvl="1"/>
            <a:endParaRPr lang="en-US" dirty="0"/>
          </a:p>
          <a:p>
            <a:r>
              <a:rPr lang="en-US" dirty="0"/>
              <a:t>Title</a:t>
            </a:r>
          </a:p>
          <a:p>
            <a:pPr lvl="1"/>
            <a:r>
              <a:rPr lang="en-US" dirty="0"/>
              <a:t>Descriptive yet concise</a:t>
            </a:r>
          </a:p>
          <a:p>
            <a:pPr lvl="1"/>
            <a:r>
              <a:rPr lang="en-US" dirty="0"/>
              <a:t>Short name if possible </a:t>
            </a:r>
            <a:r>
              <a:rPr lang="en-US" dirty="0">
                <a:sym typeface="Wingdings" panose="05000000000000000000" pitchFamily="2" charset="2"/>
              </a:rPr>
              <a:t> easier to cite and discuss</a:t>
            </a:r>
            <a:endParaRPr lang="en-US" dirty="0"/>
          </a:p>
          <a:p>
            <a:endParaRPr lang="en-US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F962ED1-7D9E-0382-646B-C797218267F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Title and Authors</a:t>
            </a: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C5807658-1335-D32E-7AE1-32CC90E6DA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322" y="4234144"/>
            <a:ext cx="5457215" cy="1538044"/>
          </a:xfrm>
          <a:prstGeom prst="rect">
            <a:avLst/>
          </a:prstGeom>
        </p:spPr>
      </p:pic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B09C446C-9461-AFB2-21E2-FCF8FBCE6FAD}"/>
              </a:ext>
            </a:extLst>
          </p:cNvPr>
          <p:cNvGrpSpPr/>
          <p:nvPr/>
        </p:nvGrpSpPr>
        <p:grpSpPr>
          <a:xfrm>
            <a:off x="7374613" y="1240595"/>
            <a:ext cx="4023892" cy="1263443"/>
            <a:chOff x="6905371" y="1104254"/>
            <a:chExt cx="4023892" cy="1263443"/>
          </a:xfrm>
        </p:grpSpPr>
        <p:pic>
          <p:nvPicPr>
            <p:cNvPr id="5" name="Picture 8">
              <a:extLst>
                <a:ext uri="{FF2B5EF4-FFF2-40B4-BE49-F238E27FC236}">
                  <a16:creationId xmlns:a16="http://schemas.microsoft.com/office/drawing/2014/main" id="{79A8FAB5-9AEE-9A5C-6368-3F1DBE4C10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19193" y="1113982"/>
              <a:ext cx="4010070" cy="1253715"/>
            </a:xfrm>
            <a:prstGeom prst="rect">
              <a:avLst/>
            </a:prstGeom>
          </p:spPr>
        </p:pic>
        <p:sp>
          <p:nvSpPr>
            <p:cNvPr id="6" name="Rectangle 9">
              <a:extLst>
                <a:ext uri="{FF2B5EF4-FFF2-40B4-BE49-F238E27FC236}">
                  <a16:creationId xmlns:a16="http://schemas.microsoft.com/office/drawing/2014/main" id="{2470B29A-FDA3-7542-CA33-6D894638915C}"/>
                </a:ext>
              </a:extLst>
            </p:cNvPr>
            <p:cNvSpPr/>
            <p:nvPr/>
          </p:nvSpPr>
          <p:spPr>
            <a:xfrm>
              <a:off x="6905371" y="1104254"/>
              <a:ext cx="619032" cy="273609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D013704A-3861-9C15-1FAB-D1B0483C0075}"/>
              </a:ext>
            </a:extLst>
          </p:cNvPr>
          <p:cNvGrpSpPr/>
          <p:nvPr/>
        </p:nvGrpSpPr>
        <p:grpSpPr>
          <a:xfrm>
            <a:off x="7374613" y="2806942"/>
            <a:ext cx="4157851" cy="1124299"/>
            <a:chOff x="6921029" y="2658125"/>
            <a:chExt cx="4157851" cy="1124299"/>
          </a:xfrm>
        </p:grpSpPr>
        <p:pic>
          <p:nvPicPr>
            <p:cNvPr id="7" name="Picture 11">
              <a:extLst>
                <a:ext uri="{FF2B5EF4-FFF2-40B4-BE49-F238E27FC236}">
                  <a16:creationId xmlns:a16="http://schemas.microsoft.com/office/drawing/2014/main" id="{886A6EB0-B70B-CA8E-CCA6-7B9702BC54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45626" y="2699989"/>
              <a:ext cx="4133254" cy="1082435"/>
            </a:xfrm>
            <a:prstGeom prst="rect">
              <a:avLst/>
            </a:prstGeom>
          </p:spPr>
        </p:pic>
        <p:sp>
          <p:nvSpPr>
            <p:cNvPr id="8" name="Rectangle 12">
              <a:extLst>
                <a:ext uri="{FF2B5EF4-FFF2-40B4-BE49-F238E27FC236}">
                  <a16:creationId xmlns:a16="http://schemas.microsoft.com/office/drawing/2014/main" id="{1F6A73C5-1AC5-0EB0-4E96-40508B59B6F6}"/>
                </a:ext>
              </a:extLst>
            </p:cNvPr>
            <p:cNvSpPr/>
            <p:nvPr/>
          </p:nvSpPr>
          <p:spPr>
            <a:xfrm>
              <a:off x="6921029" y="2658125"/>
              <a:ext cx="562756" cy="273609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F46F1FF1-5E5C-8B0E-20B5-CE373B7F9F30}"/>
              </a:ext>
            </a:extLst>
          </p:cNvPr>
          <p:cNvGrpSpPr/>
          <p:nvPr/>
        </p:nvGrpSpPr>
        <p:grpSpPr>
          <a:xfrm>
            <a:off x="7374613" y="4234144"/>
            <a:ext cx="4158049" cy="1445985"/>
            <a:chOff x="6860184" y="4114716"/>
            <a:chExt cx="4158049" cy="1445985"/>
          </a:xfrm>
        </p:grpSpPr>
        <p:pic>
          <p:nvPicPr>
            <p:cNvPr id="9" name="Picture 5">
              <a:extLst>
                <a:ext uri="{FF2B5EF4-FFF2-40B4-BE49-F238E27FC236}">
                  <a16:creationId xmlns:a16="http://schemas.microsoft.com/office/drawing/2014/main" id="{EDF92D8F-AE91-BF09-3823-570B384A09F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60184" y="4114716"/>
              <a:ext cx="4158049" cy="842421"/>
            </a:xfrm>
            <a:prstGeom prst="rect">
              <a:avLst/>
            </a:prstGeom>
          </p:spPr>
        </p:pic>
        <p:sp>
          <p:nvSpPr>
            <p:cNvPr id="10" name="Rectangle 13">
              <a:extLst>
                <a:ext uri="{FF2B5EF4-FFF2-40B4-BE49-F238E27FC236}">
                  <a16:creationId xmlns:a16="http://schemas.microsoft.com/office/drawing/2014/main" id="{B7EC8936-434B-24BD-DA3A-C7F8162BAF99}"/>
                </a:ext>
              </a:extLst>
            </p:cNvPr>
            <p:cNvSpPr/>
            <p:nvPr/>
          </p:nvSpPr>
          <p:spPr>
            <a:xfrm>
              <a:off x="6957295" y="4124444"/>
              <a:ext cx="823932" cy="273609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Google Shape;137;p4">
              <a:extLst>
                <a:ext uri="{FF2B5EF4-FFF2-40B4-BE49-F238E27FC236}">
                  <a16:creationId xmlns:a16="http://schemas.microsoft.com/office/drawing/2014/main" id="{5EBE0423-FDBA-7846-3048-3708EA47BB71}"/>
                </a:ext>
              </a:extLst>
            </p:cNvPr>
            <p:cNvSpPr txBox="1"/>
            <p:nvPr/>
          </p:nvSpPr>
          <p:spPr>
            <a:xfrm>
              <a:off x="9150332" y="5037481"/>
              <a:ext cx="1634247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45700" rIns="0" bIns="45700" anchor="t" anchorCtr="0">
              <a:spAutoFit/>
            </a:bodyPr>
            <a:lstStyle/>
            <a:p>
              <a:pPr marL="0" marR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[</a:t>
              </a:r>
              <a:r>
                <a:rPr lang="en-US" sz="1400" b="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Credit:</a:t>
              </a:r>
              <a:r>
                <a:rPr lang="en-US" sz="14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1400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sliceline</a:t>
              </a:r>
              <a:r>
                <a:rPr lang="en-US" sz="14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, </a:t>
              </a:r>
              <a:br>
                <a:rPr lang="en-US" sz="14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en-US" sz="14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Silicon Valley, HBO]</a:t>
              </a:r>
              <a:endParaRPr dirty="0"/>
            </a:p>
          </p:txBody>
        </p:sp>
        <p:pic>
          <p:nvPicPr>
            <p:cNvPr id="12" name="Google Shape;138;p4">
              <a:extLst>
                <a:ext uri="{FF2B5EF4-FFF2-40B4-BE49-F238E27FC236}">
                  <a16:creationId xmlns:a16="http://schemas.microsoft.com/office/drawing/2014/main" id="{1A3F9060-B861-FBEA-BD99-AE4C38989DBB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 l="19192" t="38340" r="18851" b="44977"/>
            <a:stretch/>
          </p:blipFill>
          <p:spPr>
            <a:xfrm>
              <a:off x="7202735" y="5064099"/>
              <a:ext cx="1841273" cy="495761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418482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7704D5D-0E54-E1A2-F255-B635B4D9DE6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Abstract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8E24D60-88D1-B7F6-FCC0-73C977461D4E}"/>
              </a:ext>
            </a:extLst>
          </p:cNvPr>
          <p:cNvSpPr txBox="1">
            <a:spLocks/>
          </p:cNvSpPr>
          <p:nvPr/>
        </p:nvSpPr>
        <p:spPr>
          <a:xfrm>
            <a:off x="555867" y="1268963"/>
            <a:ext cx="8196170" cy="494110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600" dirty="0">
                <a:solidFill>
                  <a:srgbClr val="00B050"/>
                </a:solidFill>
                <a:latin typeface="Consolas" panose="020B0609020204030204" pitchFamily="49" charset="0"/>
              </a:rPr>
              <a:t>% 1. State the problem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300" dirty="0">
                <a:latin typeface="Consolas" panose="020B0609020204030204" pitchFamily="49" charset="0"/>
              </a:rPr>
              <a:t>Large-scale machine learning (ML) algorithms are often iterative, using repeated read-only data access and I/O-bound matrix-vector multiplications to converge to an optimal model. It is crucial for performance to fit the data into single-node or distributed main memory.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600" dirty="0">
                <a:solidFill>
                  <a:srgbClr val="00B050"/>
                </a:solidFill>
                <a:latin typeface="Consolas" panose="020B0609020204030204" pitchFamily="49" charset="0"/>
              </a:rPr>
              <a:t>% 2. Say why it's an interesting problem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300" dirty="0">
                <a:latin typeface="Consolas" panose="020B0609020204030204" pitchFamily="49" charset="0"/>
              </a:rPr>
              <a:t>General-purpose, heavy- and lightweight compression techniques struggle to achieve both good compression ratios and fast decompression speed to enable block-wise uncompressed operations.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600" dirty="0">
                <a:solidFill>
                  <a:srgbClr val="00B050"/>
                </a:solidFill>
                <a:latin typeface="Consolas" panose="020B0609020204030204" pitchFamily="49" charset="0"/>
              </a:rPr>
              <a:t>% 3. Say what your solution achieves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300" dirty="0">
                <a:latin typeface="Consolas" panose="020B0609020204030204" pitchFamily="49" charset="0"/>
              </a:rPr>
              <a:t>Hence, we initiate work on compressed linear algebra (CLA), in which lightweight database compression techniques are applied to matrices and then linear algebra operations such as matrix-vector multiplication are executed directly on the compressed representations. We contribute effective column compression schemes, cache-conscious operations, and an efficient sampling-based compression algorithm. Our experiments show that CLA achieves in-memory operations performance close to the uncompressed case and good compression ratios that allow us to fit larger datasets into available memory.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600" dirty="0">
                <a:solidFill>
                  <a:srgbClr val="00B050"/>
                </a:solidFill>
                <a:latin typeface="Consolas" panose="020B0609020204030204" pitchFamily="49" charset="0"/>
              </a:rPr>
              <a:t>% 4. Say what follows from your solution</a:t>
            </a:r>
            <a:r>
              <a:rPr lang="en-US" sz="1600" dirty="0">
                <a:latin typeface="Consolas" panose="020B0609020204030204" pitchFamily="49" charset="0"/>
              </a:rPr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300" dirty="0">
                <a:latin typeface="Consolas" panose="020B0609020204030204" pitchFamily="49" charset="0"/>
              </a:rPr>
              <a:t>We thereby obtain significant end-to-end performance improvements up to 26x or reduced memory requirements.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BFC483-2ECB-5727-D908-586D42C572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7466" y="2414937"/>
            <a:ext cx="2621992" cy="24405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6F31D25-602C-F552-560F-969B5BD45F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8433" y="1296505"/>
            <a:ext cx="778969" cy="54864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957A0DD-CE46-DAD3-F8B9-43F70EAEADEF}"/>
              </a:ext>
            </a:extLst>
          </p:cNvPr>
          <p:cNvSpPr txBox="1"/>
          <p:nvPr/>
        </p:nvSpPr>
        <p:spPr>
          <a:xfrm>
            <a:off x="8752037" y="1182037"/>
            <a:ext cx="1994170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[Simon Peyton Jones: How to write a great research paper, MSR Cambridge]</a:t>
            </a:r>
          </a:p>
        </p:txBody>
      </p:sp>
      <p:sp>
        <p:nvSpPr>
          <p:cNvPr id="8" name="Geschweifte Klammer rechts 7">
            <a:extLst>
              <a:ext uri="{FF2B5EF4-FFF2-40B4-BE49-F238E27FC236}">
                <a16:creationId xmlns:a16="http://schemas.microsoft.com/office/drawing/2014/main" id="{953FA686-F41B-7B1A-9FA0-BCA24690EEFE}"/>
              </a:ext>
            </a:extLst>
          </p:cNvPr>
          <p:cNvSpPr/>
          <p:nvPr/>
        </p:nvSpPr>
        <p:spPr>
          <a:xfrm>
            <a:off x="8600788" y="1268964"/>
            <a:ext cx="243459" cy="4541286"/>
          </a:xfrm>
          <a:prstGeom prst="rightBrace">
            <a:avLst>
              <a:gd name="adj1" fmla="val 38702"/>
              <a:gd name="adj2" fmla="val 50000"/>
            </a:avLst>
          </a:pr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949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D4668C6F-E387-1750-FC93-8797CFCD218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50799" y="1113983"/>
            <a:ext cx="6461265" cy="4430606"/>
          </a:xfrm>
        </p:spPr>
        <p:txBody>
          <a:bodyPr/>
          <a:lstStyle/>
          <a:p>
            <a:r>
              <a:rPr lang="en-US" dirty="0"/>
              <a:t>Prototypical Structure</a:t>
            </a:r>
          </a:p>
          <a:p>
            <a:pPr lvl="1"/>
            <a:r>
              <a:rPr lang="en-US" dirty="0"/>
              <a:t>Context </a:t>
            </a:r>
            <a:r>
              <a:rPr lang="en-US" b="0" dirty="0"/>
              <a:t>(1 paragraph)</a:t>
            </a:r>
          </a:p>
          <a:p>
            <a:pPr lvl="1"/>
            <a:r>
              <a:rPr lang="en-US" dirty="0"/>
              <a:t>Problems </a:t>
            </a:r>
            <a:r>
              <a:rPr lang="en-US" b="0" dirty="0"/>
              <a:t>(1-3 paragraphs)</a:t>
            </a:r>
          </a:p>
          <a:p>
            <a:pPr lvl="1"/>
            <a:r>
              <a:rPr lang="en-US" b="0" dirty="0"/>
              <a:t>[Existing Work (1 paragraph)]</a:t>
            </a:r>
          </a:p>
          <a:p>
            <a:pPr lvl="1"/>
            <a:r>
              <a:rPr lang="en-US" b="0" dirty="0"/>
              <a:t>[Idea (1 paragraph)]</a:t>
            </a:r>
          </a:p>
          <a:p>
            <a:pPr lvl="1"/>
            <a:r>
              <a:rPr lang="en-US" dirty="0"/>
              <a:t>Contributions </a:t>
            </a:r>
            <a:r>
              <a:rPr lang="en-US" b="0" dirty="0"/>
              <a:t>(1 paragraph)</a:t>
            </a:r>
          </a:p>
          <a:p>
            <a:pPr lvl="1"/>
            <a:endParaRPr lang="en-US" b="0" dirty="0"/>
          </a:p>
          <a:p>
            <a:pPr lvl="1"/>
            <a:endParaRPr lang="en-US" dirty="0">
              <a:solidFill>
                <a:srgbClr val="C40D1E"/>
              </a:solidFill>
            </a:endParaRPr>
          </a:p>
          <a:p>
            <a:pPr lvl="1"/>
            <a:endParaRPr lang="en-US" dirty="0">
              <a:solidFill>
                <a:srgbClr val="C40D1E"/>
              </a:solidFill>
            </a:endParaRPr>
          </a:p>
          <a:p>
            <a:pPr lvl="1"/>
            <a:endParaRPr lang="en-US" dirty="0">
              <a:solidFill>
                <a:srgbClr val="C40D1E"/>
              </a:solidFill>
            </a:endParaRPr>
          </a:p>
          <a:p>
            <a:r>
              <a:rPr lang="en-US" dirty="0">
                <a:solidFill>
                  <a:srgbClr val="C40D1E"/>
                </a:solidFill>
              </a:rPr>
              <a:t>Introduction Matters</a:t>
            </a:r>
            <a:endParaRPr lang="en-US" b="0" dirty="0">
              <a:solidFill>
                <a:srgbClr val="C40D1E"/>
              </a:solidFill>
            </a:endParaRPr>
          </a:p>
          <a:p>
            <a:pPr lvl="1"/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Anchoring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most reviewers reach their opinion after reading introduction and motivation and then look for evidence</a:t>
            </a:r>
          </a:p>
          <a:p>
            <a:pPr lvl="1"/>
            <a:endParaRPr lang="en-US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8AB8553-0889-D0E2-5275-1A1976314E3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45914CB1-24C9-8B6F-B49F-EA800C0791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9751" y="1113983"/>
            <a:ext cx="2132096" cy="27432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2C263741-3C56-0FE2-EDC4-DFF78758E6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3130" y="1113983"/>
            <a:ext cx="2132096" cy="27432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4C2147E8-CF5F-D818-C9E5-A9F1F394D75C}"/>
              </a:ext>
            </a:extLst>
          </p:cNvPr>
          <p:cNvGrpSpPr/>
          <p:nvPr/>
        </p:nvGrpSpPr>
        <p:grpSpPr>
          <a:xfrm>
            <a:off x="9240350" y="1110146"/>
            <a:ext cx="2430532" cy="2704295"/>
            <a:chOff x="996626" y="3200399"/>
            <a:chExt cx="2738795" cy="3047279"/>
          </a:xfrm>
        </p:grpSpPr>
        <p:pic>
          <p:nvPicPr>
            <p:cNvPr id="6" name="Picture 6">
              <a:extLst>
                <a:ext uri="{FF2B5EF4-FFF2-40B4-BE49-F238E27FC236}">
                  <a16:creationId xmlns:a16="http://schemas.microsoft.com/office/drawing/2014/main" id="{A9243A8E-4C40-069C-C0ED-F69A4B0163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96626" y="3200399"/>
              <a:ext cx="2738795" cy="3047279"/>
            </a:xfrm>
            <a:prstGeom prst="rect">
              <a:avLst/>
            </a:prstGeom>
          </p:spPr>
        </p:pic>
        <p:sp>
          <p:nvSpPr>
            <p:cNvPr id="7" name="Rectangle 7">
              <a:extLst>
                <a:ext uri="{FF2B5EF4-FFF2-40B4-BE49-F238E27FC236}">
                  <a16:creationId xmlns:a16="http://schemas.microsoft.com/office/drawing/2014/main" id="{909CE2B8-2BA4-F595-8CF1-4551B0F7FCC4}"/>
                </a:ext>
              </a:extLst>
            </p:cNvPr>
            <p:cNvSpPr/>
            <p:nvPr/>
          </p:nvSpPr>
          <p:spPr>
            <a:xfrm>
              <a:off x="2782111" y="4250987"/>
              <a:ext cx="525294" cy="175097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8">
              <a:extLst>
                <a:ext uri="{FF2B5EF4-FFF2-40B4-BE49-F238E27FC236}">
                  <a16:creationId xmlns:a16="http://schemas.microsoft.com/office/drawing/2014/main" id="{90AB38A9-5FEF-9D68-A034-CC306D0C9612}"/>
                </a:ext>
              </a:extLst>
            </p:cNvPr>
            <p:cNvSpPr/>
            <p:nvPr/>
          </p:nvSpPr>
          <p:spPr>
            <a:xfrm>
              <a:off x="1226820" y="4850862"/>
              <a:ext cx="317559" cy="175097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9">
              <a:extLst>
                <a:ext uri="{FF2B5EF4-FFF2-40B4-BE49-F238E27FC236}">
                  <a16:creationId xmlns:a16="http://schemas.microsoft.com/office/drawing/2014/main" id="{15681611-33DD-C563-C249-B7410332F8BF}"/>
                </a:ext>
              </a:extLst>
            </p:cNvPr>
            <p:cNvSpPr/>
            <p:nvPr/>
          </p:nvSpPr>
          <p:spPr>
            <a:xfrm>
              <a:off x="2454610" y="5129724"/>
              <a:ext cx="525294" cy="175097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10">
              <a:extLst>
                <a:ext uri="{FF2B5EF4-FFF2-40B4-BE49-F238E27FC236}">
                  <a16:creationId xmlns:a16="http://schemas.microsoft.com/office/drawing/2014/main" id="{A3333444-0509-74B2-EF62-C1B1D3404716}"/>
                </a:ext>
              </a:extLst>
            </p:cNvPr>
            <p:cNvSpPr/>
            <p:nvPr/>
          </p:nvSpPr>
          <p:spPr>
            <a:xfrm>
              <a:off x="1916345" y="5729597"/>
              <a:ext cx="525294" cy="175097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Picture 12">
            <a:extLst>
              <a:ext uri="{FF2B5EF4-FFF2-40B4-BE49-F238E27FC236}">
                <a16:creationId xmlns:a16="http://schemas.microsoft.com/office/drawing/2014/main" id="{6B49FEDA-6638-7DA6-22C3-D9809A29D5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06204" y="4634113"/>
            <a:ext cx="734996" cy="54864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13" name="TextBox 13">
            <a:extLst>
              <a:ext uri="{FF2B5EF4-FFF2-40B4-BE49-F238E27FC236}">
                <a16:creationId xmlns:a16="http://schemas.microsoft.com/office/drawing/2014/main" id="{369CDB50-075C-C34F-7529-7B8B5E5F1953}"/>
              </a:ext>
            </a:extLst>
          </p:cNvPr>
          <p:cNvSpPr txBox="1"/>
          <p:nvPr/>
        </p:nvSpPr>
        <p:spPr>
          <a:xfrm>
            <a:off x="8125486" y="4525898"/>
            <a:ext cx="2670856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Eamonn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Keogh: How to do good research, get it published in SIGKDD and get it cited!,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KDD 2009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A85DABAF-2B87-BD43-DFC0-7609190F95D4}"/>
              </a:ext>
            </a:extLst>
          </p:cNvPr>
          <p:cNvSpPr/>
          <p:nvPr/>
        </p:nvSpPr>
        <p:spPr>
          <a:xfrm>
            <a:off x="4610648" y="2686050"/>
            <a:ext cx="875951" cy="657225"/>
          </a:xfrm>
          <a:prstGeom prst="rect">
            <a:avLst/>
          </a:prstGeom>
          <a:solidFill>
            <a:srgbClr val="7889FB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BC2C30C4-3440-9E25-F60B-6A89389ECDC5}"/>
              </a:ext>
            </a:extLst>
          </p:cNvPr>
          <p:cNvSpPr/>
          <p:nvPr/>
        </p:nvSpPr>
        <p:spPr>
          <a:xfrm>
            <a:off x="5505799" y="1781176"/>
            <a:ext cx="875951" cy="1838324"/>
          </a:xfrm>
          <a:prstGeom prst="rect">
            <a:avLst/>
          </a:prstGeom>
          <a:solidFill>
            <a:srgbClr val="7889FB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A606A3C0-F620-773E-34EC-2DD77D49C194}"/>
              </a:ext>
            </a:extLst>
          </p:cNvPr>
          <p:cNvSpPr/>
          <p:nvPr/>
        </p:nvSpPr>
        <p:spPr>
          <a:xfrm>
            <a:off x="6806593" y="1266825"/>
            <a:ext cx="875951" cy="1876425"/>
          </a:xfrm>
          <a:prstGeom prst="rect">
            <a:avLst/>
          </a:prstGeom>
          <a:solidFill>
            <a:srgbClr val="7889FB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cxnSp>
        <p:nvCxnSpPr>
          <p:cNvPr id="24" name="Gerader Verbinder 23">
            <a:extLst>
              <a:ext uri="{FF2B5EF4-FFF2-40B4-BE49-F238E27FC236}">
                <a16:creationId xmlns:a16="http://schemas.microsoft.com/office/drawing/2014/main" id="{CCC8E346-2BFF-BFA5-7034-65A90C162890}"/>
              </a:ext>
            </a:extLst>
          </p:cNvPr>
          <p:cNvCxnSpPr/>
          <p:nvPr/>
        </p:nvCxnSpPr>
        <p:spPr>
          <a:xfrm>
            <a:off x="7682544" y="2181225"/>
            <a:ext cx="0" cy="962025"/>
          </a:xfrm>
          <a:prstGeom prst="line">
            <a:avLst/>
          </a:prstGeom>
          <a:ln w="38100">
            <a:solidFill>
              <a:srgbClr val="7889F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r Verbinder 15">
            <a:extLst>
              <a:ext uri="{FF2B5EF4-FFF2-40B4-BE49-F238E27FC236}">
                <a16:creationId xmlns:a16="http://schemas.microsoft.com/office/drawing/2014/main" id="{131F1EC3-0918-4BBE-78C1-4A914E8907A6}"/>
              </a:ext>
            </a:extLst>
          </p:cNvPr>
          <p:cNvCxnSpPr/>
          <p:nvPr/>
        </p:nvCxnSpPr>
        <p:spPr>
          <a:xfrm>
            <a:off x="9148910" y="1113983"/>
            <a:ext cx="0" cy="2700458"/>
          </a:xfrm>
          <a:prstGeom prst="line">
            <a:avLst/>
          </a:prstGeom>
          <a:ln w="38100">
            <a:solidFill>
              <a:srgbClr val="7889F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r Verbinder 17">
            <a:extLst>
              <a:ext uri="{FF2B5EF4-FFF2-40B4-BE49-F238E27FC236}">
                <a16:creationId xmlns:a16="http://schemas.microsoft.com/office/drawing/2014/main" id="{2DBE58EA-B1B5-5E85-FE08-25431A123E8F}"/>
              </a:ext>
            </a:extLst>
          </p:cNvPr>
          <p:cNvCxnSpPr/>
          <p:nvPr/>
        </p:nvCxnSpPr>
        <p:spPr>
          <a:xfrm>
            <a:off x="7682544" y="2574842"/>
            <a:ext cx="1466366" cy="0"/>
          </a:xfrm>
          <a:prstGeom prst="line">
            <a:avLst/>
          </a:prstGeom>
          <a:ln w="38100">
            <a:solidFill>
              <a:srgbClr val="7889F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8910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platzhalter 1">
                <a:extLst>
                  <a:ext uri="{FF2B5EF4-FFF2-40B4-BE49-F238E27FC236}">
                    <a16:creationId xmlns:a16="http://schemas.microsoft.com/office/drawing/2014/main" id="{904370C6-6019-B3D7-FC7E-D4DFC3F3B4FF}"/>
                  </a:ext>
                </a:extLst>
              </p:cNvPr>
              <p:cNvSpPr>
                <a:spLocks noGrp="1"/>
              </p:cNvSpPr>
              <p:nvPr>
                <p:ph type="body" sz="quarter" idx="18"/>
              </p:nvPr>
            </p:nvSpPr>
            <p:spPr/>
            <p:txBody>
              <a:bodyPr/>
              <a:lstStyle/>
              <a:p>
                <a:r>
                  <a:rPr lang="en-US" dirty="0"/>
                  <a:t>Easily Readable: Quality </a:t>
                </a:r>
                <a14:m>
                  <m:oMath xmlns:m="http://schemas.openxmlformats.org/officeDocument/2006/math">
                    <m:r>
                      <a:rPr lang="en-AT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</m:oMath>
                </a14:m>
                <a:r>
                  <a:rPr lang="en-US" dirty="0"/>
                  <a:t> Time</a:t>
                </a:r>
              </a:p>
              <a:p>
                <a:pPr lvl="1"/>
                <a:r>
                  <a:rPr lang="en-US" b="1" dirty="0">
                    <a:solidFill>
                      <a:srgbClr val="7889FB"/>
                    </a:solidFill>
                  </a:rPr>
                  <a:t>Make it easy to skim the paper</a:t>
                </a:r>
                <a:r>
                  <a:rPr lang="en-US" dirty="0"/>
                  <a:t> </a:t>
                </a:r>
                <a:br>
                  <a:rPr lang="en-US" dirty="0"/>
                </a:br>
                <a:r>
                  <a:rPr lang="en-AT" dirty="0">
                    <a:sym typeface="Wingdings" panose="05000000000000000000" pitchFamily="2" charset="2"/>
                  </a:rPr>
                  <a:t></a:t>
                </a:r>
                <a:r>
                  <a:rPr lang="en-US" dirty="0">
                    <a:sym typeface="Wingdings" panose="05000000000000000000" pitchFamily="2" charset="2"/>
                  </a:rPr>
                  <a:t> paragraph labels, self-explanatory figures (close to text), and structure</a:t>
                </a:r>
              </a:p>
              <a:p>
                <a:pPr lvl="1"/>
                <a:r>
                  <a:rPr lang="en-US" dirty="0">
                    <a:sym typeface="Wingdings" panose="05000000000000000000" pitchFamily="2" charset="2"/>
                  </a:rPr>
                  <a:t>Avoid unnecessary formalism </a:t>
                </a:r>
                <a:r>
                  <a:rPr lang="en-AT" dirty="0">
                    <a:sym typeface="Wingdings" panose="05000000000000000000" pitchFamily="2" charset="2"/>
                  </a:rPr>
                  <a:t></a:t>
                </a:r>
                <a:r>
                  <a:rPr lang="en-US" dirty="0">
                    <a:sym typeface="Wingdings" panose="05000000000000000000" pitchFamily="2" charset="2"/>
                  </a:rPr>
                  <a:t> as simple as possible</a:t>
                </a:r>
              </a:p>
              <a:p>
                <a:pPr lvl="1"/>
                <a:r>
                  <a:rPr lang="en-US" dirty="0">
                    <a:sym typeface="Wingdings" panose="05000000000000000000" pitchFamily="2" charset="2"/>
                  </a:rPr>
                  <a:t>Shortening the text in favor of structure improves readability</a:t>
                </a:r>
                <a:endParaRPr lang="en-US" dirty="0"/>
              </a:p>
              <a:p>
                <a:pPr lvl="1"/>
                <a:r>
                  <a:rPr lang="en-US" b="1" dirty="0"/>
                  <a:t>Ex. Compressed Linear Algebra</a:t>
                </a:r>
              </a:p>
              <a:p>
                <a:pPr lvl="2"/>
                <a:r>
                  <a:rPr lang="en-US" dirty="0"/>
                  <a:t>Initial SIGMOD submission: </a:t>
                </a:r>
                <a:r>
                  <a:rPr lang="en-US" b="1" dirty="0">
                    <a:solidFill>
                      <a:schemeClr val="accent1"/>
                    </a:solidFill>
                  </a:rPr>
                  <a:t>12+3 pages</a:t>
                </a:r>
              </a:p>
              <a:p>
                <a:pPr lvl="2"/>
                <a:r>
                  <a:rPr lang="en-US" dirty="0"/>
                  <a:t>Final PVLDB submission: </a:t>
                </a:r>
                <a:r>
                  <a:rPr lang="en-US" b="1" dirty="0">
                    <a:solidFill>
                      <a:schemeClr val="accent1"/>
                    </a:solidFill>
                  </a:rPr>
                  <a:t>12 pages</a:t>
                </a:r>
                <a:br>
                  <a:rPr lang="en-US" dirty="0"/>
                </a:br>
                <a:r>
                  <a:rPr lang="en-US" dirty="0"/>
                  <a:t>(+ more figures, experiments, etc.)</a:t>
                </a:r>
                <a:endParaRPr lang="en-US" sz="1200" dirty="0"/>
              </a:p>
              <a:p>
                <a:r>
                  <a:rPr lang="en-US" dirty="0"/>
                  <a:t>Solid, Reproducible Experiments</a:t>
                </a:r>
              </a:p>
              <a:p>
                <a:pPr lvl="1"/>
                <a:r>
                  <a:rPr lang="en-US" dirty="0"/>
                  <a:t>Create, use, and share dedicated benchmarks / datasets</a:t>
                </a:r>
              </a:p>
              <a:p>
                <a:pPr lvl="1"/>
                <a:r>
                  <a:rPr lang="en-US" dirty="0"/>
                  <a:t>Avoid weak baselines, start early w/ baseline comparisons</a:t>
                </a:r>
              </a:p>
              <a:p>
                <a:pPr lvl="1"/>
                <a:r>
                  <a:rPr lang="en-US" dirty="0"/>
                  <a:t>Automate your experiments as much as possible</a:t>
                </a:r>
              </a:p>
              <a:p>
                <a:pPr lvl="1"/>
                <a:r>
                  <a:rPr lang="en-US" dirty="0"/>
                  <a:t>Keep repository of all scripts, results, and used parameters</a:t>
                </a:r>
              </a:p>
            </p:txBody>
          </p:sp>
        </mc:Choice>
        <mc:Fallback xmlns="">
          <p:sp>
            <p:nvSpPr>
              <p:cNvPr id="2" name="Textplatzhalter 1">
                <a:extLst>
                  <a:ext uri="{FF2B5EF4-FFF2-40B4-BE49-F238E27FC236}">
                    <a16:creationId xmlns:a16="http://schemas.microsoft.com/office/drawing/2014/main" id="{904370C6-6019-B3D7-FC7E-D4DFC3F3B4F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8"/>
              </p:nvPr>
            </p:nvSpPr>
            <p:spPr>
              <a:blipFill>
                <a:blip r:embed="rId2"/>
                <a:stretch>
                  <a:fillRect l="-1321" t="-1759" b="-4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12A75FF-1654-CA45-1CF8-425EC76A092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Writing the Paper (and more Experiments)</a:t>
            </a:r>
          </a:p>
        </p:txBody>
      </p:sp>
      <p:pic>
        <p:nvPicPr>
          <p:cNvPr id="4" name="Picture 10">
            <a:extLst>
              <a:ext uri="{FF2B5EF4-FFF2-40B4-BE49-F238E27FC236}">
                <a16:creationId xmlns:a16="http://schemas.microsoft.com/office/drawing/2014/main" id="{2BA0A480-74A0-4BF3-C308-2FF7B988CE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8744" y="3151919"/>
            <a:ext cx="873417" cy="1080000"/>
          </a:xfrm>
          <a:prstGeom prst="rect">
            <a:avLst/>
          </a:prstGeom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7B9DA3F8-229D-9D9E-C8CF-4639F7BAF0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4553" y="3094112"/>
            <a:ext cx="905411" cy="1080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893078C-BEF2-9B4A-175E-1061E89E6D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9925" y="4538411"/>
            <a:ext cx="1967850" cy="1048331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66EB806-614D-0A24-755E-6438486048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60835" y="2774905"/>
            <a:ext cx="855070" cy="1080000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6A5F32A4-E190-3C23-CA2A-CD18189C14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79771" y="2828801"/>
            <a:ext cx="904469" cy="1080000"/>
          </a:xfrm>
          <a:prstGeom prst="rect">
            <a:avLst/>
          </a:prstGeom>
        </p:spPr>
      </p:pic>
      <p:sp>
        <p:nvSpPr>
          <p:cNvPr id="10" name="Right Arrow 11">
            <a:extLst>
              <a:ext uri="{FF2B5EF4-FFF2-40B4-BE49-F238E27FC236}">
                <a16:creationId xmlns:a16="http://schemas.microsoft.com/office/drawing/2014/main" id="{56AC328C-4900-90BB-0988-69610C57005D}"/>
              </a:ext>
            </a:extLst>
          </p:cNvPr>
          <p:cNvSpPr/>
          <p:nvPr/>
        </p:nvSpPr>
        <p:spPr>
          <a:xfrm>
            <a:off x="7139964" y="3214534"/>
            <a:ext cx="326229" cy="320865"/>
          </a:xfrm>
          <a:prstGeom prst="rightArrow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3">
            <a:extLst>
              <a:ext uri="{FF2B5EF4-FFF2-40B4-BE49-F238E27FC236}">
                <a16:creationId xmlns:a16="http://schemas.microsoft.com/office/drawing/2014/main" id="{2833C40B-06B3-FADE-B4D7-129A464F067C}"/>
              </a:ext>
            </a:extLst>
          </p:cNvPr>
          <p:cNvSpPr txBox="1"/>
          <p:nvPr/>
        </p:nvSpPr>
        <p:spPr>
          <a:xfrm>
            <a:off x="9492297" y="4478158"/>
            <a:ext cx="3006276" cy="83099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à"/>
            </a:pPr>
            <a:r>
              <a:rPr lang="de-DE" sz="1600" b="1" dirty="0">
                <a:solidFill>
                  <a:srgbClr val="7889FB"/>
                </a:solidFill>
                <a:sym typeface="Wingdings" panose="05000000000000000000" pitchFamily="2" charset="2"/>
              </a:rPr>
              <a:t>03 </a:t>
            </a:r>
            <a:r>
              <a:rPr lang="en-US" sz="1600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Experiments, Reproducibility, and</a:t>
            </a:r>
            <a:br>
              <a:rPr lang="en-US" sz="1600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Giving Presentations</a:t>
            </a:r>
          </a:p>
        </p:txBody>
      </p:sp>
      <p:sp>
        <p:nvSpPr>
          <p:cNvPr id="12" name="TextBox 3">
            <a:extLst>
              <a:ext uri="{FF2B5EF4-FFF2-40B4-BE49-F238E27FC236}">
                <a16:creationId xmlns:a16="http://schemas.microsoft.com/office/drawing/2014/main" id="{0AC56DEB-FC7D-1F9B-2160-EF68E51C51DC}"/>
              </a:ext>
            </a:extLst>
          </p:cNvPr>
          <p:cNvSpPr txBox="1"/>
          <p:nvPr/>
        </p:nvSpPr>
        <p:spPr>
          <a:xfrm>
            <a:off x="9492297" y="3214534"/>
            <a:ext cx="3006276" cy="5847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à"/>
            </a:pPr>
            <a:r>
              <a:rPr lang="de-DE" sz="1600" b="1" dirty="0">
                <a:solidFill>
                  <a:srgbClr val="7889FB"/>
                </a:solidFill>
                <a:sym typeface="Wingdings" panose="05000000000000000000" pitchFamily="2" charset="2"/>
              </a:rPr>
              <a:t>0</a:t>
            </a:r>
            <a:r>
              <a:rPr lang="en-US" sz="1600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Scientific Reading and Writing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765DD051-5758-DD6F-ABBF-84D385071CC5}"/>
              </a:ext>
            </a:extLst>
          </p:cNvPr>
          <p:cNvSpPr txBox="1"/>
          <p:nvPr/>
        </p:nvSpPr>
        <p:spPr>
          <a:xfrm>
            <a:off x="6855261" y="5125077"/>
            <a:ext cx="20571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hlinkClick r:id="rId8"/>
              </a:rPr>
              <a:t>https://github.com/damslab/</a:t>
            </a:r>
            <a:br>
              <a:rPr lang="en-US" sz="1200" dirty="0">
                <a:hlinkClick r:id="rId8"/>
              </a:rPr>
            </a:br>
            <a:r>
              <a:rPr lang="en-US" sz="1200" dirty="0">
                <a:hlinkClick r:id="rId8"/>
              </a:rPr>
              <a:t>reproducibility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569266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/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61DEEDCC-5901-F74D-EE8A-D86E91D4A3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Purpose of a “Related Work”-Section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Not</a:t>
            </a:r>
            <a:r>
              <a:rPr lang="en-US" dirty="0"/>
              <a:t> a mandatory task or to show you know the field</a:t>
            </a:r>
          </a:p>
          <a:p>
            <a:pPr lvl="1"/>
            <a:r>
              <a:rPr lang="en-US" dirty="0"/>
              <a:t>Put you work in context of related areas (~ 1 paragraph each) </a:t>
            </a:r>
          </a:p>
          <a:p>
            <a:pPr lvl="1"/>
            <a:r>
              <a:rPr lang="en-US" dirty="0"/>
              <a:t>Discuss closely related work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Crisp separation from existing work </a:t>
            </a:r>
            <a:r>
              <a:rPr lang="en-US" dirty="0"/>
              <a:t>(what are the differences)</a:t>
            </a:r>
          </a:p>
          <a:p>
            <a:pPr lvl="1"/>
            <a:endParaRPr lang="en-US" sz="1200" dirty="0"/>
          </a:p>
          <a:p>
            <a:r>
              <a:rPr lang="en-US" dirty="0"/>
              <a:t>Placement</a:t>
            </a:r>
          </a:p>
          <a:p>
            <a:pPr lvl="1"/>
            <a:r>
              <a:rPr lang="en-US" dirty="0"/>
              <a:t>Section 2 or </a:t>
            </a:r>
            <a:r>
              <a:rPr lang="en-US" b="1" dirty="0">
                <a:solidFill>
                  <a:srgbClr val="7889FB"/>
                </a:solidFill>
              </a:rPr>
              <a:t>Section n-1</a:t>
            </a:r>
          </a:p>
          <a:p>
            <a:pPr lvl="1"/>
            <a:r>
              <a:rPr lang="en-US" dirty="0"/>
              <a:t>Throughout the paper</a:t>
            </a:r>
          </a:p>
          <a:p>
            <a:pPr lvl="1"/>
            <a:endParaRPr lang="en-US" dirty="0"/>
          </a:p>
          <a:p>
            <a:r>
              <a:rPr lang="en-US" dirty="0"/>
              <a:t>Give Credit</a:t>
            </a:r>
          </a:p>
          <a:p>
            <a:pPr lvl="1"/>
            <a:r>
              <a:rPr lang="en-US" dirty="0"/>
              <a:t>Cite broadly, </a:t>
            </a:r>
            <a:r>
              <a:rPr lang="en-US" b="1" dirty="0">
                <a:solidFill>
                  <a:srgbClr val="7889FB"/>
                </a:solidFill>
              </a:rPr>
              <a:t>give credit to inspiring ideas</a:t>
            </a:r>
            <a:r>
              <a:rPr lang="en-US" dirty="0"/>
              <a:t>, create connections</a:t>
            </a:r>
          </a:p>
          <a:p>
            <a:pPr lvl="1"/>
            <a:r>
              <a:rPr lang="en-US" dirty="0"/>
              <a:t>Honestly acknowledge </a:t>
            </a:r>
            <a:r>
              <a:rPr lang="en-US" b="1" dirty="0">
                <a:solidFill>
                  <a:schemeClr val="accent1"/>
                </a:solidFill>
              </a:rPr>
              <a:t>limitations of your approach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CC1C893-364E-2EC6-50F8-C7EC3796B54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Related Work</a:t>
            </a: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9B2E39C4-A0BB-D460-1467-C45D17B7D8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38699" y="1388508"/>
            <a:ext cx="778969" cy="54864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5" name="TextBox 6">
            <a:extLst>
              <a:ext uri="{FF2B5EF4-FFF2-40B4-BE49-F238E27FC236}">
                <a16:creationId xmlns:a16="http://schemas.microsoft.com/office/drawing/2014/main" id="{6B4F1929-45A9-B438-358D-CEE849E2AF04}"/>
              </a:ext>
            </a:extLst>
          </p:cNvPr>
          <p:cNvSpPr txBox="1"/>
          <p:nvPr/>
        </p:nvSpPr>
        <p:spPr>
          <a:xfrm>
            <a:off x="8622303" y="1274040"/>
            <a:ext cx="1994170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[Simon Peyton Jones: How to write a great research paper, MSR Cambridge]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3A1112EF-C4B9-0A7C-0B22-FB8DDC873E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5796" y="3125256"/>
            <a:ext cx="3113645" cy="1226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265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E10BC11C-FB97-081B-79B1-00C4EA3D89E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50799" y="1268963"/>
            <a:ext cx="5970138" cy="4506685"/>
          </a:xfrm>
        </p:spPr>
        <p:txBody>
          <a:bodyPr/>
          <a:lstStyle/>
          <a:p>
            <a:r>
              <a:rPr lang="en-US" dirty="0"/>
              <a:t>Setup</a:t>
            </a:r>
          </a:p>
          <a:p>
            <a:pPr lvl="1"/>
            <a:r>
              <a:rPr lang="en-US" dirty="0"/>
              <a:t>Use LaTeX </a:t>
            </a:r>
            <a:r>
              <a:rPr lang="en-US" b="1" dirty="0"/>
              <a:t>\cite</a:t>
            </a:r>
            <a:r>
              <a:rPr lang="en-US" dirty="0"/>
              <a:t>{} and </a:t>
            </a:r>
            <a:r>
              <a:rPr lang="en-US" dirty="0" err="1"/>
              <a:t>BibTeX</a:t>
            </a:r>
            <a:endParaRPr lang="en-US" dirty="0"/>
          </a:p>
          <a:p>
            <a:pPr lvl="1"/>
            <a:r>
              <a:rPr lang="en-US" dirty="0"/>
              <a:t>Use a consistent source of </a:t>
            </a:r>
            <a:r>
              <a:rPr lang="en-US" dirty="0" err="1"/>
              <a:t>bibtex</a:t>
            </a:r>
            <a:r>
              <a:rPr lang="en-US" dirty="0"/>
              <a:t> entries (e.g., DBLP)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r>
              <a:rPr lang="en-US" dirty="0"/>
              <a:t>Different References Styles</a:t>
            </a:r>
          </a:p>
          <a:p>
            <a:pPr lvl="1"/>
            <a:r>
              <a:rPr lang="en-US" dirty="0"/>
              <a:t>But, </a:t>
            </a:r>
            <a:r>
              <a:rPr lang="en-US" b="1" dirty="0">
                <a:solidFill>
                  <a:schemeClr val="accent1"/>
                </a:solidFill>
              </a:rPr>
              <a:t>not in footnotes</a:t>
            </a:r>
            <a:r>
              <a:rPr lang="en-US" dirty="0">
                <a:solidFill>
                  <a:schemeClr val="tx1"/>
                </a:solidFill>
              </a:rPr>
              <a:t> (unless required)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1E22298-9CB5-41FA-6E29-D52F4E6DDD4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pic>
        <p:nvPicPr>
          <p:cNvPr id="4" name="Picture 18">
            <a:extLst>
              <a:ext uri="{FF2B5EF4-FFF2-40B4-BE49-F238E27FC236}">
                <a16:creationId xmlns:a16="http://schemas.microsoft.com/office/drawing/2014/main" id="{061FDC58-4983-561E-91A2-2930CC8E98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1491" y="4845166"/>
            <a:ext cx="3638220" cy="766960"/>
          </a:xfrm>
          <a:prstGeom prst="rect">
            <a:avLst/>
          </a:prstGeom>
        </p:spPr>
      </p:pic>
      <p:pic>
        <p:nvPicPr>
          <p:cNvPr id="5" name="Picture 20">
            <a:extLst>
              <a:ext uri="{FF2B5EF4-FFF2-40B4-BE49-F238E27FC236}">
                <a16:creationId xmlns:a16="http://schemas.microsoft.com/office/drawing/2014/main" id="{40BEE1A9-4B95-C59F-E84A-4F8673384B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0294" b="25035"/>
          <a:stretch/>
        </p:blipFill>
        <p:spPr>
          <a:xfrm>
            <a:off x="5036681" y="4845166"/>
            <a:ext cx="3674125" cy="1020500"/>
          </a:xfrm>
          <a:prstGeom prst="rect">
            <a:avLst/>
          </a:prstGeom>
        </p:spPr>
      </p:pic>
      <p:pic>
        <p:nvPicPr>
          <p:cNvPr id="6" name="Picture 21">
            <a:extLst>
              <a:ext uri="{FF2B5EF4-FFF2-40B4-BE49-F238E27FC236}">
                <a16:creationId xmlns:a16="http://schemas.microsoft.com/office/drawing/2014/main" id="{45AB7839-AF5A-7506-FD02-10220670B10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9008"/>
          <a:stretch/>
        </p:blipFill>
        <p:spPr>
          <a:xfrm>
            <a:off x="8867775" y="4845166"/>
            <a:ext cx="3024675" cy="754938"/>
          </a:xfrm>
          <a:prstGeom prst="rect">
            <a:avLst/>
          </a:prstGeom>
        </p:spPr>
      </p:pic>
      <p:sp>
        <p:nvSpPr>
          <p:cNvPr id="8" name="Rectangle 12">
            <a:extLst>
              <a:ext uri="{FF2B5EF4-FFF2-40B4-BE49-F238E27FC236}">
                <a16:creationId xmlns:a16="http://schemas.microsoft.com/office/drawing/2014/main" id="{D2ABAC79-A6C3-3BFD-35E7-75A0AF761E80}"/>
              </a:ext>
            </a:extLst>
          </p:cNvPr>
          <p:cNvSpPr/>
          <p:nvPr/>
        </p:nvSpPr>
        <p:spPr>
          <a:xfrm>
            <a:off x="5477282" y="2286616"/>
            <a:ext cx="318108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latin typeface="Consolas" panose="020B0609020204030204" pitchFamily="49" charset="0"/>
              </a:rPr>
              <a:t>\</a:t>
            </a:r>
            <a:r>
              <a:rPr lang="en-US" sz="1600" b="1" dirty="0" err="1">
                <a:latin typeface="Consolas" panose="020B0609020204030204" pitchFamily="49" charset="0"/>
              </a:rPr>
              <a:t>bibliographystyle</a:t>
            </a:r>
            <a:r>
              <a:rPr lang="en-US" sz="1600" dirty="0">
                <a:latin typeface="Consolas" panose="020B0609020204030204" pitchFamily="49" charset="0"/>
              </a:rPr>
              <a:t>{</a:t>
            </a:r>
            <a:r>
              <a:rPr lang="en-US" sz="1600" dirty="0" err="1">
                <a:latin typeface="Consolas" panose="020B0609020204030204" pitchFamily="49" charset="0"/>
              </a:rPr>
              <a:t>abbrv</a:t>
            </a:r>
            <a:r>
              <a:rPr lang="en-US" sz="1600" dirty="0">
                <a:latin typeface="Consolas" panose="020B0609020204030204" pitchFamily="49" charset="0"/>
              </a:rPr>
              <a:t>}</a:t>
            </a:r>
          </a:p>
          <a:p>
            <a:r>
              <a:rPr lang="en-US" sz="1600" b="1" dirty="0">
                <a:latin typeface="Consolas" panose="020B0609020204030204" pitchFamily="49" charset="0"/>
              </a:rPr>
              <a:t>\bibliography</a:t>
            </a:r>
            <a:r>
              <a:rPr lang="en-US" sz="1600" dirty="0">
                <a:latin typeface="Consolas" panose="020B0609020204030204" pitchFamily="49" charset="0"/>
              </a:rPr>
              <a:t>{VLDB2016}</a:t>
            </a:r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41DCD820-E9B4-BA7E-DD14-5D4AEC318A27}"/>
              </a:ext>
            </a:extLst>
          </p:cNvPr>
          <p:cNvGrpSpPr/>
          <p:nvPr/>
        </p:nvGrpSpPr>
        <p:grpSpPr>
          <a:xfrm>
            <a:off x="1241491" y="2382093"/>
            <a:ext cx="4036978" cy="1478604"/>
            <a:chOff x="1677343" y="2516774"/>
            <a:chExt cx="4036978" cy="1478604"/>
          </a:xfrm>
        </p:grpSpPr>
        <p:sp>
          <p:nvSpPr>
            <p:cNvPr id="7" name="Folded Corner 5">
              <a:extLst>
                <a:ext uri="{FF2B5EF4-FFF2-40B4-BE49-F238E27FC236}">
                  <a16:creationId xmlns:a16="http://schemas.microsoft.com/office/drawing/2014/main" id="{CAB3DB42-6A96-16FE-7D5B-9BE6624FCC04}"/>
                </a:ext>
              </a:extLst>
            </p:cNvPr>
            <p:cNvSpPr/>
            <p:nvPr/>
          </p:nvSpPr>
          <p:spPr>
            <a:xfrm>
              <a:off x="1677343" y="2516774"/>
              <a:ext cx="4036978" cy="1478604"/>
            </a:xfrm>
            <a:prstGeom prst="foldedCorner">
              <a:avLst/>
            </a:prstGeom>
            <a:noFill/>
            <a:ln w="127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200" dirty="0">
                <a:solidFill>
                  <a:schemeClr val="tx1"/>
                </a:solidFill>
                <a:latin typeface="Consolas" panose="020B0609020204030204" pitchFamily="49" charset="0"/>
              </a:endParaRPr>
            </a:p>
            <a:p>
              <a:r>
                <a:rPr lang="en-US" sz="1200" dirty="0" err="1">
                  <a:solidFill>
                    <a:schemeClr val="tx1"/>
                  </a:solidFill>
                  <a:latin typeface="Consolas" panose="020B0609020204030204" pitchFamily="49" charset="0"/>
                </a:rPr>
                <a:t>inproceedings</a:t>
              </a:r>
              <a:r>
                <a:rPr lang="en-US" sz="1200" dirty="0">
                  <a:solidFill>
                    <a:schemeClr val="tx1"/>
                  </a:solidFill>
                  <a:latin typeface="Consolas" panose="020B0609020204030204" pitchFamily="49" charset="0"/>
                </a:rPr>
                <a:t>{StonebrakerBPR11,</a:t>
              </a:r>
            </a:p>
            <a:p>
              <a:r>
                <a:rPr lang="en-US" sz="1200" dirty="0">
                  <a:solidFill>
                    <a:schemeClr val="tx1"/>
                  </a:solidFill>
                  <a:latin typeface="Consolas" panose="020B0609020204030204" pitchFamily="49" charset="0"/>
                </a:rPr>
                <a:t>  author    = {Michael {</a:t>
              </a:r>
              <a:r>
                <a:rPr lang="en-US" sz="1200" dirty="0" err="1">
                  <a:solidFill>
                    <a:schemeClr val="tx1"/>
                  </a:solidFill>
                  <a:latin typeface="Consolas" panose="020B0609020204030204" pitchFamily="49" charset="0"/>
                </a:rPr>
                <a:t>Stonebraker</a:t>
              </a:r>
              <a:r>
                <a:rPr lang="en-US" sz="1200" dirty="0">
                  <a:solidFill>
                    <a:schemeClr val="tx1"/>
                  </a:solidFill>
                  <a:latin typeface="Consolas" panose="020B0609020204030204" pitchFamily="49" charset="0"/>
                </a:rPr>
                <a:t> et al.}},</a:t>
              </a:r>
            </a:p>
            <a:p>
              <a:r>
                <a:rPr lang="en-US" sz="1200" dirty="0">
                  <a:solidFill>
                    <a:schemeClr val="tx1"/>
                  </a:solidFill>
                  <a:latin typeface="Consolas" panose="020B0609020204030204" pitchFamily="49" charset="0"/>
                </a:rPr>
                <a:t>  title     = {{The Architecture of </a:t>
              </a:r>
              <a:r>
                <a:rPr lang="en-US" sz="1200" dirty="0" err="1">
                  <a:solidFill>
                    <a:schemeClr val="tx1"/>
                  </a:solidFill>
                  <a:latin typeface="Consolas" panose="020B0609020204030204" pitchFamily="49" charset="0"/>
                </a:rPr>
                <a:t>SciDB</a:t>
              </a:r>
              <a:r>
                <a:rPr lang="en-US" sz="1200" dirty="0">
                  <a:solidFill>
                    <a:schemeClr val="tx1"/>
                  </a:solidFill>
                  <a:latin typeface="Consolas" panose="020B0609020204030204" pitchFamily="49" charset="0"/>
                </a:rPr>
                <a:t>}},</a:t>
              </a:r>
            </a:p>
            <a:p>
              <a:r>
                <a:rPr lang="en-US" sz="1200" dirty="0">
                  <a:solidFill>
                    <a:schemeClr val="tx1"/>
                  </a:solidFill>
                  <a:latin typeface="Consolas" panose="020B0609020204030204" pitchFamily="49" charset="0"/>
                </a:rPr>
                <a:t>  </a:t>
              </a:r>
              <a:r>
                <a:rPr lang="en-US" sz="1200" dirty="0" err="1">
                  <a:solidFill>
                    <a:schemeClr val="tx1"/>
                  </a:solidFill>
                  <a:latin typeface="Consolas" panose="020B0609020204030204" pitchFamily="49" charset="0"/>
                </a:rPr>
                <a:t>booktitle</a:t>
              </a:r>
              <a:r>
                <a:rPr lang="en-US" sz="1200" dirty="0">
                  <a:solidFill>
                    <a:schemeClr val="tx1"/>
                  </a:solidFill>
                  <a:latin typeface="Consolas" panose="020B0609020204030204" pitchFamily="49" charset="0"/>
                </a:rPr>
                <a:t> = {{SSDBM}},</a:t>
              </a:r>
            </a:p>
            <a:p>
              <a:r>
                <a:rPr lang="en-US" sz="1200" dirty="0">
                  <a:solidFill>
                    <a:schemeClr val="tx1"/>
                  </a:solidFill>
                  <a:latin typeface="Consolas" panose="020B0609020204030204" pitchFamily="49" charset="0"/>
                </a:rPr>
                <a:t>  year      = {2011}</a:t>
              </a:r>
            </a:p>
            <a:p>
              <a:r>
                <a:rPr lang="en-US" sz="1200" dirty="0">
                  <a:solidFill>
                    <a:schemeClr val="tx1"/>
                  </a:solidFill>
                  <a:latin typeface="Consolas" panose="020B0609020204030204" pitchFamily="49" charset="0"/>
                </a:rPr>
                <a:t>}</a:t>
              </a:r>
            </a:p>
          </p:txBody>
        </p:sp>
        <p:sp>
          <p:nvSpPr>
            <p:cNvPr id="9" name="TextBox 13">
              <a:extLst>
                <a:ext uri="{FF2B5EF4-FFF2-40B4-BE49-F238E27FC236}">
                  <a16:creationId xmlns:a16="http://schemas.microsoft.com/office/drawing/2014/main" id="{A5C9F8A2-B16D-3623-8074-1490BEA7CE97}"/>
                </a:ext>
              </a:extLst>
            </p:cNvPr>
            <p:cNvSpPr txBox="1"/>
            <p:nvPr/>
          </p:nvSpPr>
          <p:spPr>
            <a:xfrm>
              <a:off x="3919027" y="3569620"/>
              <a:ext cx="1332690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VLDB2016.bib</a:t>
              </a:r>
            </a:p>
          </p:txBody>
        </p:sp>
      </p:grpSp>
      <p:pic>
        <p:nvPicPr>
          <p:cNvPr id="10" name="Picture 14">
            <a:extLst>
              <a:ext uri="{FF2B5EF4-FFF2-40B4-BE49-F238E27FC236}">
                <a16:creationId xmlns:a16="http://schemas.microsoft.com/office/drawing/2014/main" id="{F93BFB1B-496E-0B37-4797-CEB27E2758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05459" y="160310"/>
            <a:ext cx="2868894" cy="370038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1" name="Right Arrow 15">
            <a:extLst>
              <a:ext uri="{FF2B5EF4-FFF2-40B4-BE49-F238E27FC236}">
                <a16:creationId xmlns:a16="http://schemas.microsoft.com/office/drawing/2014/main" id="{46B70DF9-E0E2-CF82-E092-55B2BBFD72F5}"/>
              </a:ext>
            </a:extLst>
          </p:cNvPr>
          <p:cNvSpPr/>
          <p:nvPr/>
        </p:nvSpPr>
        <p:spPr>
          <a:xfrm>
            <a:off x="5425561" y="2927324"/>
            <a:ext cx="3181085" cy="320865"/>
          </a:xfrm>
          <a:prstGeom prst="rightArrow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1CA6166D-B8EA-9312-0C70-BC7CF6EDA197}"/>
              </a:ext>
            </a:extLst>
          </p:cNvPr>
          <p:cNvSpPr/>
          <p:nvPr/>
        </p:nvSpPr>
        <p:spPr>
          <a:xfrm>
            <a:off x="9044336" y="1509713"/>
            <a:ext cx="1160616" cy="2095499"/>
          </a:xfrm>
          <a:prstGeom prst="rect">
            <a:avLst/>
          </a:prstGeom>
          <a:solidFill>
            <a:srgbClr val="7889FB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59728517-B496-1F08-EE38-0BD460DD3C69}"/>
              </a:ext>
            </a:extLst>
          </p:cNvPr>
          <p:cNvSpPr/>
          <p:nvPr/>
        </p:nvSpPr>
        <p:spPr>
          <a:xfrm>
            <a:off x="10241354" y="396545"/>
            <a:ext cx="1160616" cy="3208667"/>
          </a:xfrm>
          <a:prstGeom prst="rect">
            <a:avLst/>
          </a:prstGeom>
          <a:solidFill>
            <a:srgbClr val="7889FB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</p:spTree>
    <p:extLst>
      <p:ext uri="{BB962C8B-B14F-4D97-AF65-F5344CB8AC3E}">
        <p14:creationId xmlns:p14="http://schemas.microsoft.com/office/powerpoint/2010/main" val="1148195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 animBg="1"/>
      <p:bldP spid="14" grpId="0" animBg="1"/>
      <p:bldP spid="1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38EF9A-3A47-F1D2-052E-D714DA5FE16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List of Seminar Topics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CE3AE2D4-28A1-7D61-6050-AC3EBF9F1FAE}"/>
              </a:ext>
            </a:extLst>
          </p:cNvPr>
          <p:cNvSpPr txBox="1"/>
          <p:nvPr/>
        </p:nvSpPr>
        <p:spPr>
          <a:xfrm>
            <a:off x="555867" y="3545963"/>
            <a:ext cx="8435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kern="150" dirty="0">
                <a:effectLst/>
                <a:latin typeface="OpenSymbol"/>
                <a:ea typeface="OpenSymbol"/>
                <a:cs typeface="OpenSymbol"/>
              </a:rPr>
              <a:t>See list at </a:t>
            </a:r>
            <a:r>
              <a:rPr lang="en-US" sz="1800" b="1" kern="150" dirty="0">
                <a:effectLst/>
                <a:latin typeface="OpenSymbol"/>
                <a:ea typeface="OpenSymbol"/>
                <a:cs typeface="OpenSymbol"/>
                <a:hlinkClick r:id="rId2"/>
              </a:rPr>
              <a:t>https://pdamme.github.io/teaching/2025_summer/lde/SeminarTopics.pdf</a:t>
            </a:r>
            <a:endParaRPr lang="de-DE" sz="1800" b="1" kern="150" dirty="0">
              <a:effectLst/>
              <a:latin typeface="OpenSymbol"/>
              <a:ea typeface="OpenSymbol"/>
              <a:cs typeface="OpenSymbol"/>
            </a:endParaRPr>
          </a:p>
        </p:txBody>
      </p:sp>
    </p:spTree>
    <p:extLst>
      <p:ext uri="{BB962C8B-B14F-4D97-AF65-F5344CB8AC3E}">
        <p14:creationId xmlns:p14="http://schemas.microsoft.com/office/powerpoint/2010/main" val="23449238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37B2D834-40BE-E6D2-C800-48AA28C5B63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Course Organization, Outline, and Deliverables</a:t>
            </a:r>
          </a:p>
          <a:p>
            <a:r>
              <a:rPr lang="en-US" dirty="0"/>
              <a:t>Structure of Scientific Papers</a:t>
            </a:r>
          </a:p>
          <a:p>
            <a:r>
              <a:rPr lang="en-US" dirty="0">
                <a:solidFill>
                  <a:srgbClr val="7889FB"/>
                </a:solidFill>
              </a:rPr>
              <a:t>List of Seminar Topics</a:t>
            </a:r>
            <a:r>
              <a:rPr lang="en-US" dirty="0"/>
              <a:t> (</a:t>
            </a:r>
            <a:r>
              <a:rPr lang="en-US" dirty="0">
                <a:solidFill>
                  <a:schemeClr val="accent1"/>
                </a:solidFill>
              </a:rPr>
              <a:t>Topic Selection by May 02</a:t>
            </a:r>
            <a:r>
              <a:rPr lang="en-US" dirty="0"/>
              <a:t>)</a:t>
            </a:r>
          </a:p>
          <a:p>
            <a:pPr lvl="1"/>
            <a:endParaRPr lang="en-US" dirty="0"/>
          </a:p>
          <a:p>
            <a:r>
              <a:rPr lang="en-US" dirty="0"/>
              <a:t>Remaining </a:t>
            </a:r>
            <a:r>
              <a:rPr lang="en-US" dirty="0">
                <a:solidFill>
                  <a:schemeClr val="accent1"/>
                </a:solidFill>
              </a:rPr>
              <a:t>Questions</a:t>
            </a:r>
            <a:r>
              <a:rPr lang="en-US" dirty="0"/>
              <a:t>?</a:t>
            </a:r>
          </a:p>
          <a:p>
            <a:pPr lvl="1"/>
            <a:endParaRPr lang="en-US" dirty="0"/>
          </a:p>
          <a:p>
            <a:r>
              <a:rPr lang="en-US" dirty="0"/>
              <a:t>Next Lectures</a:t>
            </a:r>
          </a:p>
          <a:p>
            <a:pPr lvl="1"/>
            <a:r>
              <a:rPr lang="en-US" dirty="0"/>
              <a:t>Public holiday [Apr 21]</a:t>
            </a:r>
          </a:p>
          <a:p>
            <a:pPr lvl="1"/>
            <a:r>
              <a:rPr lang="en-US" dirty="0"/>
              <a:t>02 </a:t>
            </a:r>
            <a:r>
              <a:rPr lang="en-US" b="1" dirty="0">
                <a:solidFill>
                  <a:srgbClr val="7889FB"/>
                </a:solidFill>
              </a:rPr>
              <a:t>Scientific Reading and Writing</a:t>
            </a:r>
            <a:r>
              <a:rPr lang="en-US" dirty="0"/>
              <a:t> [Apr 28]</a:t>
            </a:r>
          </a:p>
          <a:p>
            <a:pPr lvl="1"/>
            <a:r>
              <a:rPr lang="en-US" dirty="0"/>
              <a:t>03 </a:t>
            </a:r>
            <a:r>
              <a:rPr lang="en-US" b="1" dirty="0">
                <a:solidFill>
                  <a:srgbClr val="7889FB"/>
                </a:solidFill>
              </a:rPr>
              <a:t>Experiments, Reproducibility, and Giving Presentations</a:t>
            </a:r>
            <a:r>
              <a:rPr lang="en-US" dirty="0"/>
              <a:t> [May 05]</a:t>
            </a:r>
            <a:endParaRPr lang="en-US" b="0" dirty="0"/>
          </a:p>
          <a:p>
            <a:endParaRPr lang="en-US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25AA094-F60A-8F73-8927-8026FB766D6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Summary and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b="1" dirty="0">
                <a:solidFill>
                  <a:srgbClr val="000000"/>
                </a:solidFill>
              </a:rPr>
              <a:t>Q&amp;A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20898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A1B9DBCF-99E8-B280-7908-1ACF29D68CA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Since 10/2022: Postdoc at TU Berlin</a:t>
            </a:r>
            <a:r>
              <a:rPr lang="en-US" b="0" dirty="0"/>
              <a:t>, Germany</a:t>
            </a:r>
          </a:p>
          <a:p>
            <a:pPr lvl="1"/>
            <a:r>
              <a:rPr lang="en-US" dirty="0"/>
              <a:t>FG Big Data Engineering (DAMS Lab) headed by Prof. Matthias </a:t>
            </a:r>
            <a:r>
              <a:rPr lang="en-US" dirty="0" err="1"/>
              <a:t>Böhm</a:t>
            </a:r>
            <a:endParaRPr lang="en-US" dirty="0"/>
          </a:p>
          <a:p>
            <a:pPr lvl="1"/>
            <a:r>
              <a:rPr lang="en-US" dirty="0"/>
              <a:t>Continuing work on integrated data analysis pipelines</a:t>
            </a:r>
          </a:p>
          <a:p>
            <a:pPr lvl="1"/>
            <a:r>
              <a:rPr lang="en-US" dirty="0"/>
              <a:t>Research interests in the fields of database and ML systems</a:t>
            </a:r>
            <a:br>
              <a:rPr lang="en-US" dirty="0"/>
            </a:br>
            <a:r>
              <a:rPr lang="en-US" dirty="0"/>
              <a:t>(especially compiler &amp; runtime techniques, extensibility)</a:t>
            </a:r>
          </a:p>
          <a:p>
            <a:pPr lvl="1"/>
            <a:endParaRPr lang="en-US" dirty="0"/>
          </a:p>
          <a:p>
            <a:r>
              <a:rPr lang="en-US" dirty="0"/>
              <a:t>2021-2022: Postdoc at TU Graz &amp; Know-Center GmbH</a:t>
            </a:r>
            <a:r>
              <a:rPr lang="en-US" b="0" dirty="0"/>
              <a:t>, Austria</a:t>
            </a:r>
          </a:p>
          <a:p>
            <a:pPr lvl="1"/>
            <a:r>
              <a:rPr lang="en-US" b="0" dirty="0"/>
              <a:t>Data Management group headed by Prof. Matthias </a:t>
            </a:r>
            <a:r>
              <a:rPr lang="en-US" b="0" dirty="0" err="1"/>
              <a:t>Böhm</a:t>
            </a:r>
            <a:endParaRPr lang="en-US" b="0" dirty="0"/>
          </a:p>
          <a:p>
            <a:pPr lvl="1"/>
            <a:r>
              <a:rPr lang="en-US" b="0" dirty="0"/>
              <a:t>Started work on integrated data analysis pipelines</a:t>
            </a:r>
          </a:p>
          <a:p>
            <a:pPr lvl="1"/>
            <a:endParaRPr lang="en-US" b="0" dirty="0"/>
          </a:p>
          <a:p>
            <a:r>
              <a:rPr lang="en-US" dirty="0"/>
              <a:t>2015-2020: PhD student at TU Dresden</a:t>
            </a:r>
            <a:r>
              <a:rPr lang="en-US" b="0" dirty="0"/>
              <a:t>, Germany</a:t>
            </a:r>
          </a:p>
          <a:p>
            <a:pPr lvl="1"/>
            <a:r>
              <a:rPr lang="en-US" b="0" dirty="0"/>
              <a:t>Dresden Database Research Group headed by Prof. Wolfgang Lehner</a:t>
            </a:r>
          </a:p>
          <a:p>
            <a:pPr lvl="1"/>
            <a:r>
              <a:rPr lang="en-US" b="0" dirty="0"/>
              <a:t>PhD thesis on making complex analytical database queries more efficient</a:t>
            </a:r>
            <a:br>
              <a:rPr lang="en-US" b="0" dirty="0"/>
            </a:br>
            <a:r>
              <a:rPr lang="en-US" b="0" dirty="0"/>
              <a:t>through lightweight compression of intermediate results</a:t>
            </a:r>
          </a:p>
          <a:p>
            <a:pPr lvl="1"/>
            <a:endParaRPr lang="en-US" b="0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7FB7FE8-9266-C1BD-E54B-E497E080902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About Me</a:t>
            </a:r>
          </a:p>
        </p:txBody>
      </p:sp>
      <p:pic>
        <p:nvPicPr>
          <p:cNvPr id="4" name="Graphic 8">
            <a:extLst>
              <a:ext uri="{FF2B5EF4-FFF2-40B4-BE49-F238E27FC236}">
                <a16:creationId xmlns:a16="http://schemas.microsoft.com/office/drawing/2014/main" id="{13E05345-D4CB-7ED3-55E1-A9431FDF8E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57105" y="1334482"/>
            <a:ext cx="1405662" cy="4813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E97B3F1-7E2E-3E7E-5E25-22565282BB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7105" y="4608739"/>
            <a:ext cx="1403309" cy="4067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4921212-CFA6-2944-751C-72B1D8D493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7105" y="3195647"/>
            <a:ext cx="1185772" cy="5928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DA703BD-4433-1C6A-C0A7-73BAF48DAFC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72333"/>
          <a:stretch/>
        </p:blipFill>
        <p:spPr>
          <a:xfrm>
            <a:off x="8497790" y="3794850"/>
            <a:ext cx="1046259" cy="447495"/>
          </a:xfrm>
          <a:prstGeom prst="rect">
            <a:avLst/>
          </a:prstGeom>
        </p:spPr>
      </p:pic>
      <p:grpSp>
        <p:nvGrpSpPr>
          <p:cNvPr id="8" name="Group 1">
            <a:extLst>
              <a:ext uri="{FF2B5EF4-FFF2-40B4-BE49-F238E27FC236}">
                <a16:creationId xmlns:a16="http://schemas.microsoft.com/office/drawing/2014/main" id="{D3F68B0B-4B8B-26F1-9FC8-B5E555AD89CD}"/>
              </a:ext>
            </a:extLst>
          </p:cNvPr>
          <p:cNvGrpSpPr/>
          <p:nvPr/>
        </p:nvGrpSpPr>
        <p:grpSpPr>
          <a:xfrm>
            <a:off x="8457105" y="1826842"/>
            <a:ext cx="1613479" cy="406703"/>
            <a:chOff x="9433249" y="6055568"/>
            <a:chExt cx="2258008" cy="569167"/>
          </a:xfrm>
        </p:grpSpPr>
        <p:sp>
          <p:nvSpPr>
            <p:cNvPr id="9" name="Rectangle: Rounded Corners 2">
              <a:extLst>
                <a:ext uri="{FF2B5EF4-FFF2-40B4-BE49-F238E27FC236}">
                  <a16:creationId xmlns:a16="http://schemas.microsoft.com/office/drawing/2014/main" id="{C83ECF9F-E8DD-EB20-3835-B74B9A656CDA}"/>
                </a:ext>
              </a:extLst>
            </p:cNvPr>
            <p:cNvSpPr/>
            <p:nvPr userDrawn="1"/>
          </p:nvSpPr>
          <p:spPr>
            <a:xfrm>
              <a:off x="9433249" y="6055568"/>
              <a:ext cx="2258008" cy="569167"/>
            </a:xfrm>
            <a:prstGeom prst="roundRect">
              <a:avLst>
                <a:gd name="adj" fmla="val 2486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Graphic 3">
              <a:extLst>
                <a:ext uri="{FF2B5EF4-FFF2-40B4-BE49-F238E27FC236}">
                  <a16:creationId xmlns:a16="http://schemas.microsoft.com/office/drawing/2014/main" id="{4C11AE20-A9C5-4910-5C08-ABC33DDD35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490187" y="6124808"/>
              <a:ext cx="2124769" cy="426320"/>
            </a:xfrm>
            <a:prstGeom prst="rect">
              <a:avLst/>
            </a:prstGeom>
          </p:spPr>
        </p:pic>
      </p:grpSp>
      <p:pic>
        <p:nvPicPr>
          <p:cNvPr id="11" name="Grafik 7">
            <a:extLst>
              <a:ext uri="{FF2B5EF4-FFF2-40B4-BE49-F238E27FC236}">
                <a16:creationId xmlns:a16="http://schemas.microsoft.com/office/drawing/2014/main" id="{53C09C88-479A-537E-EDF0-5B062132CC2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311508" y="3346753"/>
            <a:ext cx="1256564" cy="290674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5A9C23C0-406A-BFAE-BEB8-5EEC5EAF55B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457105" y="5105643"/>
            <a:ext cx="1283064" cy="445900"/>
          </a:xfrm>
          <a:prstGeom prst="rect">
            <a:avLst/>
          </a:prstGeom>
        </p:spPr>
      </p:pic>
      <p:pic>
        <p:nvPicPr>
          <p:cNvPr id="14" name="Grafik 7">
            <a:extLst>
              <a:ext uri="{FF2B5EF4-FFF2-40B4-BE49-F238E27FC236}">
                <a16:creationId xmlns:a16="http://schemas.microsoft.com/office/drawing/2014/main" id="{5300F803-CC9B-37C6-7E3C-56CABE411BDA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311508" y="1429840"/>
            <a:ext cx="1256564" cy="290674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63264E56-A502-F659-3262-ACA79AB01A2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311508" y="4567000"/>
            <a:ext cx="490180" cy="490180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B356AF04-E4F5-3F05-512D-AA73E4C1B56D}"/>
              </a:ext>
            </a:extLst>
          </p:cNvPr>
          <p:cNvSpPr txBox="1"/>
          <p:nvPr/>
        </p:nvSpPr>
        <p:spPr>
          <a:xfrm>
            <a:off x="10801688" y="4562837"/>
            <a:ext cx="10702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rgbClr val="000000"/>
                </a:solidFill>
              </a:rPr>
              <a:t>MorphStore</a:t>
            </a:r>
            <a:br>
              <a:rPr lang="en-US" sz="1400" dirty="0">
                <a:solidFill>
                  <a:srgbClr val="000000"/>
                </a:solidFill>
              </a:rPr>
            </a:br>
            <a:r>
              <a:rPr lang="en-US" sz="1400" dirty="0">
                <a:solidFill>
                  <a:srgbClr val="000000"/>
                </a:solidFill>
              </a:rPr>
              <a:t>&amp; TVL</a:t>
            </a:r>
          </a:p>
        </p:txBody>
      </p:sp>
    </p:spTree>
    <p:extLst>
      <p:ext uri="{BB962C8B-B14F-4D97-AF65-F5344CB8AC3E}">
        <p14:creationId xmlns:p14="http://schemas.microsoft.com/office/powerpoint/2010/main" val="26576515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F75698-2495-C1A9-94F6-CCAD60A2C23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FG Big Data Engineering (DAMS Lab) – Teaching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33B0A86-E8EA-5DD9-327B-EBDCC4EE2CBA}"/>
              </a:ext>
            </a:extLst>
          </p:cNvPr>
          <p:cNvCxnSpPr/>
          <p:nvPr/>
        </p:nvCxnSpPr>
        <p:spPr>
          <a:xfrm>
            <a:off x="1184863" y="3474839"/>
            <a:ext cx="4635864" cy="0"/>
          </a:xfrm>
          <a:prstGeom prst="line">
            <a:avLst/>
          </a:prstGeom>
          <a:ln w="19050">
            <a:solidFill>
              <a:schemeClr val="tx1"/>
            </a:solidFill>
            <a:prstDash val="dash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160E5A86-972A-1C2F-0734-5221F5C29DC4}"/>
              </a:ext>
            </a:extLst>
          </p:cNvPr>
          <p:cNvSpPr/>
          <p:nvPr/>
        </p:nvSpPr>
        <p:spPr>
          <a:xfrm>
            <a:off x="3331379" y="4584935"/>
            <a:ext cx="2146516" cy="930938"/>
          </a:xfrm>
          <a:prstGeom prst="rect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Data Management / Databases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(DM,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SoSe+WiSe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9C48E01-2FA7-01D8-2C1E-4EC096258C0B}"/>
              </a:ext>
            </a:extLst>
          </p:cNvPr>
          <p:cNvSpPr/>
          <p:nvPr/>
        </p:nvSpPr>
        <p:spPr>
          <a:xfrm>
            <a:off x="1184863" y="1432934"/>
            <a:ext cx="2146516" cy="930938"/>
          </a:xfrm>
          <a:prstGeom prst="rect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Architecture of 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Database Systems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(ADBS,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WiSe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25B0E7C-17BF-B449-94C2-9C8CB80D9423}"/>
              </a:ext>
            </a:extLst>
          </p:cNvPr>
          <p:cNvSpPr/>
          <p:nvPr/>
        </p:nvSpPr>
        <p:spPr>
          <a:xfrm>
            <a:off x="5477895" y="1433806"/>
            <a:ext cx="2146516" cy="930938"/>
          </a:xfrm>
          <a:prstGeom prst="rect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Architecture of 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ML Systems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(AMLS,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SoSe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F19C2D3-9A9A-72EE-E962-4C147F49C666}"/>
              </a:ext>
            </a:extLst>
          </p:cNvPr>
          <p:cNvCxnSpPr>
            <a:stCxn id="5" idx="0"/>
            <a:endCxn id="8" idx="2"/>
          </p:cNvCxnSpPr>
          <p:nvPr/>
        </p:nvCxnSpPr>
        <p:spPr>
          <a:xfrm flipH="1" flipV="1">
            <a:off x="4401367" y="3940308"/>
            <a:ext cx="3270" cy="644627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15CD68E6-056D-C7AD-7CC4-50489BBBF816}"/>
              </a:ext>
            </a:extLst>
          </p:cNvPr>
          <p:cNvSpPr/>
          <p:nvPr/>
        </p:nvSpPr>
        <p:spPr>
          <a:xfrm>
            <a:off x="3328109" y="3009370"/>
            <a:ext cx="2146516" cy="930938"/>
          </a:xfrm>
          <a:prstGeom prst="rect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Data Integration and Large-Scale Analysis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(DIA,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WiSe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A20D2C9-478A-8263-CBE7-40EBF9A54C4F}"/>
              </a:ext>
            </a:extLst>
          </p:cNvPr>
          <p:cNvCxnSpPr>
            <a:cxnSpLocks/>
            <a:stCxn id="5" idx="3"/>
            <a:endCxn id="7" idx="2"/>
          </p:cNvCxnSpPr>
          <p:nvPr/>
        </p:nvCxnSpPr>
        <p:spPr>
          <a:xfrm flipV="1">
            <a:off x="5477895" y="2364744"/>
            <a:ext cx="1073258" cy="2685660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627EB5E-8209-3277-AC13-407739D458B3}"/>
              </a:ext>
            </a:extLst>
          </p:cNvPr>
          <p:cNvCxnSpPr>
            <a:cxnSpLocks/>
            <a:stCxn id="5" idx="1"/>
            <a:endCxn id="6" idx="2"/>
          </p:cNvCxnSpPr>
          <p:nvPr/>
        </p:nvCxnSpPr>
        <p:spPr>
          <a:xfrm flipH="1" flipV="1">
            <a:off x="2258121" y="2363872"/>
            <a:ext cx="1073258" cy="2686532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A88232F-3F7D-1D21-A54A-DA267C2E8534}"/>
              </a:ext>
            </a:extLst>
          </p:cNvPr>
          <p:cNvCxnSpPr>
            <a:stCxn id="8" idx="1"/>
          </p:cNvCxnSpPr>
          <p:nvPr/>
        </p:nvCxnSpPr>
        <p:spPr>
          <a:xfrm flipH="1" flipV="1">
            <a:off x="2892703" y="2363437"/>
            <a:ext cx="435406" cy="1111402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0898754-1E77-3FA7-88E5-31C8A476068D}"/>
              </a:ext>
            </a:extLst>
          </p:cNvPr>
          <p:cNvCxnSpPr>
            <a:stCxn id="8" idx="3"/>
          </p:cNvCxnSpPr>
          <p:nvPr/>
        </p:nvCxnSpPr>
        <p:spPr>
          <a:xfrm flipV="1">
            <a:off x="5474625" y="2363872"/>
            <a:ext cx="539899" cy="1110967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5DEA42C7-B2FA-2F06-C1B4-F6BAAAE8A10D}"/>
              </a:ext>
            </a:extLst>
          </p:cNvPr>
          <p:cNvSpPr txBox="1"/>
          <p:nvPr/>
        </p:nvSpPr>
        <p:spPr>
          <a:xfrm>
            <a:off x="1190363" y="3009370"/>
            <a:ext cx="875489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Master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0D9DCD8-01E6-CE8B-908A-D342BB519B12}"/>
              </a:ext>
            </a:extLst>
          </p:cNvPr>
          <p:cNvSpPr txBox="1"/>
          <p:nvPr/>
        </p:nvSpPr>
        <p:spPr>
          <a:xfrm>
            <a:off x="1196849" y="3618972"/>
            <a:ext cx="875489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Bachelor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787B685-3C5C-2455-9E97-7584B9EE7679}"/>
              </a:ext>
            </a:extLst>
          </p:cNvPr>
          <p:cNvSpPr txBox="1"/>
          <p:nvPr/>
        </p:nvSpPr>
        <p:spPr>
          <a:xfrm>
            <a:off x="5732420" y="4701668"/>
            <a:ext cx="2819469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management from user/application perspective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0CA64E5-EA77-85F4-300D-8D7A59F85759}"/>
              </a:ext>
            </a:extLst>
          </p:cNvPr>
          <p:cNvSpPr txBox="1"/>
          <p:nvPr/>
        </p:nvSpPr>
        <p:spPr>
          <a:xfrm>
            <a:off x="6281089" y="3156218"/>
            <a:ext cx="2180686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Distributed </a:t>
            </a:r>
            <a:b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Management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6CD24C0-2632-4463-CB54-40472A439DA9}"/>
              </a:ext>
            </a:extLst>
          </p:cNvPr>
          <p:cNvSpPr txBox="1"/>
          <p:nvPr/>
        </p:nvSpPr>
        <p:spPr>
          <a:xfrm>
            <a:off x="7775665" y="1420971"/>
            <a:ext cx="2180686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ML system internals,</a:t>
            </a:r>
            <a:b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science lifecycle</a:t>
            </a:r>
            <a:b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+ prog. project</a:t>
            </a:r>
            <a:endParaRPr lang="en-US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7B7FC3C-95E0-7192-034D-E7FC83FD2F72}"/>
              </a:ext>
            </a:extLst>
          </p:cNvPr>
          <p:cNvSpPr txBox="1"/>
          <p:nvPr/>
        </p:nvSpPr>
        <p:spPr>
          <a:xfrm>
            <a:off x="3473107" y="1423608"/>
            <a:ext cx="1494073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DB system internals </a:t>
            </a:r>
            <a:b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prog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project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29F370A-4EF5-C360-B3CA-2885E1346531}"/>
              </a:ext>
            </a:extLst>
          </p:cNvPr>
          <p:cNvSpPr/>
          <p:nvPr/>
        </p:nvSpPr>
        <p:spPr>
          <a:xfrm>
            <a:off x="633901" y="4034896"/>
            <a:ext cx="1901337" cy="635843"/>
          </a:xfrm>
          <a:prstGeom prst="rect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Intro to Scientific Methods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WiSe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3EFDA48-69D6-443F-36A9-BC99D3750BB8}"/>
              </a:ext>
            </a:extLst>
          </p:cNvPr>
          <p:cNvSpPr/>
          <p:nvPr/>
        </p:nvSpPr>
        <p:spPr>
          <a:xfrm>
            <a:off x="8728697" y="3003656"/>
            <a:ext cx="2146516" cy="930938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SE/PR Large-scale Data Engineering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(LDE,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SoSe+WiSe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E31582B-EBD5-B91C-8B7F-B04C5D22C144}"/>
              </a:ext>
            </a:extLst>
          </p:cNvPr>
          <p:cNvSpPr/>
          <p:nvPr/>
        </p:nvSpPr>
        <p:spPr>
          <a:xfrm>
            <a:off x="5477895" y="1433806"/>
            <a:ext cx="2146516" cy="930938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Architecture of 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ML Systems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(AMLS,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SoSe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170FD4D-C6A8-7E38-E6ED-810D1A9F3214}"/>
              </a:ext>
            </a:extLst>
          </p:cNvPr>
          <p:cNvSpPr/>
          <p:nvPr/>
        </p:nvSpPr>
        <p:spPr>
          <a:xfrm>
            <a:off x="8725704" y="4584935"/>
            <a:ext cx="2146516" cy="930938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PP Prog.-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Practicals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Data Systems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(PPDS,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SoSe+WiSe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B16F7F6-73E4-E398-FCE4-04EB0DF3A291}"/>
              </a:ext>
            </a:extLst>
          </p:cNvPr>
          <p:cNvSpPr/>
          <p:nvPr/>
        </p:nvSpPr>
        <p:spPr>
          <a:xfrm>
            <a:off x="3328109" y="3009370"/>
            <a:ext cx="2146516" cy="930938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Data Integration and Large-Scale Analysis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(DIA,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WiSe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0E4776F-E31F-AF0B-3404-B2FFF42F79E8}"/>
              </a:ext>
            </a:extLst>
          </p:cNvPr>
          <p:cNvSpPr/>
          <p:nvPr/>
        </p:nvSpPr>
        <p:spPr>
          <a:xfrm>
            <a:off x="9466558" y="2333368"/>
            <a:ext cx="2146516" cy="635843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SE Joint ML and DM 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(MLDM,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SoSe+WiSe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E7FC9B1-149B-4479-6D7B-415DF6E7A1F6}"/>
              </a:ext>
            </a:extLst>
          </p:cNvPr>
          <p:cNvSpPr txBox="1"/>
          <p:nvPr/>
        </p:nvSpPr>
        <p:spPr>
          <a:xfrm>
            <a:off x="6794531" y="396545"/>
            <a:ext cx="36188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40D1E"/>
                </a:solidFill>
              </a:rPr>
              <a:t>Successfully Established TUB Teaching Portfolio (modules, slides)</a:t>
            </a:r>
          </a:p>
        </p:txBody>
      </p:sp>
    </p:spTree>
    <p:extLst>
      <p:ext uri="{BB962C8B-B14F-4D97-AF65-F5344CB8AC3E}">
        <p14:creationId xmlns:p14="http://schemas.microsoft.com/office/powerpoint/2010/main" val="192685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7" grpId="0" animBg="1"/>
      <p:bldP spid="2" grpId="0" animBg="1"/>
      <p:bldP spid="28" grpId="0" animBg="1"/>
      <p:bldP spid="26" grpId="0" animBg="1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108A6E45-D999-63D3-F74E-49ACF2CD38B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Course Organization, Outline, and Deliverables</a:t>
            </a:r>
          </a:p>
          <a:p>
            <a:r>
              <a:rPr lang="en-US" dirty="0"/>
              <a:t>Structure of Scientific Papers</a:t>
            </a:r>
          </a:p>
          <a:p>
            <a:r>
              <a:rPr lang="en-US" dirty="0">
                <a:solidFill>
                  <a:srgbClr val="7889FB"/>
                </a:solidFill>
              </a:rPr>
              <a:t>List of Seminar Topics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4A97D75-6CDC-E39C-A77C-C127721DF38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40447579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38EF9A-3A47-F1D2-052E-D714DA5FE16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5867" y="2582402"/>
            <a:ext cx="9999838" cy="717437"/>
          </a:xfrm>
        </p:spPr>
        <p:txBody>
          <a:bodyPr/>
          <a:lstStyle/>
          <a:p>
            <a:r>
              <a:rPr lang="en-US" dirty="0"/>
              <a:t>Course Organization, Outline, and Deliverables</a:t>
            </a:r>
          </a:p>
        </p:txBody>
      </p:sp>
    </p:spTree>
    <p:extLst>
      <p:ext uri="{BB962C8B-B14F-4D97-AF65-F5344CB8AC3E}">
        <p14:creationId xmlns:p14="http://schemas.microsoft.com/office/powerpoint/2010/main" val="39465488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hteck 34">
            <a:extLst>
              <a:ext uri="{FF2B5EF4-FFF2-40B4-BE49-F238E27FC236}">
                <a16:creationId xmlns:a16="http://schemas.microsoft.com/office/drawing/2014/main" id="{884487D0-18F9-C993-13A1-66A3BD8C1459}"/>
              </a:ext>
            </a:extLst>
          </p:cNvPr>
          <p:cNvSpPr/>
          <p:nvPr/>
        </p:nvSpPr>
        <p:spPr>
          <a:xfrm>
            <a:off x="1776000" y="2406785"/>
            <a:ext cx="4248434" cy="269861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b="1" dirty="0">
                <a:solidFill>
                  <a:srgbClr val="000000"/>
                </a:solidFill>
              </a:rPr>
              <a:t>Seminar LDE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000000"/>
                </a:solidFill>
              </a:rPr>
              <a:t>Reading &amp; writing scientific papers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000000"/>
                </a:solidFill>
              </a:rPr>
              <a:t>Giving presentations on papers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7889FB"/>
                </a:solidFill>
              </a:rPr>
              <a:t>Summary paper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7889FB"/>
                </a:solidFill>
              </a:rPr>
              <a:t>Presentation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000000"/>
                </a:solidFill>
              </a:rPr>
              <a:t>Lecturer &amp; seminar mentor</a:t>
            </a:r>
          </a:p>
        </p:txBody>
      </p:sp>
      <p:sp>
        <p:nvSpPr>
          <p:cNvPr id="36" name="Rechteck 35">
            <a:extLst>
              <a:ext uri="{FF2B5EF4-FFF2-40B4-BE49-F238E27FC236}">
                <a16:creationId xmlns:a16="http://schemas.microsoft.com/office/drawing/2014/main" id="{E42B46A1-0626-2083-E1E7-1F5E35B0F976}"/>
              </a:ext>
            </a:extLst>
          </p:cNvPr>
          <p:cNvSpPr/>
          <p:nvPr/>
        </p:nvSpPr>
        <p:spPr>
          <a:xfrm>
            <a:off x="6167566" y="2406785"/>
            <a:ext cx="4248434" cy="269861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b="1" dirty="0">
                <a:solidFill>
                  <a:srgbClr val="000000"/>
                </a:solidFill>
              </a:rPr>
              <a:t>Project LDE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000000"/>
                </a:solidFill>
              </a:rPr>
              <a:t>Building &amp; evaluating prototypes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000000"/>
                </a:solidFill>
              </a:rPr>
              <a:t>Giving presentations on prototypes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7889FB"/>
                </a:solidFill>
              </a:rPr>
              <a:t>Prototype design/</a:t>
            </a:r>
            <a:r>
              <a:rPr lang="en-US" dirty="0" err="1">
                <a:solidFill>
                  <a:srgbClr val="7889FB"/>
                </a:solidFill>
              </a:rPr>
              <a:t>impl</a:t>
            </a:r>
            <a:r>
              <a:rPr lang="en-US" dirty="0">
                <a:solidFill>
                  <a:srgbClr val="7889FB"/>
                </a:solidFill>
              </a:rPr>
              <a:t>/tests/doc/eval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7889FB"/>
                </a:solidFill>
              </a:rPr>
              <a:t>Presentation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000000"/>
                </a:solidFill>
              </a:rPr>
              <a:t>Project mentors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BA86A97-9525-B5F2-E8CA-38BC3397C23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Large-scale Data Engineering: Module Overview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4644FE24-D646-D8F2-7FF6-8EA99FA70C92}"/>
              </a:ext>
            </a:extLst>
          </p:cNvPr>
          <p:cNvSpPr/>
          <p:nvPr/>
        </p:nvSpPr>
        <p:spPr>
          <a:xfrm>
            <a:off x="1776000" y="1215272"/>
            <a:ext cx="8640000" cy="36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600" dirty="0"/>
              <a:t>#41086: LDE Seminar + Project (12 ECTS)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F0CF2C60-59C7-4787-5D1F-D14970DB4345}"/>
              </a:ext>
            </a:extLst>
          </p:cNvPr>
          <p:cNvSpPr/>
          <p:nvPr/>
        </p:nvSpPr>
        <p:spPr>
          <a:xfrm>
            <a:off x="1776000" y="1676562"/>
            <a:ext cx="2160000" cy="36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600" dirty="0"/>
              <a:t>#41095: Seminar LDE (3)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38E4DFB1-31DA-ABF3-6DCE-ECFF9BBB21E2}"/>
              </a:ext>
            </a:extLst>
          </p:cNvPr>
          <p:cNvSpPr/>
          <p:nvPr/>
        </p:nvSpPr>
        <p:spPr>
          <a:xfrm>
            <a:off x="4095252" y="1676562"/>
            <a:ext cx="6320748" cy="36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600" dirty="0"/>
              <a:t>#41183: Project LDE (9 ECTS)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A6FAC91E-10D8-DBB8-6979-0896B88FB8B7}"/>
              </a:ext>
            </a:extLst>
          </p:cNvPr>
          <p:cNvSpPr txBox="1"/>
          <p:nvPr/>
        </p:nvSpPr>
        <p:spPr>
          <a:xfrm>
            <a:off x="10416000" y="1225995"/>
            <a:ext cx="11742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7889FB"/>
                </a:solidFill>
              </a:rPr>
              <a:t>10 students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0B0B86BF-1817-2B18-1836-ED7BAE8DB329}"/>
              </a:ext>
            </a:extLst>
          </p:cNvPr>
          <p:cNvSpPr txBox="1"/>
          <p:nvPr/>
        </p:nvSpPr>
        <p:spPr>
          <a:xfrm>
            <a:off x="10416001" y="1687285"/>
            <a:ext cx="10701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7889FB"/>
                </a:solidFill>
              </a:rPr>
              <a:t>7 students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0BA375BC-E548-4D30-CEF5-703CC59B0279}"/>
              </a:ext>
            </a:extLst>
          </p:cNvPr>
          <p:cNvSpPr txBox="1"/>
          <p:nvPr/>
        </p:nvSpPr>
        <p:spPr>
          <a:xfrm>
            <a:off x="596700" y="1687285"/>
            <a:ext cx="11742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="1" dirty="0">
                <a:solidFill>
                  <a:srgbClr val="7889FB"/>
                </a:solidFill>
              </a:rPr>
              <a:t>10 students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4446687C-E476-55BE-6EF0-261ED3AE9C94}"/>
              </a:ext>
            </a:extLst>
          </p:cNvPr>
          <p:cNvSpPr txBox="1"/>
          <p:nvPr/>
        </p:nvSpPr>
        <p:spPr>
          <a:xfrm>
            <a:off x="5332556" y="876718"/>
            <a:ext cx="15268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rgbClr val="7889FB"/>
                </a:solidFill>
              </a:rPr>
              <a:t>20 seats in total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2C46461B-CEAA-9953-1908-0B48CBD86E68}"/>
              </a:ext>
            </a:extLst>
          </p:cNvPr>
          <p:cNvSpPr txBox="1"/>
          <p:nvPr/>
        </p:nvSpPr>
        <p:spPr>
          <a:xfrm>
            <a:off x="1776000" y="5202013"/>
            <a:ext cx="8620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dirty="0">
                <a:solidFill>
                  <a:srgbClr val="000000"/>
                </a:solidFill>
              </a:rPr>
              <a:t>In the context of systems for data engineering, data management, machine learning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dirty="0">
                <a:solidFill>
                  <a:srgbClr val="C40D1E"/>
                </a:solidFill>
              </a:rPr>
              <a:t>In combination: Ideal preparation for a bachelor/master thesis with our group</a:t>
            </a:r>
          </a:p>
        </p:txBody>
      </p:sp>
      <p:pic>
        <p:nvPicPr>
          <p:cNvPr id="19" name="Picture 9">
            <a:extLst>
              <a:ext uri="{FF2B5EF4-FFF2-40B4-BE49-F238E27FC236}">
                <a16:creationId xmlns:a16="http://schemas.microsoft.com/office/drawing/2014/main" id="{E519B9C5-FD13-7745-40A9-8FFD42AB6C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981" y="4170269"/>
            <a:ext cx="517385" cy="719164"/>
          </a:xfrm>
          <a:prstGeom prst="rect">
            <a:avLst/>
          </a:prstGeom>
          <a:effectLst/>
        </p:spPr>
      </p:pic>
      <p:sp>
        <p:nvSpPr>
          <p:cNvPr id="23" name="Textfeld 22">
            <a:extLst>
              <a:ext uri="{FF2B5EF4-FFF2-40B4-BE49-F238E27FC236}">
                <a16:creationId xmlns:a16="http://schemas.microsoft.com/office/drawing/2014/main" id="{8D1B7751-238F-E7D8-5FC2-846CDE35E957}"/>
              </a:ext>
            </a:extLst>
          </p:cNvPr>
          <p:cNvSpPr txBox="1"/>
          <p:nvPr/>
        </p:nvSpPr>
        <p:spPr>
          <a:xfrm>
            <a:off x="8698862" y="888324"/>
            <a:ext cx="17171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solidFill>
                  <a:schemeClr val="accent1"/>
                </a:solidFill>
              </a:rPr>
              <a:t>bachelor + master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E4A95EAE-6C52-77B3-4DCD-B584311C2FF5}"/>
              </a:ext>
            </a:extLst>
          </p:cNvPr>
          <p:cNvSpPr txBox="1"/>
          <p:nvPr/>
        </p:nvSpPr>
        <p:spPr>
          <a:xfrm>
            <a:off x="9083584" y="2015115"/>
            <a:ext cx="13324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solidFill>
                  <a:schemeClr val="accent1"/>
                </a:solidFill>
              </a:rPr>
              <a:t>bachelor-only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9E260E6F-D0A6-AD23-555D-B576AD0249B4}"/>
              </a:ext>
            </a:extLst>
          </p:cNvPr>
          <p:cNvSpPr txBox="1"/>
          <p:nvPr/>
        </p:nvSpPr>
        <p:spPr>
          <a:xfrm>
            <a:off x="1776000" y="2063855"/>
            <a:ext cx="13324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1"/>
                </a:solidFill>
              </a:rPr>
              <a:t>bachelor-only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2074A9F9-2562-C63E-DFC8-799CD1249416}"/>
              </a:ext>
            </a:extLst>
          </p:cNvPr>
          <p:cNvSpPr txBox="1"/>
          <p:nvPr/>
        </p:nvSpPr>
        <p:spPr>
          <a:xfrm>
            <a:off x="156518" y="2406785"/>
            <a:ext cx="16194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b="1" dirty="0">
                <a:solidFill>
                  <a:srgbClr val="000000"/>
                </a:solidFill>
              </a:rPr>
              <a:t>Mon, 14:00-16:00</a:t>
            </a:r>
          </a:p>
          <a:p>
            <a:pPr algn="r"/>
            <a:r>
              <a:rPr lang="en-US" sz="1400" b="1" dirty="0">
                <a:solidFill>
                  <a:srgbClr val="000000"/>
                </a:solidFill>
              </a:rPr>
              <a:t>MAR 0.010 &amp; zoom</a:t>
            </a: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71C755EB-86C5-9665-09DA-0EE436B2255F}"/>
              </a:ext>
            </a:extLst>
          </p:cNvPr>
          <p:cNvSpPr txBox="1"/>
          <p:nvPr/>
        </p:nvSpPr>
        <p:spPr>
          <a:xfrm>
            <a:off x="10396625" y="2406785"/>
            <a:ext cx="16194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0000"/>
                </a:solidFill>
              </a:rPr>
              <a:t>Mon, 16:00-18:00</a:t>
            </a:r>
          </a:p>
          <a:p>
            <a:r>
              <a:rPr lang="en-US" sz="1400" b="1" dirty="0">
                <a:solidFill>
                  <a:srgbClr val="000000"/>
                </a:solidFill>
              </a:rPr>
              <a:t>MAR 0.010 &amp; zoom</a:t>
            </a:r>
          </a:p>
        </p:txBody>
      </p:sp>
      <p:pic>
        <p:nvPicPr>
          <p:cNvPr id="18" name="Picture 8">
            <a:extLst>
              <a:ext uri="{FF2B5EF4-FFF2-40B4-BE49-F238E27FC236}">
                <a16:creationId xmlns:a16="http://schemas.microsoft.com/office/drawing/2014/main" id="{A7CF0092-E7E1-29E5-B38C-DD763565B8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65" r="17699"/>
          <a:stretch/>
        </p:blipFill>
        <p:spPr>
          <a:xfrm>
            <a:off x="7825883" y="4170214"/>
            <a:ext cx="382843" cy="719164"/>
          </a:xfrm>
          <a:prstGeom prst="rect">
            <a:avLst/>
          </a:prstGeom>
          <a:effectLst/>
        </p:spPr>
      </p:pic>
      <p:pic>
        <p:nvPicPr>
          <p:cNvPr id="20" name="Picture 16">
            <a:extLst>
              <a:ext uri="{FF2B5EF4-FFF2-40B4-BE49-F238E27FC236}">
                <a16:creationId xmlns:a16="http://schemas.microsoft.com/office/drawing/2014/main" id="{8003B4C4-BF54-F93D-B664-CE8F272C9B3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031" r="20031" b="9757"/>
          <a:stretch/>
        </p:blipFill>
        <p:spPr>
          <a:xfrm>
            <a:off x="8220519" y="4170214"/>
            <a:ext cx="318440" cy="719164"/>
          </a:xfrm>
          <a:prstGeom prst="rect">
            <a:avLst/>
          </a:prstGeom>
        </p:spPr>
      </p:pic>
      <p:pic>
        <p:nvPicPr>
          <p:cNvPr id="21" name="Picture 9">
            <a:extLst>
              <a:ext uri="{FF2B5EF4-FFF2-40B4-BE49-F238E27FC236}">
                <a16:creationId xmlns:a16="http://schemas.microsoft.com/office/drawing/2014/main" id="{5BA1F0DC-7E10-6EE1-5F48-E96C185484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4" r="8614"/>
          <a:stretch/>
        </p:blipFill>
        <p:spPr>
          <a:xfrm>
            <a:off x="6557860" y="4170214"/>
            <a:ext cx="428248" cy="719164"/>
          </a:xfrm>
          <a:prstGeom prst="rect">
            <a:avLst/>
          </a:prstGeom>
          <a:effectLst/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8871BA8E-010C-0849-A6E3-7792A2762A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51" r="19451"/>
          <a:stretch/>
        </p:blipFill>
        <p:spPr>
          <a:xfrm>
            <a:off x="6997901" y="4170214"/>
            <a:ext cx="439392" cy="719164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F5785681-155A-F260-3D4F-75BB254187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98" r="5326"/>
          <a:stretch/>
        </p:blipFill>
        <p:spPr>
          <a:xfrm>
            <a:off x="9603555" y="4170269"/>
            <a:ext cx="339666" cy="720000"/>
          </a:xfrm>
          <a:prstGeom prst="rect">
            <a:avLst/>
          </a:prstGeom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F8EFCE2C-6BC2-1DD2-DD20-6D0FF59259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97" r="16197"/>
          <a:stretch/>
        </p:blipFill>
        <p:spPr>
          <a:xfrm>
            <a:off x="7449086" y="4170214"/>
            <a:ext cx="365004" cy="720000"/>
          </a:xfrm>
          <a:prstGeom prst="rect">
            <a:avLst/>
          </a:prstGeom>
          <a:effectLst/>
        </p:spPr>
      </p:pic>
      <p:pic>
        <p:nvPicPr>
          <p:cNvPr id="14" name="Picture 23">
            <a:extLst>
              <a:ext uri="{FF2B5EF4-FFF2-40B4-BE49-F238E27FC236}">
                <a16:creationId xmlns:a16="http://schemas.microsoft.com/office/drawing/2014/main" id="{A40FCAA3-64A4-4B16-EE06-D21F5BC2EAE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25358" r="29699"/>
          <a:stretch/>
        </p:blipFill>
        <p:spPr>
          <a:xfrm>
            <a:off x="8901971" y="4170214"/>
            <a:ext cx="323588" cy="720000"/>
          </a:xfrm>
          <a:prstGeom prst="rect">
            <a:avLst/>
          </a:prstGeom>
        </p:spPr>
      </p:pic>
      <p:pic>
        <p:nvPicPr>
          <p:cNvPr id="15" name="Picture 30">
            <a:extLst>
              <a:ext uri="{FF2B5EF4-FFF2-40B4-BE49-F238E27FC236}">
                <a16:creationId xmlns:a16="http://schemas.microsoft.com/office/drawing/2014/main" id="{21036CAA-A1D2-7B97-ACF6-545226CBA6E8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17799" r="17799"/>
          <a:stretch/>
        </p:blipFill>
        <p:spPr>
          <a:xfrm>
            <a:off x="8550752" y="4170214"/>
            <a:ext cx="339426" cy="720000"/>
          </a:xfrm>
          <a:prstGeom prst="rect">
            <a:avLst/>
          </a:prstGeom>
        </p:spPr>
      </p:pic>
      <p:pic>
        <p:nvPicPr>
          <p:cNvPr id="17" name="Picture 5">
            <a:extLst>
              <a:ext uri="{FF2B5EF4-FFF2-40B4-BE49-F238E27FC236}">
                <a16:creationId xmlns:a16="http://schemas.microsoft.com/office/drawing/2014/main" id="{4C41E43C-93E9-2FB4-EF91-5EB7CEB1DF9B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8223" r="28955"/>
          <a:stretch/>
        </p:blipFill>
        <p:spPr>
          <a:xfrm>
            <a:off x="9237352" y="4170214"/>
            <a:ext cx="354410" cy="720000"/>
          </a:xfrm>
          <a:prstGeom prst="rect">
            <a:avLst/>
          </a:prstGeom>
        </p:spPr>
      </p:pic>
      <p:pic>
        <p:nvPicPr>
          <p:cNvPr id="22" name="Picture 10">
            <a:extLst>
              <a:ext uri="{FF2B5EF4-FFF2-40B4-BE49-F238E27FC236}">
                <a16:creationId xmlns:a16="http://schemas.microsoft.com/office/drawing/2014/main" id="{35FD07A5-7E55-5B20-D1D1-746CF40034E3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23551" t="13337" r="36851" b="12206"/>
          <a:stretch/>
        </p:blipFill>
        <p:spPr>
          <a:xfrm>
            <a:off x="9955013" y="4170214"/>
            <a:ext cx="382906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885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6" grpId="0" animBg="1"/>
      <p:bldP spid="7" grpId="0" animBg="1"/>
      <p:bldP spid="8" grpId="0" animBg="1"/>
      <p:bldP spid="9" grpId="0"/>
      <p:bldP spid="10" grpId="0"/>
      <p:bldP spid="11" grpId="0"/>
      <p:bldP spid="13" grpId="0"/>
      <p:bldP spid="16" grpId="0"/>
      <p:bldP spid="23" grpId="0"/>
      <p:bldP spid="24" grpId="0"/>
      <p:bldP spid="25" grpId="0"/>
      <p:bldP spid="33" grpId="0"/>
      <p:bldP spid="3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06F38BE4-70BC-2B3B-A4A7-116264DE55C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General Contact Person</a:t>
            </a:r>
          </a:p>
          <a:p>
            <a:pPr lvl="1"/>
            <a:r>
              <a:rPr lang="en-US" dirty="0"/>
              <a:t>Dr.-Ing. Patrick Damme (</a:t>
            </a:r>
            <a:r>
              <a:rPr lang="en-US" dirty="0">
                <a:hlinkClick r:id="rId2"/>
              </a:rPr>
              <a:t>patrick.damme@tu-berlin.de</a:t>
            </a:r>
            <a:r>
              <a:rPr lang="en-US" dirty="0"/>
              <a:t>)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Course Website</a:t>
            </a:r>
          </a:p>
          <a:p>
            <a:pPr lvl="1"/>
            <a:r>
              <a:rPr lang="en-US" dirty="0">
                <a:hlinkClick r:id="rId3"/>
              </a:rPr>
              <a:t>https://pdamme.github.io/teaching/2025_summer/lde/lde_summer2025.html</a:t>
            </a:r>
            <a:endParaRPr lang="en-US" dirty="0">
              <a:solidFill>
                <a:srgbClr val="000000"/>
              </a:solidFill>
            </a:endParaRPr>
          </a:p>
          <a:p>
            <a:pPr lvl="1"/>
            <a:r>
              <a:rPr lang="en-US" dirty="0">
                <a:solidFill>
                  <a:srgbClr val="000000"/>
                </a:solidFill>
              </a:rPr>
              <a:t>One site for semina</a:t>
            </a:r>
            <a:r>
              <a:rPr lang="en-US" dirty="0"/>
              <a:t>r and project</a:t>
            </a:r>
            <a:endParaRPr lang="en-US" dirty="0">
              <a:solidFill>
                <a:srgbClr val="000000"/>
              </a:solidFill>
            </a:endParaRPr>
          </a:p>
          <a:p>
            <a:pPr lvl="1"/>
            <a:r>
              <a:rPr lang="en-US" dirty="0">
                <a:solidFill>
                  <a:srgbClr val="000000"/>
                </a:solidFill>
              </a:rPr>
              <a:t>All material</a:t>
            </a:r>
            <a:r>
              <a:rPr lang="en-US" dirty="0"/>
              <a:t>, schedule</a:t>
            </a:r>
            <a:r>
              <a:rPr lang="en-US" dirty="0">
                <a:solidFill>
                  <a:srgbClr val="000000"/>
                </a:solidFill>
              </a:rPr>
              <a:t>, </a:t>
            </a:r>
            <a:r>
              <a:rPr lang="en-US" b="1" dirty="0">
                <a:solidFill>
                  <a:srgbClr val="C40D1E"/>
                </a:solidFill>
              </a:rPr>
              <a:t>deadlines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dirty="0"/>
              <a:t>ISIS course</a:t>
            </a:r>
          </a:p>
          <a:p>
            <a:pPr lvl="1"/>
            <a:r>
              <a:rPr lang="en-US" dirty="0">
                <a:hlinkClick r:id="rId4"/>
              </a:rPr>
              <a:t>https://isis.tu-berlin.de/course/view.php?id=</a:t>
            </a:r>
            <a:r>
              <a:rPr lang="de-DE" dirty="0">
                <a:hlinkClick r:id="rId4"/>
              </a:rPr>
              <a:t>41969</a:t>
            </a:r>
            <a:endParaRPr lang="en-US" dirty="0"/>
          </a:p>
          <a:p>
            <a:pPr lvl="1"/>
            <a:r>
              <a:rPr lang="en-US" dirty="0"/>
              <a:t>Announcements, discussion forum, topic selection poll, submission of summary paper and presentation slides</a:t>
            </a:r>
            <a:endParaRPr lang="de-DE" dirty="0"/>
          </a:p>
          <a:p>
            <a:r>
              <a:rPr lang="en-US" dirty="0"/>
              <a:t>Language</a:t>
            </a:r>
          </a:p>
          <a:p>
            <a:pPr lvl="1"/>
            <a:r>
              <a:rPr lang="en-US" dirty="0"/>
              <a:t>Lectures and slides: </a:t>
            </a:r>
            <a:r>
              <a:rPr lang="en-US" b="1" dirty="0">
                <a:solidFill>
                  <a:srgbClr val="7889FB"/>
                </a:solidFill>
              </a:rPr>
              <a:t>English</a:t>
            </a:r>
          </a:p>
          <a:p>
            <a:pPr lvl="1"/>
            <a:r>
              <a:rPr lang="en-US" dirty="0"/>
              <a:t>Communication: </a:t>
            </a:r>
            <a:r>
              <a:rPr lang="en-US" b="1" dirty="0">
                <a:solidFill>
                  <a:srgbClr val="7889FB"/>
                </a:solidFill>
              </a:rPr>
              <a:t>English</a:t>
            </a:r>
            <a:r>
              <a:rPr lang="en-US" dirty="0"/>
              <a:t>/</a:t>
            </a:r>
            <a:r>
              <a:rPr lang="en-US" b="1" dirty="0">
                <a:solidFill>
                  <a:schemeClr val="accent1"/>
                </a:solidFill>
              </a:rPr>
              <a:t>German</a:t>
            </a:r>
          </a:p>
          <a:p>
            <a:pPr lvl="1"/>
            <a:r>
              <a:rPr lang="en-US" dirty="0"/>
              <a:t>Submitted paper and presentation: </a:t>
            </a:r>
            <a:r>
              <a:rPr lang="en-US" b="1" dirty="0">
                <a:solidFill>
                  <a:srgbClr val="7889FB"/>
                </a:solidFill>
              </a:rPr>
              <a:t>English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Informal language </a:t>
            </a:r>
            <a:r>
              <a:rPr lang="en-US" dirty="0"/>
              <a:t>(first name is fine), immediate feedback is welcome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endParaRPr lang="en-US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79789CB-61CB-C1D4-6D44-C317D785992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Course Organization</a:t>
            </a:r>
          </a:p>
        </p:txBody>
      </p:sp>
    </p:spTree>
    <p:extLst>
      <p:ext uri="{BB962C8B-B14F-4D97-AF65-F5344CB8AC3E}">
        <p14:creationId xmlns:p14="http://schemas.microsoft.com/office/powerpoint/2010/main" val="1583552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E846AB3-8848-AF7A-196A-3851F0AC1A5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Three Introductory Lectures</a:t>
            </a:r>
            <a:r>
              <a:rPr lang="en-US" b="0" dirty="0">
                <a:solidFill>
                  <a:srgbClr val="7889FB"/>
                </a:solidFill>
              </a:rPr>
              <a:t> (optional)</a:t>
            </a:r>
          </a:p>
          <a:p>
            <a:pPr lvl="1"/>
            <a:r>
              <a:rPr lang="en-US" dirty="0"/>
              <a:t>Apr 14:  Structure of Scientific Papers</a:t>
            </a:r>
          </a:p>
          <a:p>
            <a:pPr lvl="1"/>
            <a:r>
              <a:rPr lang="en-US" dirty="0"/>
              <a:t>Apr 28:  Scientific Reading and Writing</a:t>
            </a:r>
          </a:p>
          <a:p>
            <a:pPr lvl="1"/>
            <a:r>
              <a:rPr lang="en-US" dirty="0"/>
              <a:t>May 05: Experiments, Reproducibility,</a:t>
            </a:r>
            <a:br>
              <a:rPr lang="en-US" dirty="0"/>
            </a:br>
            <a:r>
              <a:rPr lang="en-US" dirty="0"/>
              <a:t>               and Giving Presentations</a:t>
            </a:r>
          </a:p>
          <a:p>
            <a:r>
              <a:rPr lang="en-US" dirty="0"/>
              <a:t>Self-organized Seminar Work</a:t>
            </a:r>
          </a:p>
          <a:p>
            <a:pPr lvl="1"/>
            <a:r>
              <a:rPr lang="en-US" dirty="0"/>
              <a:t>Consultation hours for any questions</a:t>
            </a:r>
            <a:r>
              <a:rPr lang="en-US" dirty="0">
                <a:solidFill>
                  <a:srgbClr val="7889FB"/>
                </a:solidFill>
              </a:rPr>
              <a:t> (optional)</a:t>
            </a:r>
            <a:br>
              <a:rPr lang="en-US" dirty="0">
                <a:solidFill>
                  <a:srgbClr val="7889FB"/>
                </a:solidFill>
              </a:rPr>
            </a:br>
            <a:r>
              <a:rPr lang="en-US" dirty="0">
                <a:solidFill>
                  <a:srgbClr val="000000"/>
                </a:solidFill>
              </a:rPr>
              <a:t>(room B 120 and zoom)</a:t>
            </a:r>
          </a:p>
          <a:p>
            <a:r>
              <a:rPr lang="en-US" dirty="0"/>
              <a:t>Final Presentations</a:t>
            </a:r>
            <a:r>
              <a:rPr lang="en-US" b="0" dirty="0">
                <a:solidFill>
                  <a:srgbClr val="C00000"/>
                </a:solidFill>
              </a:rPr>
              <a:t> (mandatory, in-person)</a:t>
            </a:r>
          </a:p>
          <a:p>
            <a:pPr lvl="1"/>
            <a:r>
              <a:rPr lang="en-US" dirty="0"/>
              <a:t>Jul 07, </a:t>
            </a:r>
            <a:r>
              <a:rPr lang="en-US" dirty="0">
                <a:solidFill>
                  <a:srgbClr val="7889FB"/>
                </a:solidFill>
              </a:rPr>
              <a:t>12:00-16:00</a:t>
            </a:r>
            <a:r>
              <a:rPr lang="en-US" dirty="0"/>
              <a:t>: Session #1</a:t>
            </a:r>
          </a:p>
          <a:p>
            <a:pPr lvl="1"/>
            <a:r>
              <a:rPr lang="en-US" dirty="0"/>
              <a:t>Jul 14</a:t>
            </a:r>
            <a:r>
              <a:rPr lang="en-US"/>
              <a:t>, </a:t>
            </a:r>
            <a:r>
              <a:rPr lang="en-US">
                <a:solidFill>
                  <a:srgbClr val="7889FB"/>
                </a:solidFill>
              </a:rPr>
              <a:t>12:00-16:00</a:t>
            </a:r>
            <a:r>
              <a:rPr lang="en-US" dirty="0"/>
              <a:t>: Session #2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4A0EFEA-164C-9773-7B3A-25BDD464DD6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Semester Schedule &amp; Deadlines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7063D2F-D652-A482-0EF8-CB21206DCC6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List of Seminar Topics</a:t>
            </a:r>
          </a:p>
          <a:p>
            <a:pPr lvl="1"/>
            <a:r>
              <a:rPr lang="en-US" dirty="0"/>
              <a:t>Presented today, take your time to select afterwards</a:t>
            </a:r>
          </a:p>
          <a:p>
            <a:r>
              <a:rPr lang="en-US" dirty="0"/>
              <a:t>Topic Selection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Deadline: May 02, 23:59 CEST</a:t>
            </a:r>
            <a:r>
              <a:rPr lang="en-US" dirty="0">
                <a:solidFill>
                  <a:srgbClr val="000000"/>
                </a:solidFill>
              </a:rPr>
              <a:t> (in 2½ weeks)</a:t>
            </a:r>
          </a:p>
          <a:p>
            <a:pPr lvl="1"/>
            <a:r>
              <a:rPr lang="en-US" dirty="0"/>
              <a:t>Ranked list of </a:t>
            </a:r>
            <a:r>
              <a:rPr lang="en-US" b="1" dirty="0"/>
              <a:t>5 topics</a:t>
            </a:r>
            <a:r>
              <a:rPr lang="en-US" dirty="0"/>
              <a:t> via poll on the ISIS course</a:t>
            </a:r>
          </a:p>
          <a:p>
            <a:pPr lvl="1"/>
            <a:r>
              <a:rPr lang="en-US" dirty="0"/>
              <a:t>Global topic assignment based on preferences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Notification of assigned topics: May 05</a:t>
            </a:r>
            <a:r>
              <a:rPr lang="en-US" dirty="0">
                <a:solidFill>
                  <a:schemeClr val="tx1"/>
                </a:solidFill>
              </a:rPr>
              <a:t> (in 3 weeks)</a:t>
            </a:r>
          </a:p>
          <a:p>
            <a:r>
              <a:rPr lang="en-US" dirty="0"/>
              <a:t>Submission of Summary Paper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Deadline: Jun 23, 23:59 CEST</a:t>
            </a:r>
            <a:r>
              <a:rPr lang="en-US" dirty="0">
                <a:solidFill>
                  <a:srgbClr val="000000"/>
                </a:solidFill>
              </a:rPr>
              <a:t> (in 10 weeks)</a:t>
            </a:r>
          </a:p>
          <a:p>
            <a:pPr lvl="1"/>
            <a:r>
              <a:rPr lang="en-US" dirty="0"/>
              <a:t>Upload PDF in the ISIS course</a:t>
            </a:r>
          </a:p>
          <a:p>
            <a:r>
              <a:rPr lang="en-US" dirty="0"/>
              <a:t>Submission of Presentation Slides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Deadline: The day before you present, 23:59 CEST</a:t>
            </a:r>
          </a:p>
          <a:p>
            <a:pPr lvl="1"/>
            <a:r>
              <a:rPr lang="en-US" dirty="0"/>
              <a:t>Upload PDF in the ISIS course</a:t>
            </a:r>
          </a:p>
        </p:txBody>
      </p:sp>
    </p:spTree>
    <p:extLst>
      <p:ext uri="{BB962C8B-B14F-4D97-AF65-F5344CB8AC3E}">
        <p14:creationId xmlns:p14="http://schemas.microsoft.com/office/powerpoint/2010/main" val="3129757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itelfolien zur Auswahl">
  <a:themeElements>
    <a:clrScheme name="TU Berlin">
      <a:dk1>
        <a:srgbClr val="434343"/>
      </a:dk1>
      <a:lt1>
        <a:srgbClr val="FFFFFF"/>
      </a:lt1>
      <a:dk2>
        <a:srgbClr val="434343"/>
      </a:dk2>
      <a:lt2>
        <a:srgbClr val="E7E6E6"/>
      </a:lt2>
      <a:accent1>
        <a:srgbClr val="C30D1E"/>
      </a:accent1>
      <a:accent2>
        <a:srgbClr val="B2B2B2"/>
      </a:accent2>
      <a:accent3>
        <a:srgbClr val="FF6C00"/>
      </a:accent3>
      <a:accent4>
        <a:srgbClr val="1F90CC"/>
      </a:accent4>
      <a:accent5>
        <a:srgbClr val="9013FE"/>
      </a:accent5>
      <a:accent6>
        <a:srgbClr val="49CB40"/>
      </a:accent6>
      <a:hlink>
        <a:srgbClr val="C30D1E"/>
      </a:hlink>
      <a:folHlink>
        <a:srgbClr val="C30D1E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äsentation9" id="{246E6033-15ED-8042-86E0-B76FF5BFC716}" vid="{848A7489-E40A-E247-AA59-65F245259B10}"/>
    </a:ext>
  </a:extLst>
</a:theme>
</file>

<file path=ppt/theme/theme2.xml><?xml version="1.0" encoding="utf-8"?>
<a:theme xmlns:a="http://schemas.openxmlformats.org/drawingml/2006/main" name="Master für Folgeseiten">
  <a:themeElements>
    <a:clrScheme name="TU Berlin ">
      <a:dk1>
        <a:srgbClr val="434343"/>
      </a:dk1>
      <a:lt1>
        <a:srgbClr val="FFFFFF"/>
      </a:lt1>
      <a:dk2>
        <a:srgbClr val="434343"/>
      </a:dk2>
      <a:lt2>
        <a:srgbClr val="E7E6E6"/>
      </a:lt2>
      <a:accent1>
        <a:srgbClr val="C30D1E"/>
      </a:accent1>
      <a:accent2>
        <a:srgbClr val="B2B2B2"/>
      </a:accent2>
      <a:accent3>
        <a:srgbClr val="FF6C00"/>
      </a:accent3>
      <a:accent4>
        <a:srgbClr val="1F90CC"/>
      </a:accent4>
      <a:accent5>
        <a:srgbClr val="9013FE"/>
      </a:accent5>
      <a:accent6>
        <a:srgbClr val="49CB40"/>
      </a:accent6>
      <a:hlink>
        <a:srgbClr val="C30D1E"/>
      </a:hlink>
      <a:folHlink>
        <a:srgbClr val="C30D1E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ctr">
          <a:defRPr dirty="0" err="1" smtClean="0">
            <a:solidFill>
              <a:srgbClr val="000000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äsentation9" id="{246E6033-15ED-8042-86E0-B76FF5BFC716}" vid="{7CAADE83-5F25-0A48-B83D-03A7471B880E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TU-Berlin-Praesentation-Master-Verlauf-Orange-Rot</Template>
  <TotalTime>0</TotalTime>
  <Words>2898</Words>
  <Application>Microsoft Office PowerPoint</Application>
  <PresentationFormat>Breitbild</PresentationFormat>
  <Paragraphs>399</Paragraphs>
  <Slides>28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28</vt:i4>
      </vt:variant>
    </vt:vector>
  </HeadingPairs>
  <TitlesOfParts>
    <vt:vector size="37" baseType="lpstr">
      <vt:lpstr>Arial</vt:lpstr>
      <vt:lpstr>Calibri</vt:lpstr>
      <vt:lpstr>Cambria Math</vt:lpstr>
      <vt:lpstr>Consolas</vt:lpstr>
      <vt:lpstr>Courier New</vt:lpstr>
      <vt:lpstr>OpenSymbol</vt:lpstr>
      <vt:lpstr>Wingdings</vt:lpstr>
      <vt:lpstr>Titelfolien zur Auswahl</vt:lpstr>
      <vt:lpstr>Master für Folgeseiten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Seminar Large-scale Data Engineering: 01 Structure of Scientific Papers</dc:title>
  <dc:creator>Patrick Damme</dc:creator>
  <cp:lastModifiedBy>TU-Pseudonym 3624437813768008</cp:lastModifiedBy>
  <cp:revision>645</cp:revision>
  <cp:lastPrinted>2021-03-24T16:10:50Z</cp:lastPrinted>
  <dcterms:created xsi:type="dcterms:W3CDTF">2023-02-25T13:39:16Z</dcterms:created>
  <dcterms:modified xsi:type="dcterms:W3CDTF">2025-04-14T18:26:26Z</dcterms:modified>
</cp:coreProperties>
</file>