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0"/>
  </p:notesMasterIdLst>
  <p:sldIdLst>
    <p:sldId id="359" r:id="rId3"/>
    <p:sldId id="360" r:id="rId4"/>
    <p:sldId id="361" r:id="rId5"/>
    <p:sldId id="362" r:id="rId6"/>
    <p:sldId id="442" r:id="rId7"/>
    <p:sldId id="364" r:id="rId8"/>
    <p:sldId id="365" r:id="rId9"/>
    <p:sldId id="385" r:id="rId10"/>
    <p:sldId id="363" r:id="rId11"/>
    <p:sldId id="366" r:id="rId12"/>
    <p:sldId id="367" r:id="rId13"/>
    <p:sldId id="368" r:id="rId14"/>
    <p:sldId id="372" r:id="rId15"/>
    <p:sldId id="373" r:id="rId16"/>
    <p:sldId id="436" r:id="rId17"/>
    <p:sldId id="443" r:id="rId18"/>
    <p:sldId id="444" r:id="rId19"/>
    <p:sldId id="379" r:id="rId20"/>
    <p:sldId id="380" r:id="rId21"/>
    <p:sldId id="377" r:id="rId22"/>
    <p:sldId id="441" r:id="rId23"/>
    <p:sldId id="376" r:id="rId24"/>
    <p:sldId id="383" r:id="rId25"/>
    <p:sldId id="381" r:id="rId26"/>
    <p:sldId id="445" r:id="rId27"/>
    <p:sldId id="439" r:id="rId28"/>
    <p:sldId id="3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89FB"/>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321" autoAdjust="0"/>
  </p:normalViewPr>
  <p:slideViewPr>
    <p:cSldViewPr snapToGrid="0" snapToObjects="1">
      <p:cViewPr varScale="1">
        <p:scale>
          <a:sx n="88" d="100"/>
          <a:sy n="88" d="100"/>
        </p:scale>
        <p:origin x="102" y="63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25.04.2025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2025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x.de/j/67376691490?pwd=NmlvWTM5VUVWRjU0UGI2bXhBVkxzQT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1.jp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2025.sigmod.org/calls_papers_sigmod_research.shtml"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cholar.google.com/" TargetMode="External"/><Relationship Id="rId7" Type="http://schemas.openxmlformats.org/officeDocument/2006/relationships/image" Target="../media/image12.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Apr 25, 2025</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does the paper solve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62BDAD-D4AF-C7AD-946B-86238A81A7CB}"/>
              </a:ext>
            </a:extLst>
          </p:cNvPr>
          <p:cNvSpPr>
            <a:spLocks noGrp="1"/>
          </p:cNvSpPr>
          <p:nvPr>
            <p:ph type="body" sz="quarter" idx="18"/>
          </p:nvPr>
        </p:nvSpPr>
        <p:spPr/>
        <p:txBody>
          <a:bodyPr/>
          <a:lstStyle/>
          <a:p>
            <a:r>
              <a:rPr lang="en-US" dirty="0"/>
              <a:t>Know Your Audience</a:t>
            </a:r>
            <a:endParaRPr lang="en-US" sz="1000" dirty="0"/>
          </a:p>
          <a:p>
            <a:r>
              <a:rPr lang="en-US" dirty="0"/>
              <a:t>Get Your Workflow in Order / Incremental Paper Drafts</a:t>
            </a:r>
            <a:endParaRPr lang="en-US" sz="1000" dirty="0"/>
          </a:p>
          <a:p>
            <a:r>
              <a:rPr lang="en-US" dirty="0"/>
              <a:t>Mindset: Quality over Quantity</a:t>
            </a:r>
          </a:p>
          <a:p>
            <a:pPr lvl="1"/>
            <a:r>
              <a:rPr lang="en-US" dirty="0"/>
              <a:t>Aim for top-tier conferences/journals (act as filter)</a:t>
            </a:r>
          </a:p>
          <a:p>
            <a:pPr lvl="1"/>
            <a:r>
              <a:rPr lang="en-US" dirty="0"/>
              <a:t>Make the paper useful for others (ideas, evidence, code)</a:t>
            </a:r>
            <a:endParaRPr lang="en-US" sz="1000" dirty="0"/>
          </a:p>
          <a:p>
            <a:endParaRPr lang="de-DE" dirty="0">
              <a:solidFill>
                <a:schemeClr val="accent1"/>
              </a:solidFill>
            </a:endParaRPr>
          </a:p>
          <a:p>
            <a:r>
              <a:rPr lang="de-DE" dirty="0" err="1">
                <a:solidFill>
                  <a:schemeClr val="accent1"/>
                </a:solidFill>
              </a:rPr>
              <a:t>Make</a:t>
            </a:r>
            <a:r>
              <a:rPr lang="de-DE" dirty="0">
                <a:solidFill>
                  <a:schemeClr val="accent1"/>
                </a:solidFill>
              </a:rPr>
              <a:t> </a:t>
            </a:r>
            <a:r>
              <a:rPr lang="de-DE" dirty="0" err="1">
                <a:solidFill>
                  <a:schemeClr val="accent1"/>
                </a:solidFill>
              </a:rPr>
              <a:t>the</a:t>
            </a:r>
            <a:r>
              <a:rPr lang="de-DE" dirty="0">
                <a:solidFill>
                  <a:schemeClr val="accent1"/>
                </a:solidFill>
              </a:rPr>
              <a:t> Paper Easy </a:t>
            </a:r>
            <a:r>
              <a:rPr lang="de-DE" dirty="0" err="1">
                <a:solidFill>
                  <a:schemeClr val="accent1"/>
                </a:solidFill>
              </a:rPr>
              <a:t>to</a:t>
            </a:r>
            <a:r>
              <a:rPr lang="de-DE" dirty="0">
                <a:solidFill>
                  <a:schemeClr val="accent1"/>
                </a:solidFill>
              </a:rPr>
              <a:t> Read</a:t>
            </a:r>
            <a:endParaRPr lang="en-US" dirty="0">
              <a:solidFill>
                <a:schemeClr val="accent1"/>
              </a:solidFill>
            </a:endParaRPr>
          </a:p>
          <a:p>
            <a:r>
              <a:rPr lang="en-US" dirty="0">
                <a:sym typeface="Wingdings" panose="05000000000000000000" pitchFamily="2" charset="2"/>
              </a:rPr>
              <a:t>Present Your Work with appropriate </a:t>
            </a:r>
            <a:r>
              <a:rPr lang="en-US" dirty="0">
                <a:solidFill>
                  <a:srgbClr val="7889FB"/>
                </a:solidFill>
                <a:sym typeface="Wingdings" panose="05000000000000000000" pitchFamily="2" charset="2"/>
              </a:rPr>
              <a:t>Structure</a:t>
            </a:r>
            <a:r>
              <a:rPr lang="en-US" dirty="0">
                <a:sym typeface="Wingdings" panose="05000000000000000000" pitchFamily="2" charset="2"/>
              </a:rPr>
              <a:t>, </a:t>
            </a:r>
            <a:r>
              <a:rPr lang="en-US" dirty="0">
                <a:solidFill>
                  <a:srgbClr val="7889FB"/>
                </a:solidFill>
                <a:sym typeface="Wingdings" panose="05000000000000000000" pitchFamily="2" charset="2"/>
              </a:rPr>
              <a:t>Writing Style</a:t>
            </a:r>
            <a:r>
              <a:rPr lang="en-US" dirty="0">
                <a:sym typeface="Wingdings" panose="05000000000000000000" pitchFamily="2" charset="2"/>
              </a:rPr>
              <a:t>, and </a:t>
            </a:r>
            <a:r>
              <a:rPr lang="en-US" dirty="0">
                <a:solidFill>
                  <a:srgbClr val="7889FB"/>
                </a:solidFill>
                <a:sym typeface="Wingdings" panose="05000000000000000000" pitchFamily="2" charset="2"/>
              </a:rPr>
              <a:t>Formatting</a:t>
            </a:r>
            <a:endParaRPr lang="en-US" dirty="0">
              <a:solidFill>
                <a:srgbClr val="7889FB"/>
              </a:solidFill>
            </a:endParaRPr>
          </a:p>
          <a:p>
            <a:endParaRPr lang="en-US" dirty="0"/>
          </a:p>
        </p:txBody>
      </p:sp>
      <p:sp>
        <p:nvSpPr>
          <p:cNvPr id="3" name="Textplatzhalter 2">
            <a:extLst>
              <a:ext uri="{FF2B5EF4-FFF2-40B4-BE49-F238E27FC236}">
                <a16:creationId xmlns:a16="http://schemas.microsoft.com/office/drawing/2014/main" id="{0ADC2C23-FC7B-DC26-4F10-9F8CD57AE33D}"/>
              </a:ext>
            </a:extLst>
          </p:cNvPr>
          <p:cNvSpPr>
            <a:spLocks noGrp="1"/>
          </p:cNvSpPr>
          <p:nvPr>
            <p:ph type="body" sz="quarter" idx="14"/>
          </p:nvPr>
        </p:nvSpPr>
        <p:spPr/>
        <p:txBody>
          <a:bodyPr/>
          <a:lstStyle/>
          <a:p>
            <a:r>
              <a:rPr lang="en-US" dirty="0"/>
              <a:t>Recap: Writing the Paper</a:t>
            </a:r>
          </a:p>
        </p:txBody>
      </p:sp>
      <p:pic>
        <p:nvPicPr>
          <p:cNvPr id="9" name="Picture 13">
            <a:extLst>
              <a:ext uri="{FF2B5EF4-FFF2-40B4-BE49-F238E27FC236}">
                <a16:creationId xmlns:a16="http://schemas.microsoft.com/office/drawing/2014/main" id="{CDB58FD1-3B26-E1CD-163D-A3C7307E4F53}"/>
              </a:ext>
            </a:extLst>
          </p:cNvPr>
          <p:cNvPicPr>
            <a:picLocks noChangeAspect="1"/>
          </p:cNvPicPr>
          <p:nvPr/>
        </p:nvPicPr>
        <p:blipFill rotWithShape="1">
          <a:blip r:embed="rId2"/>
          <a:srcRect r="29940"/>
          <a:stretch/>
        </p:blipFill>
        <p:spPr>
          <a:xfrm>
            <a:off x="7392383" y="1113982"/>
            <a:ext cx="2728727" cy="2198985"/>
          </a:xfrm>
          <a:prstGeom prst="rect">
            <a:avLst/>
          </a:prstGeom>
        </p:spPr>
      </p:pic>
    </p:spTree>
    <p:extLst>
      <p:ext uri="{BB962C8B-B14F-4D97-AF65-F5344CB8AC3E}">
        <p14:creationId xmlns:p14="http://schemas.microsoft.com/office/powerpoint/2010/main" val="1419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your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Recap: Prototypical Structure of a Scientific Paper</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55FBC5F-7427-5C2B-FA16-8F86D858FC3E}"/>
              </a:ext>
            </a:extLst>
          </p:cNvPr>
          <p:cNvSpPr/>
          <p:nvPr/>
        </p:nvSpPr>
        <p:spPr>
          <a:xfrm>
            <a:off x="10306050" y="190500"/>
            <a:ext cx="1719293" cy="107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Easy Skimming</a:t>
            </a:r>
          </a:p>
          <a:p>
            <a:pPr lvl="1"/>
            <a:r>
              <a:rPr lang="en-US" dirty="0">
                <a:solidFill>
                  <a:srgbClr val="000000"/>
                </a:solidFill>
              </a:rPr>
              <a:t>Guide the readers’ attention</a:t>
            </a:r>
          </a:p>
          <a:p>
            <a:r>
              <a:rPr lang="en-US" dirty="0"/>
              <a:t>Paragraph Labels</a:t>
            </a:r>
          </a:p>
          <a:p>
            <a:pPr lvl="1"/>
            <a:r>
              <a:rPr lang="en-US" sz="1400" b="1" dirty="0">
                <a:latin typeface="Courier New" panose="02070309020205020404" pitchFamily="49" charset="0"/>
                <a:cs typeface="Courier New" panose="02070309020205020404" pitchFamily="49" charset="0"/>
              </a:rPr>
              <a:t>\paragraph{…} …</a:t>
            </a:r>
          </a:p>
          <a:p>
            <a:pPr lvl="1"/>
            <a:endParaRPr lang="en-US" dirty="0"/>
          </a:p>
          <a:p>
            <a:pPr lvl="1"/>
            <a:endParaRPr lang="en-US" dirty="0"/>
          </a:p>
          <a:p>
            <a:r>
              <a:rPr lang="en-US" dirty="0"/>
              <a:t>Bullet Lists</a:t>
            </a:r>
          </a:p>
          <a:p>
            <a:pPr lvl="1"/>
            <a:r>
              <a:rPr lang="en-US" sz="1400" b="1" dirty="0">
                <a:latin typeface="Courier New" panose="02070309020205020404" pitchFamily="49" charset="0"/>
                <a:cs typeface="Courier New" panose="02070309020205020404" pitchFamily="49" charset="0"/>
              </a:rPr>
              <a:t>begin{itemize} … \item … \end{itemize}</a:t>
            </a:r>
          </a:p>
          <a:p>
            <a:pPr lvl="1"/>
            <a:r>
              <a:rPr lang="en-US" sz="1400" b="1" dirty="0">
                <a:latin typeface="Courier New" panose="02070309020205020404" pitchFamily="49" charset="0"/>
                <a:cs typeface="Courier New" panose="02070309020205020404" pitchFamily="49" charset="0"/>
              </a:rPr>
              <a:t>begin{enumerate} … \item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Facilitating Structure through Formatting Elements </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Figures and Tables</a:t>
            </a:r>
          </a:p>
          <a:p>
            <a:pPr lvl="1"/>
            <a:r>
              <a:rPr lang="en-US" dirty="0"/>
              <a:t>Should be self-explanatory</a:t>
            </a:r>
          </a:p>
          <a:p>
            <a:pPr lvl="1"/>
            <a:r>
              <a:rPr lang="en-US" dirty="0"/>
              <a:t>Captions above/below</a:t>
            </a:r>
          </a:p>
          <a:p>
            <a:r>
              <a:rPr lang="en-US" dirty="0"/>
              <a:t>Theorem/Definition/Example</a:t>
            </a:r>
          </a:p>
          <a:p>
            <a:pPr lvl="1"/>
            <a:r>
              <a:rPr lang="en-US" dirty="0"/>
              <a:t>Refine </a:t>
            </a:r>
            <a:r>
              <a:rPr lang="en-US" b="1" dirty="0">
                <a:latin typeface="Courier New" panose="02070309020205020404" pitchFamily="49" charset="0"/>
                <a:cs typeface="Courier New" panose="02070309020205020404" pitchFamily="49" charset="0"/>
              </a:rPr>
              <a:t>theorem</a:t>
            </a:r>
            <a:br>
              <a:rPr lang="en-US" dirty="0"/>
            </a:br>
            <a:r>
              <a:rPr lang="en-US" dirty="0"/>
              <a:t>environment as needed</a:t>
            </a:r>
            <a:endParaRPr lang="en-US" sz="1000" dirty="0"/>
          </a:p>
          <a:p>
            <a:r>
              <a:rPr lang="en-US" dirty="0"/>
              <a:t>Algorithms/Pseudo-Code</a:t>
            </a:r>
          </a:p>
          <a:p>
            <a:pPr lvl="1"/>
            <a:r>
              <a:rPr lang="en-US" dirty="0"/>
              <a:t>Can be clearer than text,</a:t>
            </a:r>
            <a:br>
              <a:rPr lang="en-US" dirty="0"/>
            </a:br>
            <a:r>
              <a:rPr lang="en-US" dirty="0"/>
              <a:t>but not always</a:t>
            </a:r>
          </a:p>
          <a:p>
            <a:pPr lvl="1"/>
            <a:r>
              <a:rPr lang="en-US" dirty="0"/>
              <a:t>Carefully select the right</a:t>
            </a:r>
            <a:br>
              <a:rPr lang="en-US" dirty="0"/>
            </a:br>
            <a:r>
              <a:rPr lang="en-US" dirty="0"/>
              <a:t>level of abstraction</a:t>
            </a:r>
          </a:p>
          <a:p>
            <a:r>
              <a:rPr lang="en-US" dirty="0">
                <a:solidFill>
                  <a:srgbClr val="7889FB"/>
                </a:solidFill>
              </a:rPr>
              <a:t>Refer to All Figures, Tables, Algorithms in the Text</a:t>
            </a:r>
            <a:br>
              <a:rPr lang="en-US" dirty="0">
                <a:solidFill>
                  <a:srgbClr val="7889FB"/>
                </a:solidFill>
              </a:rPr>
            </a:br>
            <a:r>
              <a:rPr lang="en-US" dirty="0">
                <a:solidFill>
                  <a:srgbClr val="7889FB"/>
                </a:solidFill>
              </a:rPr>
              <a:t>&amp; Place Them Close to the Text</a:t>
            </a:r>
            <a:endParaRPr lang="en-US" dirty="0"/>
          </a:p>
          <a:p>
            <a:pPr lvl="1"/>
            <a:endParaRPr lang="en-US" dirty="0"/>
          </a:p>
          <a:p>
            <a:pPr lvl="1"/>
            <a:endParaRPr lang="en-US" dirty="0"/>
          </a:p>
          <a:p>
            <a:pPr lvl="1"/>
            <a:endParaRPr lang="en-US" dirty="0"/>
          </a:p>
          <a:p>
            <a:endParaRPr lang="en-US"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rotWithShape="1">
          <a:blip r:embed="rId2"/>
          <a:srcRect t="19416"/>
          <a:stretch/>
        </p:blipFill>
        <p:spPr>
          <a:xfrm>
            <a:off x="1250283" y="4389019"/>
            <a:ext cx="3711485" cy="147055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9378452" y="266701"/>
            <a:ext cx="2178160" cy="885382"/>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9378452" y="3486150"/>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9378452" y="1309669"/>
            <a:ext cx="2102140" cy="959761"/>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rotWithShape="1">
          <a:blip r:embed="rId6"/>
          <a:srcRect b="23281"/>
          <a:stretch/>
        </p:blipFill>
        <p:spPr>
          <a:xfrm>
            <a:off x="9378452" y="2722666"/>
            <a:ext cx="2722911" cy="557576"/>
          </a:xfrm>
          <a:prstGeom prst="rect">
            <a:avLst/>
          </a:prstGeom>
        </p:spPr>
      </p:pic>
      <p:pic>
        <p:nvPicPr>
          <p:cNvPr id="11" name="Picture 4">
            <a:extLst>
              <a:ext uri="{FF2B5EF4-FFF2-40B4-BE49-F238E27FC236}">
                <a16:creationId xmlns:a16="http://schemas.microsoft.com/office/drawing/2014/main" id="{2336F065-F8DC-AF54-C9F5-45885EFFEE1D}"/>
              </a:ext>
            </a:extLst>
          </p:cNvPr>
          <p:cNvPicPr>
            <a:picLocks noChangeAspect="1"/>
          </p:cNvPicPr>
          <p:nvPr/>
        </p:nvPicPr>
        <p:blipFill rotWithShape="1">
          <a:blip r:embed="rId2"/>
          <a:srcRect b="70351"/>
          <a:stretch/>
        </p:blipFill>
        <p:spPr>
          <a:xfrm>
            <a:off x="1250283" y="2695300"/>
            <a:ext cx="3711484" cy="541067"/>
          </a:xfrm>
          <a:prstGeom prst="rect">
            <a:avLst/>
          </a:prstGeom>
        </p:spPr>
      </p:pic>
    </p:spTree>
    <p:extLst>
      <p:ext uri="{BB962C8B-B14F-4D97-AF65-F5344CB8AC3E}">
        <p14:creationId xmlns:p14="http://schemas.microsoft.com/office/powerpoint/2010/main" val="1822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4179337"/>
          </a:xfrm>
        </p:spPr>
        <p:txBody>
          <a:bodyPr/>
          <a:lstStyle/>
          <a:p>
            <a:r>
              <a:rPr lang="en-US" dirty="0">
                <a:solidFill>
                  <a:srgbClr val="7889FB"/>
                </a:solidFill>
              </a:rPr>
              <a:t>Goal:</a:t>
            </a:r>
            <a:r>
              <a:rPr lang="en-US" dirty="0"/>
              <a:t> </a:t>
            </a:r>
            <a:r>
              <a:rPr lang="en-US" dirty="0">
                <a:solidFill>
                  <a:schemeClr val="accent1"/>
                </a:solidFill>
              </a:rPr>
              <a:t>Clear, Easy-to-Read Writing</a:t>
            </a:r>
            <a:endParaRPr lang="en-US" sz="1800" dirty="0">
              <a:solidFill>
                <a:schemeClr val="accent1"/>
              </a:solidFill>
            </a:endParaRP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endParaRPr lang="en-US" sz="1000" dirty="0"/>
          </a:p>
          <a:p>
            <a:r>
              <a:rPr lang="en-US" dirty="0"/>
              <a:t>Formal Language</a:t>
            </a:r>
          </a:p>
          <a:p>
            <a:pPr lvl="1"/>
            <a:r>
              <a:rPr lang="en-US" dirty="0"/>
              <a:t>Avoid contractions (“can’t”, “aren’t”, …)</a:t>
            </a:r>
          </a:p>
          <a:p>
            <a:pPr lvl="1"/>
            <a:r>
              <a:rPr lang="en-US" dirty="0"/>
              <a:t>No colloquial or slang words</a:t>
            </a:r>
          </a:p>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8" name="TextBox 6">
            <a:extLst>
              <a:ext uri="{FF2B5EF4-FFF2-40B4-BE49-F238E27FC236}">
                <a16:creationId xmlns:a16="http://schemas.microsoft.com/office/drawing/2014/main" id="{BAEFC199-84EF-ABE4-51CE-CC860BF0F2A1}"/>
              </a:ext>
            </a:extLst>
          </p:cNvPr>
          <p:cNvSpPr txBox="1"/>
          <p:nvPr/>
        </p:nvSpPr>
        <p:spPr>
          <a:xfrm>
            <a:off x="6550842" y="4121018"/>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we provide the background and motivation for compressed linear algebra.</a:t>
            </a:r>
            <a:endParaRPr lang="en-US" sz="1600" dirty="0">
              <a:solidFill>
                <a:srgbClr val="000000"/>
              </a:solidFill>
              <a:latin typeface="Consolas" panose="020B0609020204030204" pitchFamily="49" charset="0"/>
              <a:cs typeface="Calibri" panose="020F0502020204030204" pitchFamily="34" charset="0"/>
            </a:endParaRPr>
          </a:p>
        </p:txBody>
      </p:sp>
      <p:pic>
        <p:nvPicPr>
          <p:cNvPr id="9" name="Picture 7">
            <a:extLst>
              <a:ext uri="{FF2B5EF4-FFF2-40B4-BE49-F238E27FC236}">
                <a16:creationId xmlns:a16="http://schemas.microsoft.com/office/drawing/2014/main" id="{1CD8F1DC-E678-1045-752B-CBABE9DE1388}"/>
              </a:ext>
            </a:extLst>
          </p:cNvPr>
          <p:cNvPicPr>
            <a:picLocks noChangeAspect="1"/>
          </p:cNvPicPr>
          <p:nvPr/>
        </p:nvPicPr>
        <p:blipFill>
          <a:blip r:embed="rId2"/>
          <a:stretch>
            <a:fillRect/>
          </a:stretch>
        </p:blipFill>
        <p:spPr>
          <a:xfrm>
            <a:off x="5884272" y="4171304"/>
            <a:ext cx="481498" cy="484203"/>
          </a:xfrm>
          <a:prstGeom prst="rect">
            <a:avLst/>
          </a:prstGeom>
        </p:spPr>
      </p:pic>
      <p:pic>
        <p:nvPicPr>
          <p:cNvPr id="10" name="Picture 8">
            <a:extLst>
              <a:ext uri="{FF2B5EF4-FFF2-40B4-BE49-F238E27FC236}">
                <a16:creationId xmlns:a16="http://schemas.microsoft.com/office/drawing/2014/main" id="{3BBD07E9-A526-4A93-A84D-AC469E436200}"/>
              </a:ext>
            </a:extLst>
          </p:cNvPr>
          <p:cNvPicPr>
            <a:picLocks noChangeAspect="1"/>
          </p:cNvPicPr>
          <p:nvPr/>
        </p:nvPicPr>
        <p:blipFill>
          <a:blip r:embed="rId3"/>
          <a:stretch>
            <a:fillRect/>
          </a:stretch>
        </p:blipFill>
        <p:spPr>
          <a:xfrm>
            <a:off x="5884272" y="3593865"/>
            <a:ext cx="459858" cy="465268"/>
          </a:xfrm>
          <a:prstGeom prst="rect">
            <a:avLst/>
          </a:prstGeom>
        </p:spPr>
      </p:pic>
      <p:sp>
        <p:nvSpPr>
          <p:cNvPr id="11" name="TextBox 9">
            <a:extLst>
              <a:ext uri="{FF2B5EF4-FFF2-40B4-BE49-F238E27FC236}">
                <a16:creationId xmlns:a16="http://schemas.microsoft.com/office/drawing/2014/main" id="{E47D6DBA-FFAC-9664-53C2-B743D05F7724}"/>
              </a:ext>
            </a:extLst>
          </p:cNvPr>
          <p:cNvSpPr txBox="1"/>
          <p:nvPr/>
        </p:nvSpPr>
        <p:spPr>
          <a:xfrm>
            <a:off x="6550842" y="3534112"/>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the background and motivation for compressed linear algebra is introduced.</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58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a:p>
            <a:endParaRPr lang="en-US" dirty="0"/>
          </a:p>
          <a:p>
            <a:endParaRPr lang="en-US" dirty="0"/>
          </a:p>
          <a:p>
            <a:endParaRPr lang="en-US" dirty="0"/>
          </a:p>
          <a:p>
            <a:pPr lvl="1"/>
            <a:endParaRPr lang="en-US" dirty="0"/>
          </a:p>
          <a:p>
            <a:r>
              <a:rPr lang="en-US" dirty="0"/>
              <a:t>Use of References</a:t>
            </a:r>
          </a:p>
          <a:p>
            <a:pPr lvl="1"/>
            <a:r>
              <a:rPr lang="en-US" b="1" dirty="0">
                <a:solidFill>
                  <a:schemeClr val="accent1"/>
                </a:solidFill>
              </a:rPr>
              <a:t>Don’t use references as nouns</a:t>
            </a:r>
          </a:p>
          <a:p>
            <a:pPr lvl="1"/>
            <a:r>
              <a:rPr lang="en-US" dirty="0"/>
              <a:t>Use “et al.” for three or more authors</a:t>
            </a:r>
          </a:p>
          <a:p>
            <a:pPr lvl="1"/>
            <a:r>
              <a:rPr lang="en-US" b="1" dirty="0">
                <a:solidFill>
                  <a:srgbClr val="7889FB"/>
                </a:solidFill>
              </a:rPr>
              <a:t>Prefer primary sources</a:t>
            </a:r>
          </a:p>
          <a:p>
            <a:pPr lvl="1"/>
            <a:r>
              <a:rPr lang="en-US" dirty="0"/>
              <a:t>Use \cite{key1,key2} for multiple sources</a:t>
            </a:r>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8" name="Rectangle 10">
            <a:extLst>
              <a:ext uri="{FF2B5EF4-FFF2-40B4-BE49-F238E27FC236}">
                <a16:creationId xmlns:a16="http://schemas.microsoft.com/office/drawing/2014/main" id="{181A8D0B-C5D0-4D9B-5D13-3FBDFCA0DAB6}"/>
              </a:ext>
            </a:extLst>
          </p:cNvPr>
          <p:cNvSpPr/>
          <p:nvPr/>
        </p:nvSpPr>
        <p:spPr>
          <a:xfrm>
            <a:off x="5884272" y="5171380"/>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221666"/>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558498"/>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498745"/>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[40] investigated query processing on heavyweight Huffman coding schemes,</a:t>
            </a:r>
          </a:p>
        </p:txBody>
      </p:sp>
      <p:sp>
        <p:nvSpPr>
          <p:cNvPr id="12" name="TextBox 4">
            <a:extLst>
              <a:ext uri="{FF2B5EF4-FFF2-40B4-BE49-F238E27FC236}">
                <a16:creationId xmlns:a16="http://schemas.microsoft.com/office/drawing/2014/main" id="{DDAA5924-45E8-1971-AD0F-1BCF5CE9D733}"/>
              </a:ext>
            </a:extLst>
          </p:cNvPr>
          <p:cNvSpPr txBox="1"/>
          <p:nvPr/>
        </p:nvSpPr>
        <p:spPr>
          <a:xfrm>
            <a:off x="1570647" y="2244742"/>
            <a:ext cx="10481742" cy="830997"/>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13" name="Picture 5">
            <a:extLst>
              <a:ext uri="{FF2B5EF4-FFF2-40B4-BE49-F238E27FC236}">
                <a16:creationId xmlns:a16="http://schemas.microsoft.com/office/drawing/2014/main" id="{49FAD4B9-ED8D-9629-68D7-44D144D57E7F}"/>
              </a:ext>
            </a:extLst>
          </p:cNvPr>
          <p:cNvPicPr>
            <a:picLocks noChangeAspect="1"/>
          </p:cNvPicPr>
          <p:nvPr/>
        </p:nvPicPr>
        <p:blipFill>
          <a:blip r:embed="rId2"/>
          <a:stretch>
            <a:fillRect/>
          </a:stretch>
        </p:blipFill>
        <p:spPr>
          <a:xfrm>
            <a:off x="977246" y="3323670"/>
            <a:ext cx="481498" cy="484203"/>
          </a:xfrm>
          <a:prstGeom prst="rect">
            <a:avLst/>
          </a:prstGeom>
        </p:spPr>
      </p:pic>
      <p:pic>
        <p:nvPicPr>
          <p:cNvPr id="14" name="Picture 6">
            <a:extLst>
              <a:ext uri="{FF2B5EF4-FFF2-40B4-BE49-F238E27FC236}">
                <a16:creationId xmlns:a16="http://schemas.microsoft.com/office/drawing/2014/main" id="{302486EE-A9A2-91B7-5E44-4D5F6FFEFE64}"/>
              </a:ext>
            </a:extLst>
          </p:cNvPr>
          <p:cNvPicPr>
            <a:picLocks noChangeAspect="1"/>
          </p:cNvPicPr>
          <p:nvPr/>
        </p:nvPicPr>
        <p:blipFill>
          <a:blip r:embed="rId3"/>
          <a:stretch>
            <a:fillRect/>
          </a:stretch>
        </p:blipFill>
        <p:spPr>
          <a:xfrm>
            <a:off x="977246" y="2427607"/>
            <a:ext cx="459858" cy="465268"/>
          </a:xfrm>
          <a:prstGeom prst="rect">
            <a:avLst/>
          </a:prstGeom>
        </p:spPr>
      </p:pic>
      <p:sp>
        <p:nvSpPr>
          <p:cNvPr id="15" name="Rectangle 7">
            <a:extLst>
              <a:ext uri="{FF2B5EF4-FFF2-40B4-BE49-F238E27FC236}">
                <a16:creationId xmlns:a16="http://schemas.microsoft.com/office/drawing/2014/main" id="{415789F9-AC1A-E308-D6F4-C6CC75698C19}"/>
              </a:ext>
            </a:extLst>
          </p:cNvPr>
          <p:cNvSpPr/>
          <p:nvPr/>
        </p:nvSpPr>
        <p:spPr>
          <a:xfrm>
            <a:off x="1484921" y="3150274"/>
            <a:ext cx="10707079" cy="830997"/>
          </a:xfrm>
          <a:prstGeom prst="rect">
            <a:avLst/>
          </a:prstGeom>
        </p:spPr>
        <p:txBody>
          <a:bodyPr wrap="square">
            <a:spAutoFit/>
          </a:bodyPr>
          <a:lstStyle/>
          <a:p>
            <a:r>
              <a:rPr lang="en-US" sz="1600" dirty="0">
                <a:solidFill>
                  <a:srgbClr val="000000"/>
                </a:solidFill>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236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Singular/Plural and Articles</a:t>
            </a:r>
          </a:p>
          <a:p>
            <a:pPr lvl="1"/>
            <a:r>
              <a:rPr lang="en-US" dirty="0"/>
              <a:t>Plural allows to drop articles</a:t>
            </a:r>
          </a:p>
          <a:p>
            <a:r>
              <a:rPr lang="en-US" dirty="0"/>
              <a:t>Guarded Spaces</a:t>
            </a:r>
          </a:p>
          <a:p>
            <a:pPr lvl="1"/>
            <a:r>
              <a:rPr lang="en-US" dirty="0"/>
              <a:t>Use guarded spaces 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Capitalize 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261880"/>
            <a:ext cx="2908570" cy="646331"/>
          </a:xfrm>
          <a:prstGeom prst="rect">
            <a:avLst/>
          </a:prstGeom>
          <a:noFill/>
        </p:spPr>
        <p:txBody>
          <a:bodyPr wrap="square" lIns="0" rIns="0" rtlCol="0">
            <a:spAutoFit/>
          </a:bodyPr>
          <a:lstStyle/>
          <a:p>
            <a:pPr algn="ctr"/>
            <a:r>
              <a:rPr lang="en-US" b="1" dirty="0">
                <a:solidFill>
                  <a:schemeClr val="accent1"/>
                </a:solidFill>
                <a:latin typeface="Consolas" panose="020B0609020204030204" pitchFamily="49" charset="0"/>
                <a:cs typeface="Calibri" panose="020F0502020204030204" pitchFamily="34" charset="0"/>
              </a:rPr>
              <a:t>F</a:t>
            </a:r>
            <a:r>
              <a:rPr lang="en-US" dirty="0">
                <a:solidFill>
                  <a:srgbClr val="000000"/>
                </a:solidFill>
                <a:latin typeface="Consolas" panose="020B0609020204030204" pitchFamily="49" charset="0"/>
                <a:cs typeface="Calibri" panose="020F0502020204030204" pitchFamily="34" charset="0"/>
              </a:rPr>
              <a:t>igure~\ref{fig:exp1}</a:t>
            </a:r>
          </a:p>
          <a:p>
            <a:pPr algn="ctr"/>
            <a:r>
              <a:rPr lang="en-US" b="1" dirty="0">
                <a:solidFill>
                  <a:schemeClr val="accent1"/>
                </a:solidFill>
                <a:latin typeface="Consolas" panose="020B0609020204030204" pitchFamily="49" charset="0"/>
                <a:cs typeface="Calibri" panose="020F0502020204030204" pitchFamily="34" charset="0"/>
              </a:rPr>
              <a:t>E</a:t>
            </a:r>
            <a:r>
              <a:rPr lang="en-US" dirty="0">
                <a:solidFill>
                  <a:srgbClr val="000000"/>
                </a:solidFill>
                <a:latin typeface="Consolas" panose="020B0609020204030204" pitchFamily="49" charset="0"/>
                <a:cs typeface="Calibri" panose="020F0502020204030204" pitchFamily="34" charset="0"/>
              </a:rPr>
              <a:t>quation~\</a:t>
            </a:r>
            <a:r>
              <a:rPr lang="en-US" dirty="0" err="1">
                <a:solidFill>
                  <a:srgbClr val="000000"/>
                </a:solidFill>
                <a:latin typeface="Consolas" panose="020B0609020204030204" pitchFamily="49" charset="0"/>
                <a:cs typeface="Calibri" panose="020F0502020204030204" pitchFamily="34" charset="0"/>
              </a:rPr>
              <a:t>eqref</a:t>
            </a:r>
            <a:r>
              <a:rPr lang="en-US" dirty="0">
                <a:solidFill>
                  <a:srgbClr val="000000"/>
                </a:solidFill>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621362"/>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437784"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general-purpose compression technique</a:t>
            </a:r>
            <a:r>
              <a:rPr lang="en-US" sz="1600" b="1" dirty="0">
                <a:solidFill>
                  <a:schemeClr val="accent1"/>
                </a:solidFill>
                <a:latin typeface="Consolas" panose="020B0609020204030204" pitchFamily="49" charset="0"/>
              </a:rPr>
              <a:t>s</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11220142" y="133617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3078560"/>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solidFill>
                      <a:srgbClr val="000000"/>
                    </a:solidFill>
                    <a:latin typeface="Consolas" panose="020B0609020204030204" pitchFamily="49" charset="0"/>
                  </a:rPr>
                  <a:t> 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3078560"/>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769322"/>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 multiplication </a:t>
                </a:r>
                <a:r>
                  <a:rPr lang="en-US" sz="1600" dirty="0">
                    <a:solidFill>
                      <a:srgbClr val="000000"/>
                    </a:solidFill>
                    <a:latin typeface="Consolas" panose="020B0609020204030204" pitchFamily="49" charset="0"/>
                  </a:rPr>
                  <a:t>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769322"/>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819608"/>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3138313"/>
            <a:ext cx="459858" cy="465268"/>
          </a:xfrm>
          <a:prstGeom prst="rect">
            <a:avLst/>
          </a:prstGeom>
        </p:spPr>
      </p:pic>
      <p:sp>
        <p:nvSpPr>
          <p:cNvPr id="12" name="Rectangle 6">
            <a:extLst>
              <a:ext uri="{FF2B5EF4-FFF2-40B4-BE49-F238E27FC236}">
                <a16:creationId xmlns:a16="http://schemas.microsoft.com/office/drawing/2014/main" id="{6E0429AD-0EEB-7713-F47F-162A9A4417C2}"/>
              </a:ext>
            </a:extLst>
          </p:cNvPr>
          <p:cNvSpPr/>
          <p:nvPr/>
        </p:nvSpPr>
        <p:spPr>
          <a:xfrm>
            <a:off x="8189261"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a:t>
            </a:r>
            <a:r>
              <a:rPr lang="en-US" sz="1600" b="1" dirty="0">
                <a:solidFill>
                  <a:schemeClr val="accent1"/>
                </a:solidFill>
                <a:latin typeface="Consolas" panose="020B0609020204030204" pitchFamily="49" charset="0"/>
              </a:rPr>
              <a:t>a</a:t>
            </a:r>
            <a:r>
              <a:rPr lang="en-US" sz="1600" dirty="0">
                <a:solidFill>
                  <a:srgbClr val="000000"/>
                </a:solidFill>
                <a:latin typeface="Consolas" panose="020B0609020204030204" pitchFamily="49" charset="0"/>
              </a:rPr>
              <a:t> general-purpose compression technique</a:t>
            </a:r>
          </a:p>
        </p:txBody>
      </p:sp>
      <p:sp>
        <p:nvSpPr>
          <p:cNvPr id="13" name="TextBox 4">
            <a:extLst>
              <a:ext uri="{FF2B5EF4-FFF2-40B4-BE49-F238E27FC236}">
                <a16:creationId xmlns:a16="http://schemas.microsoft.com/office/drawing/2014/main" id="{B2D2D6FD-9215-ACF5-EE10-85D116B0CCCE}"/>
              </a:ext>
            </a:extLst>
          </p:cNvPr>
          <p:cNvSpPr txBox="1"/>
          <p:nvPr/>
        </p:nvSpPr>
        <p:spPr>
          <a:xfrm>
            <a:off x="5437784" y="2143126"/>
            <a:ext cx="2908570" cy="369332"/>
          </a:xfrm>
          <a:prstGeom prst="rect">
            <a:avLst/>
          </a:prstGeom>
          <a:noFill/>
        </p:spPr>
        <p:txBody>
          <a:bodyPr wrap="square" lIns="0" rIns="0" rtlCol="0">
            <a:spAutoFit/>
          </a:bodyPr>
          <a:lstStyle/>
          <a:p>
            <a:pPr algn="ctr"/>
            <a:r>
              <a:rPr lang="en-US" dirty="0">
                <a:solidFill>
                  <a:srgbClr val="000000"/>
                </a:solidFill>
                <a:latin typeface="Consolas" panose="020B0609020204030204" pitchFamily="49" charset="0"/>
                <a:cs typeface="Calibri" panose="020F0502020204030204" pitchFamily="34" charset="0"/>
              </a:rPr>
              <a:t>Figure</a:t>
            </a:r>
            <a:r>
              <a:rPr lang="en-US" b="1" dirty="0">
                <a:solidFill>
                  <a:schemeClr val="accent1"/>
                </a:solidFill>
                <a:latin typeface="Consolas" panose="020B0609020204030204" pitchFamily="49" charset="0"/>
                <a:cs typeface="Calibri" panose="020F0502020204030204" pitchFamily="34" charset="0"/>
              </a:rPr>
              <a:t>~</a:t>
            </a:r>
            <a:r>
              <a:rPr lang="en-US" dirty="0">
                <a:solidFill>
                  <a:srgbClr val="000000"/>
                </a:solidFill>
                <a:latin typeface="Consolas" panose="020B0609020204030204" pitchFamily="49" charset="0"/>
                <a:cs typeface="Calibri" panose="020F0502020204030204" pitchFamily="34" charset="0"/>
              </a:rPr>
              <a:t>\ref{fig:exp1}</a:t>
            </a:r>
          </a:p>
        </p:txBody>
      </p:sp>
    </p:spTree>
    <p:extLst>
      <p:ext uri="{BB962C8B-B14F-4D97-AF65-F5344CB8AC3E}">
        <p14:creationId xmlns:p14="http://schemas.microsoft.com/office/powerpoint/2010/main" val="21122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MAR 0.010</a:t>
            </a:r>
          </a:p>
          <a:p>
            <a:pPr lvl="1"/>
            <a:r>
              <a:rPr lang="en-US" dirty="0"/>
              <a:t>Virtual via zoom</a:t>
            </a:r>
            <a:br>
              <a:rPr lang="en-US" dirty="0"/>
            </a:br>
            <a:r>
              <a:rPr lang="en-US" dirty="0">
                <a:hlinkClick r:id="rId2"/>
              </a:rPr>
              <a:t>https://tu-berlin.zoom-x.de/j/67376691490?pwd=NmlvWTM5VUVWRjU0UGI2bXhBVkxzQT09</a:t>
            </a:r>
            <a:endParaRPr lang="en-US" dirty="0"/>
          </a:p>
          <a:p>
            <a:pPr marL="457200" lvl="1" indent="0">
              <a:buNone/>
            </a:pPr>
            <a:endParaRPr lang="en-US" dirty="0"/>
          </a:p>
          <a:p>
            <a:r>
              <a:rPr lang="en-US" dirty="0"/>
              <a:t>Reminder: Selection of Seminar and Project Topics </a:t>
            </a:r>
            <a:r>
              <a:rPr lang="en-US" dirty="0">
                <a:solidFill>
                  <a:schemeClr val="accent1"/>
                </a:solidFill>
              </a:rPr>
              <a:t>Due May 2, 23:59</a:t>
            </a:r>
            <a:endParaRPr lang="en-US" dirty="0">
              <a:solidFill>
                <a:srgbClr val="7889FB"/>
              </a:solidFill>
            </a:endParaRPr>
          </a:p>
          <a:p>
            <a:pPr lvl="1"/>
            <a:r>
              <a:rPr lang="en-US" b="1" dirty="0">
                <a:solidFill>
                  <a:srgbClr val="7889FB"/>
                </a:solidFill>
              </a:rPr>
              <a:t>Polls in the ISIS course open now</a:t>
            </a:r>
          </a:p>
          <a:p>
            <a:pPr lvl="1"/>
            <a:r>
              <a:rPr lang="en-US" b="1" dirty="0"/>
              <a:t>Seminar:</a:t>
            </a:r>
            <a:r>
              <a:rPr lang="en-US" dirty="0"/>
              <a:t> 5 preferred topics/papers</a:t>
            </a:r>
          </a:p>
          <a:p>
            <a:pPr lvl="1"/>
            <a:r>
              <a:rPr lang="en-US" b="1" dirty="0"/>
              <a:t>Project:</a:t>
            </a:r>
            <a:r>
              <a:rPr lang="en-US" dirty="0"/>
              <a:t> 5 preferred topics + preference on team/individual work + optionally team members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When using disk</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tree algorithms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We use index structures like b-trees, tries, and hash tables</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96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Emphasize Quality of Contents with Quality of Visual Presentation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So-called 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emph</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t>(emphasize) over underlining or bold </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texttt</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cs typeface="Courier New" panose="02070309020205020404" pitchFamily="49" charset="0"/>
              </a:rPr>
              <a:t>or </a:t>
            </a:r>
            <a:r>
              <a:rPr lang="en-US" b="1" dirty="0">
                <a:latin typeface="Courier New" panose="02070309020205020404" pitchFamily="49" charset="0"/>
                <a:cs typeface="Courier New" panose="02070309020205020404" pitchFamily="49" charset="0"/>
              </a:rPr>
              <a:t>\verb+…+</a:t>
            </a:r>
            <a:r>
              <a:rPr lang="en-US" dirty="0"/>
              <a:t> for inline code</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27786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endParaRPr lang="en-US" sz="1000" dirty="0"/>
          </a:p>
          <a:p>
            <a:endParaRPr lang="en-US" dirty="0"/>
          </a:p>
          <a:p>
            <a:r>
              <a:rPr lang="en-US" dirty="0"/>
              <a:t>Avoid Cheating</a:t>
            </a:r>
          </a:p>
          <a:p>
            <a:pPr lvl="1"/>
            <a:r>
              <a:rPr lang="en-US" dirty="0"/>
              <a:t>Don’t change the template, fonts, or margins (at least not too excessively)</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5120511"/>
            <a:ext cx="532164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cs typeface="Calibri" panose="020F0502020204030204" pitchFamily="34" charset="0"/>
              </a:rPr>
              <a:t>“Due to the lack of space, we omit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4291471"/>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4196459"/>
            <a:ext cx="272457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81A824-8299-05B4-D5D6-1C042607B68B}"/>
              </a:ext>
            </a:extLst>
          </p:cNvPr>
          <p:cNvSpPr>
            <a:spLocks noGrp="1"/>
          </p:cNvSpPr>
          <p:nvPr>
            <p:ph type="body" sz="quarter" idx="18"/>
          </p:nvPr>
        </p:nvSpPr>
        <p:spPr>
          <a:xfrm>
            <a:off x="550799" y="1268963"/>
            <a:ext cx="8738167" cy="4506685"/>
          </a:xfrm>
        </p:spPr>
        <p:txBody>
          <a:bodyPr/>
          <a:lstStyle/>
          <a:p>
            <a:r>
              <a:rPr lang="en-US" dirty="0"/>
              <a:t>Example SIGMOD 2025</a:t>
            </a:r>
          </a:p>
          <a:p>
            <a:pPr lvl="1"/>
            <a:r>
              <a:rPr lang="en-US" dirty="0"/>
              <a:t>Submitted papers </a:t>
            </a:r>
            <a:r>
              <a:rPr lang="en-US" b="1" dirty="0">
                <a:solidFill>
                  <a:schemeClr val="accent1"/>
                </a:solidFill>
              </a:rPr>
              <a:t>cannot be under review for any other publishing forum</a:t>
            </a:r>
            <a:br>
              <a:rPr lang="en-US" dirty="0"/>
            </a:br>
            <a:r>
              <a:rPr lang="en-US" dirty="0"/>
              <a:t>(conferences, workshops, journals)</a:t>
            </a:r>
          </a:p>
          <a:p>
            <a:pPr lvl="1"/>
            <a:r>
              <a:rPr lang="en-US" dirty="0"/>
              <a:t>Authors must </a:t>
            </a:r>
            <a:r>
              <a:rPr lang="en-US" b="1" dirty="0">
                <a:solidFill>
                  <a:schemeClr val="accent1"/>
                </a:solidFill>
              </a:rPr>
              <a:t>await the response</a:t>
            </a:r>
            <a:br>
              <a:rPr lang="en-US" b="1" dirty="0">
                <a:solidFill>
                  <a:schemeClr val="accent1"/>
                </a:solidFill>
              </a:rPr>
            </a:br>
            <a:r>
              <a:rPr lang="en-US" dirty="0"/>
              <a:t>(only re-submit elsewhere if the paper is rejected/withdrawn)</a:t>
            </a:r>
          </a:p>
          <a:p>
            <a:pPr lvl="1"/>
            <a:r>
              <a:rPr lang="en-US" dirty="0"/>
              <a:t>Every research paper must present </a:t>
            </a:r>
            <a:r>
              <a:rPr lang="en-US" b="1" dirty="0">
                <a:solidFill>
                  <a:schemeClr val="accent1"/>
                </a:solidFill>
              </a:rPr>
              <a:t>substantial novel research</a:t>
            </a:r>
            <a:br>
              <a:rPr lang="en-US" b="1" dirty="0">
                <a:solidFill>
                  <a:srgbClr val="7889FB"/>
                </a:solidFill>
              </a:rPr>
            </a:br>
            <a:r>
              <a:rPr lang="en-US" dirty="0"/>
              <a:t>not described in any </a:t>
            </a:r>
            <a:r>
              <a:rPr lang="en-US" b="1" dirty="0">
                <a:solidFill>
                  <a:srgbClr val="7889FB"/>
                </a:solidFill>
              </a:rPr>
              <a:t>prior publication</a:t>
            </a:r>
          </a:p>
          <a:p>
            <a:pPr marL="1257300" lvl="2" indent="-342900">
              <a:buFont typeface="+mj-lt"/>
              <a:buAutoNum type="alphaLcParenR"/>
            </a:pPr>
            <a:r>
              <a:rPr lang="en-US" dirty="0"/>
              <a:t>A </a:t>
            </a:r>
            <a:r>
              <a:rPr lang="en-US" b="1" dirty="0">
                <a:solidFill>
                  <a:srgbClr val="7889FB"/>
                </a:solidFill>
              </a:rPr>
              <a:t>paper of 5+ pages</a:t>
            </a:r>
            <a:r>
              <a:rPr lang="en-US" dirty="0">
                <a:solidFill>
                  <a:srgbClr val="7889FB"/>
                </a:solidFill>
              </a:rPr>
              <a:t> </a:t>
            </a:r>
            <a:r>
              <a:rPr lang="en-US" dirty="0"/>
              <a:t>presented/accepted at a </a:t>
            </a:r>
            <a:r>
              <a:rPr lang="en-US" b="1" dirty="0"/>
              <a:t>refereed conference/workshop</a:t>
            </a:r>
          </a:p>
          <a:p>
            <a:pPr marL="1257300" lvl="2" indent="-342900">
              <a:buFont typeface="+mj-lt"/>
              <a:buAutoNum type="alphaLcParenR"/>
            </a:pPr>
            <a:r>
              <a:rPr lang="en-US" dirty="0"/>
              <a:t>An </a:t>
            </a:r>
            <a:r>
              <a:rPr lang="en-US" b="1" dirty="0">
                <a:solidFill>
                  <a:srgbClr val="7889FB"/>
                </a:solidFill>
              </a:rPr>
              <a:t>article </a:t>
            </a:r>
            <a:r>
              <a:rPr lang="en-US" dirty="0"/>
              <a:t>published/accepted in a </a:t>
            </a:r>
            <a:r>
              <a:rPr lang="en-US" b="1" dirty="0"/>
              <a:t>refereed journal</a:t>
            </a:r>
          </a:p>
          <a:p>
            <a:pPr lvl="1"/>
            <a:r>
              <a:rPr lang="en-US" dirty="0"/>
              <a:t>Requirement to </a:t>
            </a:r>
            <a:r>
              <a:rPr lang="en-US" b="1" dirty="0"/>
              <a:t>cite prior publications </a:t>
            </a:r>
            <a:r>
              <a:rPr lang="en-US" dirty="0"/>
              <a:t>in case of overlap</a:t>
            </a:r>
          </a:p>
          <a:p>
            <a:pPr lvl="1"/>
            <a:r>
              <a:rPr lang="en-US" b="1" dirty="0">
                <a:solidFill>
                  <a:schemeClr val="accent1"/>
                </a:solidFill>
              </a:rPr>
              <a:t>Violation of this policy</a:t>
            </a:r>
          </a:p>
          <a:p>
            <a:pPr lvl="2"/>
            <a:r>
              <a:rPr lang="en-US" dirty="0"/>
              <a:t>Immediate rejection of the submission</a:t>
            </a:r>
          </a:p>
          <a:p>
            <a:pPr lvl="2"/>
            <a:r>
              <a:rPr lang="en-US" dirty="0"/>
              <a:t>Notification of the chairs/committees of SIGMOD and the other involved forums</a:t>
            </a:r>
          </a:p>
        </p:txBody>
      </p:sp>
      <p:sp>
        <p:nvSpPr>
          <p:cNvPr id="3" name="Textplatzhalter 2">
            <a:extLst>
              <a:ext uri="{FF2B5EF4-FFF2-40B4-BE49-F238E27FC236}">
                <a16:creationId xmlns:a16="http://schemas.microsoft.com/office/drawing/2014/main" id="{3EE7E259-0ACE-34A9-1870-3A44C4EF74B1}"/>
              </a:ext>
            </a:extLst>
          </p:cNvPr>
          <p:cNvSpPr>
            <a:spLocks noGrp="1"/>
          </p:cNvSpPr>
          <p:nvPr>
            <p:ph type="body" sz="quarter" idx="14"/>
          </p:nvPr>
        </p:nvSpPr>
        <p:spPr/>
        <p:txBody>
          <a:bodyPr/>
          <a:lstStyle/>
          <a:p>
            <a:r>
              <a:rPr lang="en-US" dirty="0"/>
              <a:t>Plagiarism: Duplicate Submission</a:t>
            </a:r>
          </a:p>
          <a:p>
            <a:endParaRPr lang="en-US" dirty="0"/>
          </a:p>
        </p:txBody>
      </p:sp>
      <p:pic>
        <p:nvPicPr>
          <p:cNvPr id="5" name="Grafik 4">
            <a:extLst>
              <a:ext uri="{FF2B5EF4-FFF2-40B4-BE49-F238E27FC236}">
                <a16:creationId xmlns:a16="http://schemas.microsoft.com/office/drawing/2014/main" id="{26F91E8F-90B8-0351-1FA3-8230EF61DF90}"/>
              </a:ext>
            </a:extLst>
          </p:cNvPr>
          <p:cNvPicPr>
            <a:picLocks noChangeAspect="1"/>
          </p:cNvPicPr>
          <p:nvPr/>
        </p:nvPicPr>
        <p:blipFill>
          <a:blip r:embed="rId2"/>
          <a:srcRect r="56823"/>
          <a:stretch/>
        </p:blipFill>
        <p:spPr>
          <a:xfrm>
            <a:off x="9472638" y="1268963"/>
            <a:ext cx="2168563" cy="812181"/>
          </a:xfrm>
          <a:prstGeom prst="rect">
            <a:avLst/>
          </a:prstGeom>
        </p:spPr>
      </p:pic>
      <p:sp>
        <p:nvSpPr>
          <p:cNvPr id="6" name="Textfeld 5">
            <a:extLst>
              <a:ext uri="{FF2B5EF4-FFF2-40B4-BE49-F238E27FC236}">
                <a16:creationId xmlns:a16="http://schemas.microsoft.com/office/drawing/2014/main" id="{6A5C39FA-78F1-4402-BF8D-1D73B69312AA}"/>
              </a:ext>
            </a:extLst>
          </p:cNvPr>
          <p:cNvSpPr txBox="1"/>
          <p:nvPr/>
        </p:nvSpPr>
        <p:spPr>
          <a:xfrm>
            <a:off x="5176921" y="420732"/>
            <a:ext cx="5379998" cy="307777"/>
          </a:xfrm>
          <a:prstGeom prst="rect">
            <a:avLst/>
          </a:prstGeom>
          <a:noFill/>
        </p:spPr>
        <p:txBody>
          <a:bodyPr wrap="square" rtlCol="0">
            <a:spAutoFit/>
          </a:bodyPr>
          <a:lstStyle/>
          <a:p>
            <a:pPr algn="ctr"/>
            <a:r>
              <a:rPr lang="en-US" sz="1400" dirty="0">
                <a:solidFill>
                  <a:srgbClr val="000000"/>
                </a:solidFill>
              </a:rPr>
              <a:t>[</a:t>
            </a:r>
            <a:r>
              <a:rPr lang="en-US" sz="1400" b="1" dirty="0">
                <a:solidFill>
                  <a:srgbClr val="000000"/>
                </a:solidFill>
              </a:rPr>
              <a:t>Credit: </a:t>
            </a:r>
            <a:r>
              <a:rPr lang="en-US" sz="1400" kern="150" dirty="0">
                <a:solidFill>
                  <a:srgbClr val="0563C1"/>
                </a:solidFill>
                <a:latin typeface="OpenSymbol"/>
                <a:hlinkClick r:id="rId3"/>
              </a:rPr>
              <a:t>https://2025.sigmod.org/calls_papers_sigmod_research.shtml</a:t>
            </a:r>
            <a:r>
              <a:rPr lang="en-US" sz="1400" dirty="0">
                <a:solidFill>
                  <a:srgbClr val="000000"/>
                </a:solidFill>
              </a:rPr>
              <a:t>]</a:t>
            </a:r>
          </a:p>
        </p:txBody>
      </p:sp>
    </p:spTree>
    <p:extLst>
      <p:ext uri="{BB962C8B-B14F-4D97-AF65-F5344CB8AC3E}">
        <p14:creationId xmlns:p14="http://schemas.microsoft.com/office/powerpoint/2010/main" val="13075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Plagiarism: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a:t>
            </a:r>
            <a:r>
              <a:rPr lang="en-US" dirty="0">
                <a:solidFill>
                  <a:schemeClr val="accent1"/>
                </a:solidFill>
              </a:rPr>
              <a:t> May 2, 23:59</a:t>
            </a:r>
            <a:endParaRPr lang="en-US" dirty="0">
              <a:solidFill>
                <a:srgbClr val="7889FB"/>
              </a:solidFill>
            </a:endParaRP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[May 5, MAR 0.010]</a:t>
            </a:r>
            <a:br>
              <a:rPr lang="en-US" dirty="0"/>
            </a:br>
            <a:r>
              <a:rPr lang="en-US" dirty="0"/>
              <a:t>Also recommendable for participants taking only the project</a:t>
            </a:r>
            <a:endParaRPr lang="en-US" b="0" dirty="0"/>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a:t>
            </a:r>
            <a:r>
              <a:rPr lang="en-US" dirty="0">
                <a:solidFill>
                  <a:srgbClr val="000000"/>
                </a:solidFill>
              </a:rPr>
              <a:t> </a:t>
            </a:r>
            <a:r>
              <a:rPr lang="en-US" b="1" dirty="0">
                <a:solidFill>
                  <a:srgbClr val="000000"/>
                </a:solidFill>
              </a:rPr>
              <a:t>Q&amp;A</a:t>
            </a:r>
            <a:endParaRPr lang="en-US" dirty="0">
              <a:solidFill>
                <a:srgbClr val="000000"/>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with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3"/>
            <a:ext cx="11075143" cy="4790873"/>
          </a:xfrm>
        </p:spPr>
        <p:txBody>
          <a:bodyPr/>
          <a:lstStyle/>
          <a:p>
            <a:r>
              <a:rPr lang="en-US" dirty="0"/>
              <a:t>If you know the title[, author, venue, year] of a paper</a:t>
            </a:r>
          </a:p>
          <a:p>
            <a:pPr lvl="1"/>
            <a:r>
              <a:rPr lang="en-US" dirty="0"/>
              <a:t>Use search engines like </a:t>
            </a:r>
            <a:r>
              <a:rPr lang="en-US" b="1" dirty="0">
                <a:solidFill>
                  <a:srgbClr val="7889FB"/>
                </a:solidFill>
              </a:rPr>
              <a:t>DBLP</a:t>
            </a:r>
            <a:r>
              <a:rPr lang="en-US" dirty="0"/>
              <a:t> (</a:t>
            </a:r>
            <a:r>
              <a:rPr lang="en-US" sz="1800" u="none" strike="noStrike" kern="150" dirty="0">
                <a:solidFill>
                  <a:srgbClr val="0563C1"/>
                </a:solidFill>
                <a:effectLst/>
                <a:latin typeface="OpenSymbol"/>
                <a:ea typeface="OpenSymbol"/>
                <a:cs typeface="OpenSymbol"/>
                <a:hlinkClick r:id="rId2"/>
              </a:rPr>
              <a:t>https://dblp.uni-trier.de/</a:t>
            </a:r>
            <a:r>
              <a:rPr lang="en-US" dirty="0"/>
              <a:t>) or </a:t>
            </a:r>
            <a:r>
              <a:rPr lang="en-US" b="1" dirty="0">
                <a:solidFill>
                  <a:srgbClr val="7889FB"/>
                </a:solidFill>
              </a:rPr>
              <a:t>Google Scholar </a:t>
            </a:r>
            <a:r>
              <a:rPr lang="en-US" dirty="0"/>
              <a:t>(</a:t>
            </a:r>
            <a:r>
              <a:rPr lang="en-US" dirty="0">
                <a:solidFill>
                  <a:srgbClr val="000000"/>
                </a:solidFill>
                <a:hlinkClick r:id="rId3"/>
              </a:rPr>
              <a:t>https://scholar.google.com/</a:t>
            </a:r>
            <a:r>
              <a:rPr lang="en-US" dirty="0"/>
              <a:t>)</a:t>
            </a:r>
          </a:p>
          <a:p>
            <a:pPr lvl="1"/>
            <a:r>
              <a:rPr lang="en-US" dirty="0"/>
              <a:t>Make sure to select the </a:t>
            </a:r>
            <a:r>
              <a:rPr lang="en-US" b="1" dirty="0">
                <a:solidFill>
                  <a:srgbClr val="7889FB"/>
                </a:solidFill>
              </a:rPr>
              <a:t>right version</a:t>
            </a:r>
            <a:r>
              <a:rPr lang="en-US" dirty="0"/>
              <a:t> of the paper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If the paper is </a:t>
            </a:r>
            <a:r>
              <a:rPr lang="en-US" b="1" dirty="0">
                <a:solidFill>
                  <a:srgbClr val="7889FB"/>
                </a:solidFill>
              </a:rPr>
              <a:t>not open-access</a:t>
            </a:r>
            <a:r>
              <a:rPr lang="en-US" dirty="0"/>
              <a:t>, you typically can access the PDF when you</a:t>
            </a:r>
          </a:p>
          <a:p>
            <a:pPr lvl="2"/>
            <a:r>
              <a:rPr lang="en-US" dirty="0"/>
              <a:t>are in the university VPN (e.g., ACM Digital Library), or</a:t>
            </a:r>
          </a:p>
          <a:p>
            <a:pPr lvl="2"/>
            <a:r>
              <a:rPr lang="en-US" dirty="0"/>
              <a:t>log in with your university account (redirect to TUB login page) (e.g., IEEE Xplore)</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4"/>
          <a:stretch>
            <a:fillRect/>
          </a:stretch>
        </p:blipFill>
        <p:spPr>
          <a:xfrm>
            <a:off x="1256865" y="3160652"/>
            <a:ext cx="2042513" cy="1664270"/>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5"/>
          <a:srcRect b="16669"/>
          <a:stretch/>
        </p:blipFill>
        <p:spPr>
          <a:xfrm>
            <a:off x="6149066" y="2244877"/>
            <a:ext cx="3384346" cy="853730"/>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6"/>
          <a:srcRect b="25352"/>
          <a:stretch/>
        </p:blipFill>
        <p:spPr>
          <a:xfrm>
            <a:off x="6153374" y="3160652"/>
            <a:ext cx="3384346" cy="1664270"/>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7"/>
          <a:stretch>
            <a:fillRect/>
          </a:stretch>
        </p:blipFill>
        <p:spPr>
          <a:xfrm>
            <a:off x="3415815" y="4240311"/>
            <a:ext cx="2265370" cy="584611"/>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8"/>
          <a:stretch>
            <a:fillRect/>
          </a:stretch>
        </p:blipFill>
        <p:spPr>
          <a:xfrm>
            <a:off x="3415815" y="3374286"/>
            <a:ext cx="2265370" cy="584611"/>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357273" y="3113800"/>
            <a:ext cx="558166" cy="276999"/>
          </a:xfrm>
          <a:prstGeom prst="rect">
            <a:avLst/>
          </a:prstGeom>
          <a:noFill/>
        </p:spPr>
        <p:txBody>
          <a:bodyPr wrap="none" rtlCol="0">
            <a:spAutoFit/>
          </a:bodyPr>
          <a:lstStyle/>
          <a:p>
            <a:r>
              <a:rPr lang="en-US" sz="12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357273" y="3984024"/>
            <a:ext cx="993029" cy="276999"/>
          </a:xfrm>
          <a:prstGeom prst="rect">
            <a:avLst/>
          </a:prstGeom>
          <a:noFill/>
        </p:spPr>
        <p:txBody>
          <a:bodyPr wrap="none" rtlCol="0">
            <a:spAutoFit/>
          </a:bodyPr>
          <a:lstStyle/>
          <a:p>
            <a:r>
              <a:rPr lang="en-US" sz="1200" b="1" dirty="0" err="1">
                <a:solidFill>
                  <a:srgbClr val="000000"/>
                </a:solidFill>
              </a:rPr>
              <a:t>BibTeX</a:t>
            </a:r>
            <a:r>
              <a:rPr lang="en-US" sz="1200" b="1" dirty="0">
                <a:solidFill>
                  <a:srgbClr val="000000"/>
                </a:solidFill>
              </a:rPr>
              <a:t> entry</a:t>
            </a:r>
          </a:p>
        </p:txBody>
      </p:sp>
      <p:pic>
        <p:nvPicPr>
          <p:cNvPr id="3" name="Grafik 2">
            <a:extLst>
              <a:ext uri="{FF2B5EF4-FFF2-40B4-BE49-F238E27FC236}">
                <a16:creationId xmlns:a16="http://schemas.microsoft.com/office/drawing/2014/main" id="{7E78AF3E-D921-F1D8-7211-D3F4449C490A}"/>
              </a:ext>
            </a:extLst>
          </p:cNvPr>
          <p:cNvPicPr>
            <a:picLocks noChangeAspect="1"/>
          </p:cNvPicPr>
          <p:nvPr/>
        </p:nvPicPr>
        <p:blipFill>
          <a:blip r:embed="rId9"/>
          <a:srcRect b="70933"/>
          <a:stretch/>
        </p:blipFill>
        <p:spPr>
          <a:xfrm>
            <a:off x="1256865" y="2244877"/>
            <a:ext cx="4424320" cy="842400"/>
          </a:xfrm>
          <a:prstGeom prst="rect">
            <a:avLst/>
          </a:prstGeom>
          <a:ln>
            <a:solidFill>
              <a:schemeClr val="tx1"/>
            </a:solidFill>
          </a:ln>
        </p:spPr>
      </p:pic>
    </p:spTree>
    <p:extLst>
      <p:ext uri="{BB962C8B-B14F-4D97-AF65-F5344CB8AC3E}">
        <p14:creationId xmlns:p14="http://schemas.microsoft.com/office/powerpoint/2010/main" val="7600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Backwards</a:t>
            </a:r>
            <a:r>
              <a:rPr lang="en-US" dirty="0"/>
              <a:t> (papers published before)        &amp;        </a:t>
            </a:r>
            <a:r>
              <a:rPr lang="en-US" b="1" dirty="0">
                <a:solidFill>
                  <a:srgbClr val="7889FB"/>
                </a:solidFill>
              </a:rPr>
              <a:t>Forwards</a:t>
            </a:r>
            <a:r>
              <a:rPr lang="en-US" dirty="0"/>
              <a:t> (papers published after the given paper)</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possible synonyms (e.g., “extensible”, “extendable”, “customizable”, …)</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constructive feedback,</a:t>
            </a:r>
            <a:br>
              <a:rPr lang="en-US" dirty="0"/>
            </a:br>
            <a:r>
              <a:rPr lang="en-US" dirty="0"/>
              <a:t>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2991</Words>
  <Application>Microsoft Office PowerPoint</Application>
  <PresentationFormat>Breitbild</PresentationFormat>
  <Paragraphs>366</Paragraphs>
  <Slides>27</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27</vt:i4>
      </vt:variant>
    </vt:vector>
  </HeadingPairs>
  <TitlesOfParts>
    <vt:vector size="37" baseType="lpstr">
      <vt:lpstr>Arial</vt:lpstr>
      <vt:lpstr>Calibri</vt:lpstr>
      <vt:lpstr>Cambria Math</vt:lpstr>
      <vt:lpstr>Consolas</vt:lpstr>
      <vt:lpstr>Courier New</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848</cp:revision>
  <cp:lastPrinted>2021-03-24T16:10:50Z</cp:lastPrinted>
  <dcterms:created xsi:type="dcterms:W3CDTF">2023-02-25T13:39:16Z</dcterms:created>
  <dcterms:modified xsi:type="dcterms:W3CDTF">2025-04-25T17:35:19Z</dcterms:modified>
</cp:coreProperties>
</file>