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710" r:id="rId2"/>
  </p:sldMasterIdLst>
  <p:notesMasterIdLst>
    <p:notesMasterId r:id="rId33"/>
  </p:notesMasterIdLst>
  <p:sldIdLst>
    <p:sldId id="359" r:id="rId3"/>
    <p:sldId id="505" r:id="rId4"/>
    <p:sldId id="362" r:id="rId5"/>
    <p:sldId id="506" r:id="rId6"/>
    <p:sldId id="361" r:id="rId7"/>
    <p:sldId id="395" r:id="rId8"/>
    <p:sldId id="426" r:id="rId9"/>
    <p:sldId id="507" r:id="rId10"/>
    <p:sldId id="502" r:id="rId11"/>
    <p:sldId id="442" r:id="rId12"/>
    <p:sldId id="483" r:id="rId13"/>
    <p:sldId id="485" r:id="rId14"/>
    <p:sldId id="481" r:id="rId15"/>
    <p:sldId id="508" r:id="rId16"/>
    <p:sldId id="487" r:id="rId17"/>
    <p:sldId id="489" r:id="rId18"/>
    <p:sldId id="490" r:id="rId19"/>
    <p:sldId id="492" r:id="rId20"/>
    <p:sldId id="493" r:id="rId21"/>
    <p:sldId id="497" r:id="rId22"/>
    <p:sldId id="494" r:id="rId23"/>
    <p:sldId id="495" r:id="rId24"/>
    <p:sldId id="496" r:id="rId25"/>
    <p:sldId id="501" r:id="rId26"/>
    <p:sldId id="441" r:id="rId27"/>
    <p:sldId id="498" r:id="rId28"/>
    <p:sldId id="499" r:id="rId29"/>
    <p:sldId id="500" r:id="rId30"/>
    <p:sldId id="416" r:id="rId31"/>
    <p:sldId id="415" r:id="rId3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89FB"/>
    <a:srgbClr val="000000"/>
    <a:srgbClr val="C40D1E"/>
    <a:srgbClr val="FF6C00"/>
    <a:srgbClr val="1F90CC"/>
    <a:srgbClr val="9013FE"/>
    <a:srgbClr val="434343"/>
    <a:srgbClr val="C40E02"/>
    <a:srgbClr val="FFFFFF"/>
    <a:srgbClr val="49CB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07" autoAdjust="0"/>
    <p:restoredTop sz="84321" autoAdjust="0"/>
  </p:normalViewPr>
  <p:slideViewPr>
    <p:cSldViewPr snapToGrid="0" snapToObjects="1">
      <p:cViewPr varScale="1">
        <p:scale>
          <a:sx n="106" d="100"/>
          <a:sy n="106" d="100"/>
        </p:scale>
        <p:origin x="138" y="2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848"/>
    </p:cViewPr>
  </p:sorterViewPr>
  <p:notesViewPr>
    <p:cSldViewPr snapToGrid="0" snapToObjects="1" showGuides="1">
      <p:cViewPr varScale="1">
        <p:scale>
          <a:sx n="86" d="100"/>
          <a:sy n="86" d="100"/>
        </p:scale>
        <p:origin x="3864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A6180F-3EA1-4748-B4F4-956BB5176995}" type="datetimeFigureOut">
              <a:rPr lang="de-DE" smtClean="0"/>
              <a:t>11.10.2026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3C3961-1900-1342-BF9B-82C3215CD3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8931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3C3961-1900-1342-BF9B-82C3215CD312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4784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-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5704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nhalt - Text und Stich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5">
            <a:extLst>
              <a:ext uri="{FF2B5EF4-FFF2-40B4-BE49-F238E27FC236}">
                <a16:creationId xmlns:a16="http://schemas.microsoft.com/office/drawing/2014/main" id="{D7BD4116-72F8-7D4E-846E-4E9887F60C0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0799" y="1268963"/>
            <a:ext cx="5545201" cy="4506685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ts val="2400"/>
              </a:lnSpc>
              <a:buClr>
                <a:srgbClr val="C40D1E"/>
              </a:buClr>
              <a:buSzPct val="100000"/>
              <a:buFont typeface="Wingdings" panose="05000000000000000000" pitchFamily="2" charset="2"/>
              <a:buChar char="§"/>
              <a:defRPr sz="2000" b="1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858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2pPr>
            <a:lvl3pPr marL="11430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3pPr>
            <a:lvl4pPr marL="16002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4pPr>
            <a:lvl5pPr marL="20574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dirty="0"/>
              <a:t>Level 1</a:t>
            </a:r>
          </a:p>
          <a:p>
            <a:pPr lvl="1"/>
            <a:r>
              <a:rPr lang="en-US" noProof="0" dirty="0"/>
              <a:t>Level 2</a:t>
            </a:r>
          </a:p>
          <a:p>
            <a:pPr lvl="2"/>
            <a:r>
              <a:rPr lang="en-US" noProof="0" dirty="0"/>
              <a:t>Level 3</a:t>
            </a:r>
          </a:p>
          <a:p>
            <a:pPr lvl="3"/>
            <a:r>
              <a:rPr lang="en-US" noProof="0" dirty="0"/>
              <a:t>Level 4</a:t>
            </a:r>
          </a:p>
          <a:p>
            <a:pPr lvl="4"/>
            <a:r>
              <a:rPr lang="en-US" noProof="0" dirty="0"/>
              <a:t>Level 5</a:t>
            </a:r>
          </a:p>
        </p:txBody>
      </p:sp>
      <p:sp>
        <p:nvSpPr>
          <p:cNvPr id="7" name="Textplatzhalter 17">
            <a:extLst>
              <a:ext uri="{FF2B5EF4-FFF2-40B4-BE49-F238E27FC236}">
                <a16:creationId xmlns:a16="http://schemas.microsoft.com/office/drawing/2014/main" id="{5B12DAD6-93EF-5042-858F-4BB3334F10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5867" y="396545"/>
            <a:ext cx="8311908" cy="717437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400" b="1">
                <a:solidFill>
                  <a:srgbClr val="C40D1E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Headline</a:t>
            </a:r>
            <a:br>
              <a:rPr lang="en-US" noProof="0" dirty="0"/>
            </a:br>
            <a:r>
              <a:rPr lang="en-US" noProof="0" dirty="0"/>
              <a:t>optionally 2 lines</a:t>
            </a:r>
          </a:p>
        </p:txBody>
      </p:sp>
      <p:sp>
        <p:nvSpPr>
          <p:cNvPr id="2" name="Textplatzhalter 5">
            <a:extLst>
              <a:ext uri="{FF2B5EF4-FFF2-40B4-BE49-F238E27FC236}">
                <a16:creationId xmlns:a16="http://schemas.microsoft.com/office/drawing/2014/main" id="{124D4CAA-133B-B88A-74F8-407F69B249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14945" y="1262740"/>
            <a:ext cx="5545201" cy="4506685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ts val="2400"/>
              </a:lnSpc>
              <a:buClr>
                <a:srgbClr val="C40D1E"/>
              </a:buClr>
              <a:buSzPct val="100000"/>
              <a:buFont typeface="Wingdings" panose="05000000000000000000" pitchFamily="2" charset="2"/>
              <a:buChar char="§"/>
              <a:defRPr sz="2000" b="1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858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2pPr>
            <a:lvl3pPr marL="11430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3pPr>
            <a:lvl4pPr marL="16002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4pPr>
            <a:lvl5pPr marL="20574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dirty="0"/>
              <a:t>Level 1</a:t>
            </a:r>
          </a:p>
          <a:p>
            <a:pPr lvl="1"/>
            <a:r>
              <a:rPr lang="en-US" noProof="0" dirty="0"/>
              <a:t>Level 2</a:t>
            </a:r>
          </a:p>
          <a:p>
            <a:pPr lvl="2"/>
            <a:r>
              <a:rPr lang="en-US" noProof="0" dirty="0"/>
              <a:t>Level 3</a:t>
            </a:r>
          </a:p>
          <a:p>
            <a:pPr lvl="3"/>
            <a:r>
              <a:rPr lang="en-US" noProof="0" dirty="0"/>
              <a:t>Level 4</a:t>
            </a:r>
          </a:p>
          <a:p>
            <a:pPr lvl="4"/>
            <a:r>
              <a:rPr lang="en-US" noProof="0" dirty="0"/>
              <a:t>Level 5</a:t>
            </a:r>
          </a:p>
        </p:txBody>
      </p:sp>
    </p:spTree>
    <p:extLst>
      <p:ext uri="{BB962C8B-B14F-4D97-AF65-F5344CB8AC3E}">
        <p14:creationId xmlns:p14="http://schemas.microsoft.com/office/powerpoint/2010/main" val="4206170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halt - Text und Stich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5">
            <a:extLst>
              <a:ext uri="{FF2B5EF4-FFF2-40B4-BE49-F238E27FC236}">
                <a16:creationId xmlns:a16="http://schemas.microsoft.com/office/drawing/2014/main" id="{D7BD4116-72F8-7D4E-846E-4E9887F60C0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0799" y="1268963"/>
            <a:ext cx="11075143" cy="4506685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ts val="2400"/>
              </a:lnSpc>
              <a:buClr>
                <a:srgbClr val="C40D1E"/>
              </a:buClr>
              <a:buSzPct val="100000"/>
              <a:buFont typeface="Wingdings" panose="05000000000000000000" pitchFamily="2" charset="2"/>
              <a:buChar char="§"/>
              <a:defRPr sz="2000" b="1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1pPr>
            <a:lvl2pPr marL="6858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2pPr>
            <a:lvl3pPr marL="11430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3pPr>
            <a:lvl4pPr marL="16002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4pPr>
            <a:lvl5pPr marL="20574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dirty="0"/>
              <a:t>Level 1</a:t>
            </a:r>
          </a:p>
          <a:p>
            <a:pPr lvl="1"/>
            <a:r>
              <a:rPr lang="en-US" noProof="0" dirty="0"/>
              <a:t>Level 2</a:t>
            </a:r>
          </a:p>
          <a:p>
            <a:pPr lvl="2"/>
            <a:r>
              <a:rPr lang="en-US" noProof="0" dirty="0"/>
              <a:t>Level 3</a:t>
            </a:r>
          </a:p>
          <a:p>
            <a:pPr lvl="3"/>
            <a:r>
              <a:rPr lang="en-US" noProof="0" dirty="0"/>
              <a:t>Level 4</a:t>
            </a:r>
          </a:p>
          <a:p>
            <a:pPr lvl="4"/>
            <a:r>
              <a:rPr lang="en-US" noProof="0" dirty="0"/>
              <a:t>Level 5</a:t>
            </a:r>
          </a:p>
        </p:txBody>
      </p:sp>
      <p:sp>
        <p:nvSpPr>
          <p:cNvPr id="7" name="Textplatzhalter 17">
            <a:extLst>
              <a:ext uri="{FF2B5EF4-FFF2-40B4-BE49-F238E27FC236}">
                <a16:creationId xmlns:a16="http://schemas.microsoft.com/office/drawing/2014/main" id="{5B12DAD6-93EF-5042-858F-4BB3334F10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5867" y="396545"/>
            <a:ext cx="8311908" cy="717437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400" b="1">
                <a:solidFill>
                  <a:srgbClr val="C40D1E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Headline</a:t>
            </a:r>
            <a:br>
              <a:rPr lang="en-US" noProof="0" dirty="0"/>
            </a:br>
            <a:r>
              <a:rPr lang="en-US" noProof="0" dirty="0"/>
              <a:t>optionally 2 lines</a:t>
            </a:r>
          </a:p>
        </p:txBody>
      </p:sp>
    </p:spTree>
    <p:extLst>
      <p:ext uri="{BB962C8B-B14F-4D97-AF65-F5344CB8AC3E}">
        <p14:creationId xmlns:p14="http://schemas.microsoft.com/office/powerpoint/2010/main" val="1431473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17">
            <a:extLst>
              <a:ext uri="{FF2B5EF4-FFF2-40B4-BE49-F238E27FC236}">
                <a16:creationId xmlns:a16="http://schemas.microsoft.com/office/drawing/2014/main" id="{E494F037-B453-E6C3-6931-1688CF9B959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5867" y="2582402"/>
            <a:ext cx="8311908" cy="717437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ts val="3700"/>
              </a:lnSpc>
              <a:spcBef>
                <a:spcPts val="0"/>
              </a:spcBef>
              <a:buNone/>
              <a:defRPr sz="3700" b="1">
                <a:solidFill>
                  <a:srgbClr val="C40D1E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Headline</a:t>
            </a:r>
            <a:br>
              <a:rPr lang="en-US" noProof="0" dirty="0"/>
            </a:br>
            <a:r>
              <a:rPr lang="en-US" noProof="0" dirty="0"/>
              <a:t>optionally 2 lines</a:t>
            </a:r>
          </a:p>
        </p:txBody>
      </p:sp>
      <p:sp>
        <p:nvSpPr>
          <p:cNvPr id="5" name="Textplatzhalter 17">
            <a:extLst>
              <a:ext uri="{FF2B5EF4-FFF2-40B4-BE49-F238E27FC236}">
                <a16:creationId xmlns:a16="http://schemas.microsoft.com/office/drawing/2014/main" id="{A837A2E9-5AA7-3D02-1A49-6988BEC5B8B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1510" y="4180427"/>
            <a:ext cx="8311908" cy="717437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Headline</a:t>
            </a:r>
            <a:br>
              <a:rPr lang="en-US" noProof="0" dirty="0"/>
            </a:br>
            <a:r>
              <a:rPr lang="en-US" noProof="0" dirty="0"/>
              <a:t>optionally 2 lines</a:t>
            </a:r>
          </a:p>
        </p:txBody>
      </p:sp>
    </p:spTree>
    <p:extLst>
      <p:ext uri="{BB962C8B-B14F-4D97-AF65-F5344CB8AC3E}">
        <p14:creationId xmlns:p14="http://schemas.microsoft.com/office/powerpoint/2010/main" val="3619498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6D11F-29FE-48D6-927F-27AB40791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C24212-D424-41D1-80D9-5C919D1EC1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84FB4D-B574-429D-97FC-F31C24465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5DEC6-BAB2-40B5-9418-6AF63F5CA7A5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89D035-9216-4DBB-96BC-EE7BBE708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3CCED0-746F-491A-BB1D-152B4413B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59A78-4B9A-4CEC-A6DE-96FA6807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440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5.sv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3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4">
            <a:extLst>
              <a:ext uri="{FF2B5EF4-FFF2-40B4-BE49-F238E27FC236}">
                <a16:creationId xmlns:a16="http://schemas.microsoft.com/office/drawing/2014/main" id="{B97C5655-F240-634C-9B7B-B6181A1B3AF5}"/>
              </a:ext>
            </a:extLst>
          </p:cNvPr>
          <p:cNvSpPr/>
          <p:nvPr userDrawn="1"/>
        </p:nvSpPr>
        <p:spPr>
          <a:xfrm>
            <a:off x="0" y="1668462"/>
            <a:ext cx="12192000" cy="5189537"/>
          </a:xfrm>
          <a:custGeom>
            <a:avLst/>
            <a:gdLst>
              <a:gd name="connsiteX0" fmla="*/ 0 w 12192000"/>
              <a:gd name="connsiteY0" fmla="*/ 0 h 4760912"/>
              <a:gd name="connsiteX1" fmla="*/ 12192000 w 12192000"/>
              <a:gd name="connsiteY1" fmla="*/ 0 h 4760912"/>
              <a:gd name="connsiteX2" fmla="*/ 12192000 w 12192000"/>
              <a:gd name="connsiteY2" fmla="*/ 4760912 h 4760912"/>
              <a:gd name="connsiteX3" fmla="*/ 0 w 12192000"/>
              <a:gd name="connsiteY3" fmla="*/ 4760912 h 4760912"/>
              <a:gd name="connsiteX4" fmla="*/ 0 w 12192000"/>
              <a:gd name="connsiteY4" fmla="*/ 0 h 4760912"/>
              <a:gd name="connsiteX0" fmla="*/ 0 w 12192000"/>
              <a:gd name="connsiteY0" fmla="*/ 212725 h 4973637"/>
              <a:gd name="connsiteX1" fmla="*/ 12192000 w 12192000"/>
              <a:gd name="connsiteY1" fmla="*/ 0 h 4973637"/>
              <a:gd name="connsiteX2" fmla="*/ 12192000 w 12192000"/>
              <a:gd name="connsiteY2" fmla="*/ 4973637 h 4973637"/>
              <a:gd name="connsiteX3" fmla="*/ 0 w 12192000"/>
              <a:gd name="connsiteY3" fmla="*/ 4973637 h 4973637"/>
              <a:gd name="connsiteX4" fmla="*/ 0 w 12192000"/>
              <a:gd name="connsiteY4" fmla="*/ 212725 h 4973637"/>
              <a:gd name="connsiteX0" fmla="*/ 0 w 12192000"/>
              <a:gd name="connsiteY0" fmla="*/ 428625 h 5189537"/>
              <a:gd name="connsiteX1" fmla="*/ 12192000 w 12192000"/>
              <a:gd name="connsiteY1" fmla="*/ 0 h 5189537"/>
              <a:gd name="connsiteX2" fmla="*/ 12192000 w 12192000"/>
              <a:gd name="connsiteY2" fmla="*/ 5189537 h 5189537"/>
              <a:gd name="connsiteX3" fmla="*/ 0 w 12192000"/>
              <a:gd name="connsiteY3" fmla="*/ 5189537 h 5189537"/>
              <a:gd name="connsiteX4" fmla="*/ 0 w 12192000"/>
              <a:gd name="connsiteY4" fmla="*/ 428625 h 5189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5189537">
                <a:moveTo>
                  <a:pt x="0" y="428625"/>
                </a:moveTo>
                <a:lnTo>
                  <a:pt x="12192000" y="0"/>
                </a:lnTo>
                <a:lnTo>
                  <a:pt x="12192000" y="5189537"/>
                </a:lnTo>
                <a:lnTo>
                  <a:pt x="0" y="5189537"/>
                </a:lnTo>
                <a:lnTo>
                  <a:pt x="0" y="428625"/>
                </a:lnTo>
                <a:close/>
              </a:path>
            </a:pathLst>
          </a:custGeom>
          <a:gradFill>
            <a:gsLst>
              <a:gs pos="0">
                <a:srgbClr val="FF6C00"/>
              </a:gs>
              <a:gs pos="100000">
                <a:srgbClr val="C40D1E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8DDEEBD-D00D-1249-9E02-EDC0548BFCA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88168" y="378741"/>
            <a:ext cx="2250000" cy="774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3597FE0-CC24-D198-44F6-8B86AC8E52DB}"/>
              </a:ext>
            </a:extLst>
          </p:cNvPr>
          <p:cNvGrpSpPr/>
          <p:nvPr userDrawn="1"/>
        </p:nvGrpSpPr>
        <p:grpSpPr>
          <a:xfrm>
            <a:off x="9433249" y="6055568"/>
            <a:ext cx="2258008" cy="569167"/>
            <a:chOff x="9433249" y="6055568"/>
            <a:chExt cx="2258008" cy="569167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12D5CBC3-F82D-3CBE-40BC-802F674C616B}"/>
                </a:ext>
              </a:extLst>
            </p:cNvPr>
            <p:cNvSpPr/>
            <p:nvPr userDrawn="1"/>
          </p:nvSpPr>
          <p:spPr>
            <a:xfrm>
              <a:off x="9433249" y="6055568"/>
              <a:ext cx="2258008" cy="569167"/>
            </a:xfrm>
            <a:prstGeom prst="roundRect">
              <a:avLst>
                <a:gd name="adj" fmla="val 2486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5A0E74B8-E76E-1A0B-C1A8-60E6BE5351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490187" y="6124808"/>
              <a:ext cx="2124769" cy="4263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79698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47" userDrawn="1">
          <p15:clr>
            <a:srgbClr val="F26B43"/>
          </p15:clr>
        </p15:guide>
        <p15:guide id="2" pos="7333" userDrawn="1">
          <p15:clr>
            <a:srgbClr val="F26B43"/>
          </p15:clr>
        </p15:guide>
        <p15:guide id="3" orient="horz" pos="346" userDrawn="1">
          <p15:clr>
            <a:srgbClr val="F26B43"/>
          </p15:clr>
        </p15:guide>
        <p15:guide id="4" pos="1232" userDrawn="1">
          <p15:clr>
            <a:srgbClr val="F26B43"/>
          </p15:clr>
        </p15:guide>
        <p15:guide id="5" orient="horz" pos="3974" userDrawn="1">
          <p15:clr>
            <a:srgbClr val="F26B43"/>
          </p15:clr>
        </p15:guide>
        <p15:guide id="6" orient="horz" pos="663" userDrawn="1">
          <p15:clr>
            <a:srgbClr val="F26B43"/>
          </p15:clr>
        </p15:guide>
        <p15:guide id="7" orient="horz" pos="1003" userDrawn="1">
          <p15:clr>
            <a:srgbClr val="F26B43"/>
          </p15:clr>
        </p15:guide>
        <p15:guide id="8" orient="horz" pos="1321" userDrawn="1">
          <p15:clr>
            <a:srgbClr val="F26B43"/>
          </p15:clr>
        </p15:guide>
        <p15:guide id="9" orient="horz" pos="1661" userDrawn="1">
          <p15:clr>
            <a:srgbClr val="F26B43"/>
          </p15:clr>
        </p15:guide>
        <p15:guide id="10" orient="horz" pos="2001" userDrawn="1">
          <p15:clr>
            <a:srgbClr val="F26B43"/>
          </p15:clr>
        </p15:guide>
        <p15:guide id="11" orient="horz" pos="3339" userDrawn="1">
          <p15:clr>
            <a:srgbClr val="F26B43"/>
          </p15:clr>
        </p15:guide>
        <p15:guide id="12" orient="horz" pos="2319" userDrawn="1">
          <p15:clr>
            <a:srgbClr val="F26B43"/>
          </p15:clr>
        </p15:guide>
        <p15:guide id="13" orient="horz" pos="2999" userDrawn="1">
          <p15:clr>
            <a:srgbClr val="F26B43"/>
          </p15:clr>
        </p15:guide>
        <p15:guide id="14" orient="horz" pos="3657" userDrawn="1">
          <p15:clr>
            <a:srgbClr val="F26B43"/>
          </p15:clr>
        </p15:guide>
        <p15:guide id="15" orient="horz" pos="2659" userDrawn="1">
          <p15:clr>
            <a:srgbClr val="F26B43"/>
          </p15:clr>
        </p15:guide>
        <p15:guide id="16" pos="2094" userDrawn="1">
          <p15:clr>
            <a:srgbClr val="F26B43"/>
          </p15:clr>
        </p15:guide>
        <p15:guide id="17" pos="2978" userDrawn="1">
          <p15:clr>
            <a:srgbClr val="F26B43"/>
          </p15:clr>
        </p15:guide>
        <p15:guide id="18" pos="3840" userDrawn="1">
          <p15:clr>
            <a:srgbClr val="F26B43"/>
          </p15:clr>
        </p15:guide>
        <p15:guide id="19" pos="4725" userDrawn="1">
          <p15:clr>
            <a:srgbClr val="F26B43"/>
          </p15:clr>
        </p15:guide>
        <p15:guide id="20" pos="5586" userDrawn="1">
          <p15:clr>
            <a:srgbClr val="F26B43"/>
          </p15:clr>
        </p15:guide>
        <p15:guide id="21" pos="6471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1">
            <a:extLst>
              <a:ext uri="{FF2B5EF4-FFF2-40B4-BE49-F238E27FC236}">
                <a16:creationId xmlns:a16="http://schemas.microsoft.com/office/drawing/2014/main" id="{48266648-C51B-EA45-AE41-AF74B0A4657C}"/>
              </a:ext>
            </a:extLst>
          </p:cNvPr>
          <p:cNvSpPr/>
          <p:nvPr userDrawn="1"/>
        </p:nvSpPr>
        <p:spPr>
          <a:xfrm>
            <a:off x="0" y="5748124"/>
            <a:ext cx="12195175" cy="1109875"/>
          </a:xfrm>
          <a:custGeom>
            <a:avLst/>
            <a:gdLst>
              <a:gd name="connsiteX0" fmla="*/ 0 w 12192000"/>
              <a:gd name="connsiteY0" fmla="*/ 0 h 687600"/>
              <a:gd name="connsiteX1" fmla="*/ 12192000 w 12192000"/>
              <a:gd name="connsiteY1" fmla="*/ 0 h 687600"/>
              <a:gd name="connsiteX2" fmla="*/ 12192000 w 12192000"/>
              <a:gd name="connsiteY2" fmla="*/ 687600 h 687600"/>
              <a:gd name="connsiteX3" fmla="*/ 0 w 12192000"/>
              <a:gd name="connsiteY3" fmla="*/ 687600 h 687600"/>
              <a:gd name="connsiteX4" fmla="*/ 0 w 12192000"/>
              <a:gd name="connsiteY4" fmla="*/ 0 h 687600"/>
              <a:gd name="connsiteX0" fmla="*/ 0 w 12195175"/>
              <a:gd name="connsiteY0" fmla="*/ 422275 h 1109875"/>
              <a:gd name="connsiteX1" fmla="*/ 12195175 w 12195175"/>
              <a:gd name="connsiteY1" fmla="*/ 0 h 1109875"/>
              <a:gd name="connsiteX2" fmla="*/ 12192000 w 12195175"/>
              <a:gd name="connsiteY2" fmla="*/ 1109875 h 1109875"/>
              <a:gd name="connsiteX3" fmla="*/ 0 w 12195175"/>
              <a:gd name="connsiteY3" fmla="*/ 1109875 h 1109875"/>
              <a:gd name="connsiteX4" fmla="*/ 0 w 12195175"/>
              <a:gd name="connsiteY4" fmla="*/ 422275 h 1109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5175" h="1109875">
                <a:moveTo>
                  <a:pt x="0" y="422275"/>
                </a:moveTo>
                <a:lnTo>
                  <a:pt x="12195175" y="0"/>
                </a:lnTo>
                <a:cubicBezTo>
                  <a:pt x="12194117" y="369958"/>
                  <a:pt x="12193058" y="739917"/>
                  <a:pt x="12192000" y="1109875"/>
                </a:cubicBezTo>
                <a:lnTo>
                  <a:pt x="0" y="1109875"/>
                </a:lnTo>
                <a:lnTo>
                  <a:pt x="0" y="422275"/>
                </a:lnTo>
                <a:close/>
              </a:path>
            </a:pathLst>
          </a:custGeom>
          <a:gradFill>
            <a:gsLst>
              <a:gs pos="0">
                <a:srgbClr val="FF6C00"/>
              </a:gs>
              <a:gs pos="100000">
                <a:srgbClr val="C40D1E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0A395C2-361B-A14B-9312-A16F3F6780A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614598" y="378000"/>
            <a:ext cx="1004400" cy="766068"/>
          </a:xfrm>
          <a:prstGeom prst="rect">
            <a:avLst/>
          </a:prstGeom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id="{36184FE9-ADE0-F94C-90C6-58CFCA50F9A4}"/>
              </a:ext>
            </a:extLst>
          </p:cNvPr>
          <p:cNvSpPr txBox="1"/>
          <p:nvPr userDrawn="1"/>
        </p:nvSpPr>
        <p:spPr>
          <a:xfrm>
            <a:off x="1196393" y="6393866"/>
            <a:ext cx="7615318" cy="21544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noProof="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Patrick Damme | FG DAMS | LDE </a:t>
            </a:r>
            <a:r>
              <a:rPr lang="en-US" sz="1400" b="0" noProof="0" dirty="0" err="1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WiSe</a:t>
            </a:r>
            <a:r>
              <a:rPr lang="en-US" sz="1400" b="0" noProof="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 2026/27 – Project Kick-off Meeting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CF44FBF-6529-4A53-F1BA-D10222FCFDB0}"/>
              </a:ext>
            </a:extLst>
          </p:cNvPr>
          <p:cNvGrpSpPr/>
          <p:nvPr userDrawn="1"/>
        </p:nvGrpSpPr>
        <p:grpSpPr>
          <a:xfrm>
            <a:off x="9433249" y="6055568"/>
            <a:ext cx="2258008" cy="569167"/>
            <a:chOff x="9433249" y="6055568"/>
            <a:chExt cx="2258008" cy="569167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0132AE6E-5DB2-25F8-161D-6A04BD40CA8C}"/>
                </a:ext>
              </a:extLst>
            </p:cNvPr>
            <p:cNvSpPr/>
            <p:nvPr userDrawn="1"/>
          </p:nvSpPr>
          <p:spPr>
            <a:xfrm>
              <a:off x="9433249" y="6055568"/>
              <a:ext cx="2258008" cy="569167"/>
            </a:xfrm>
            <a:prstGeom prst="roundRect">
              <a:avLst>
                <a:gd name="adj" fmla="val 2486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A17F1DB4-F8F6-5B0E-9657-BBA11B1CD34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9490187" y="6124808"/>
              <a:ext cx="2124769" cy="426320"/>
            </a:xfrm>
            <a:prstGeom prst="rect">
              <a:avLst/>
            </a:prstGeom>
          </p:spPr>
        </p:pic>
      </p:grp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FEDE8D1-082D-9900-BD99-D84E6B3FBCD0}"/>
              </a:ext>
            </a:extLst>
          </p:cNvPr>
          <p:cNvSpPr/>
          <p:nvPr userDrawn="1"/>
        </p:nvSpPr>
        <p:spPr>
          <a:xfrm>
            <a:off x="559027" y="6393872"/>
            <a:ext cx="391886" cy="217302"/>
          </a:xfrm>
          <a:prstGeom prst="roundRect">
            <a:avLst>
              <a:gd name="adj" fmla="val 2945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675EF3AE-78B3-9641-A88A-C3B5FFA9245E}" type="slidenum">
              <a:rPr lang="de-DE" sz="1400" b="1" smtClean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pPr algn="ctr"/>
              <a:t>‹Nr.›</a:t>
            </a:fld>
            <a:endParaRPr lang="en-U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247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07" r:id="rId2"/>
    <p:sldLayoutId id="2147483715" r:id="rId3"/>
    <p:sldLayoutId id="214748371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tu-berlin.zoom-x.de/j/67376691490?pwd=NmlvWTM5VUVWRjU0UGI2bXhBVkxzQT09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13" Type="http://schemas.openxmlformats.org/officeDocument/2006/relationships/image" Target="../media/image17.png"/><Relationship Id="rId3" Type="http://schemas.openxmlformats.org/officeDocument/2006/relationships/image" Target="../media/image9.svg"/><Relationship Id="rId7" Type="http://schemas.openxmlformats.org/officeDocument/2006/relationships/image" Target="../media/image2.png"/><Relationship Id="rId12" Type="http://schemas.openxmlformats.org/officeDocument/2006/relationships/image" Target="../media/image16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11" Type="http://schemas.openxmlformats.org/officeDocument/2006/relationships/image" Target="../media/image15.png"/><Relationship Id="rId5" Type="http://schemas.openxmlformats.org/officeDocument/2006/relationships/image" Target="../media/image11.png"/><Relationship Id="rId10" Type="http://schemas.openxmlformats.org/officeDocument/2006/relationships/image" Target="../media/image14.svg"/><Relationship Id="rId4" Type="http://schemas.openxmlformats.org/officeDocument/2006/relationships/image" Target="../media/image10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jpg"/><Relationship Id="rId7" Type="http://schemas.openxmlformats.org/officeDocument/2006/relationships/image" Target="../media/image23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g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damme.github.io/teaching/2026-27_winter/lde/lde_winter2026-27.html" TargetMode="External"/><Relationship Id="rId2" Type="http://schemas.openxmlformats.org/officeDocument/2006/relationships/hyperlink" Target="mailto:patrick.damme@tu-berlin.de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isis.tu-berlin.de/course/view.php?id=49696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daphne-project.github.io/daphne/" TargetMode="External"/><Relationship Id="rId13" Type="http://schemas.openxmlformats.org/officeDocument/2006/relationships/hyperlink" Target="https://daphne-project.github.io/daphne/GettingStarted/#quickstart-for-developers" TargetMode="External"/><Relationship Id="rId3" Type="http://schemas.openxmlformats.org/officeDocument/2006/relationships/image" Target="../media/image27.png"/><Relationship Id="rId7" Type="http://schemas.openxmlformats.org/officeDocument/2006/relationships/hyperlink" Target="https://github.com/apache/systemds" TargetMode="External"/><Relationship Id="rId12" Type="http://schemas.openxmlformats.org/officeDocument/2006/relationships/hyperlink" Target="https://apache.github.io/systemds/site/install.html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thub.com/daphne-eu/daphne" TargetMode="External"/><Relationship Id="rId11" Type="http://schemas.openxmlformats.org/officeDocument/2006/relationships/image" Target="../media/image31.png"/><Relationship Id="rId5" Type="http://schemas.openxmlformats.org/officeDocument/2006/relationships/image" Target="../media/image29.png"/><Relationship Id="rId10" Type="http://schemas.openxmlformats.org/officeDocument/2006/relationships/image" Target="../media/image30.png"/><Relationship Id="rId4" Type="http://schemas.openxmlformats.org/officeDocument/2006/relationships/image" Target="../media/image28.png"/><Relationship Id="rId9" Type="http://schemas.openxmlformats.org/officeDocument/2006/relationships/hyperlink" Target="https://apache.github.io/systemds/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daphne-eu/daphne/blob/main/CONTRIBUTING.md" TargetMode="External"/><Relationship Id="rId3" Type="http://schemas.openxmlformats.org/officeDocument/2006/relationships/image" Target="../media/image33.png"/><Relationship Id="rId7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hyperlink" Target="https://issues.apache.org/jira/secure/Dashboard.jspa?selectPageId=12335852" TargetMode="External"/><Relationship Id="rId4" Type="http://schemas.openxmlformats.org/officeDocument/2006/relationships/hyperlink" Target="https://github.com/daphne-eu/daphne/issues" TargetMode="External"/><Relationship Id="rId9" Type="http://schemas.openxmlformats.org/officeDocument/2006/relationships/hyperlink" Target="https://github.com/apache/systemds/blob/main/CONTRIBUTING.md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daphne-project.github.io/daphne/development/Testing/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hyperlink" Target="https://github.com/apache/systemds" TargetMode="External"/><Relationship Id="rId7" Type="http://schemas.openxmlformats.org/officeDocument/2006/relationships/image" Target="../media/image40.png"/><Relationship Id="rId2" Type="http://schemas.openxmlformats.org/officeDocument/2006/relationships/hyperlink" Target="https://github.com/daphne-eu/daphne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10" Type="http://schemas.openxmlformats.org/officeDocument/2006/relationships/image" Target="../media/image43.sv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pdamme.github.io/teaching/2026-27_winter/lde/ProjectTopics.pdf" TargetMode="Externa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B91E010B-877E-604A-96C7-32EFC5B57054}"/>
              </a:ext>
            </a:extLst>
          </p:cNvPr>
          <p:cNvSpPr txBox="1"/>
          <p:nvPr/>
        </p:nvSpPr>
        <p:spPr>
          <a:xfrm>
            <a:off x="550801" y="3050935"/>
            <a:ext cx="11523011" cy="11622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4500"/>
              </a:lnSpc>
            </a:pPr>
            <a:r>
              <a:rPr lang="en-US" sz="4500" b="1" dirty="0">
                <a:solidFill>
                  <a:schemeClr val="bg1"/>
                </a:solidFill>
                <a:cs typeface="Arial" panose="020B0604020202020204" pitchFamily="34" charset="0"/>
              </a:rPr>
              <a:t>Project Large-scale Data Engineering (LDE)</a:t>
            </a:r>
          </a:p>
          <a:p>
            <a:pPr>
              <a:lnSpc>
                <a:spcPts val="4500"/>
              </a:lnSpc>
            </a:pPr>
            <a:r>
              <a:rPr lang="en-US" sz="4500" b="1" dirty="0">
                <a:solidFill>
                  <a:schemeClr val="bg1"/>
                </a:solidFill>
                <a:cs typeface="Arial" panose="020B0604020202020204" pitchFamily="34" charset="0"/>
              </a:rPr>
              <a:t>Kick-off Meeting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A7FB4931-3EF5-3045-BA3B-F8959781C0D1}"/>
              </a:ext>
            </a:extLst>
          </p:cNvPr>
          <p:cNvSpPr txBox="1"/>
          <p:nvPr/>
        </p:nvSpPr>
        <p:spPr>
          <a:xfrm>
            <a:off x="550801" y="4575355"/>
            <a:ext cx="8328079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200" b="1" dirty="0">
                <a:solidFill>
                  <a:schemeClr val="bg1"/>
                </a:solidFill>
                <a:cs typeface="Arial" panose="020B0604020202020204" pitchFamily="34" charset="0"/>
              </a:rPr>
              <a:t>Dr.-Ing. Patrick Damme</a:t>
            </a:r>
          </a:p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 err="1">
                <a:solidFill>
                  <a:schemeClr val="bg1"/>
                </a:solidFill>
                <a:cs typeface="Arial" panose="020B0604020202020204" pitchFamily="34" charset="0"/>
              </a:rPr>
              <a:t>Technische</a:t>
            </a:r>
            <a:r>
              <a:rPr lang="en-US" sz="2000" dirty="0">
                <a:solidFill>
                  <a:schemeClr val="bg1"/>
                </a:solidFill>
                <a:cs typeface="Arial" panose="020B0604020202020204" pitchFamily="34" charset="0"/>
              </a:rPr>
              <a:t> Universität Berlin</a:t>
            </a:r>
          </a:p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>
                <a:solidFill>
                  <a:schemeClr val="bg1"/>
                </a:solidFill>
                <a:cs typeface="Arial" panose="020B0604020202020204" pitchFamily="34" charset="0"/>
              </a:rPr>
              <a:t>Berlin Institute for the Foundations of Learning and Data</a:t>
            </a:r>
          </a:p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>
                <a:solidFill>
                  <a:schemeClr val="bg1"/>
                </a:solidFill>
                <a:cs typeface="Arial" panose="020B0604020202020204" pitchFamily="34" charset="0"/>
              </a:rPr>
              <a:t>Big Data Engineering (DAMS Lab)</a:t>
            </a:r>
            <a:endParaRPr lang="de-DE" sz="20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28C5F3-C7B7-3F09-E67B-2CB951E0B5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01" y="6321314"/>
            <a:ext cx="853163" cy="30145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78920D0-3EF7-66BD-9DA1-37967723809B}"/>
              </a:ext>
            </a:extLst>
          </p:cNvPr>
          <p:cNvSpPr txBox="1"/>
          <p:nvPr/>
        </p:nvSpPr>
        <p:spPr>
          <a:xfrm>
            <a:off x="1518108" y="6275437"/>
            <a:ext cx="3264099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Last update: Oct 11, 2026</a:t>
            </a:r>
          </a:p>
        </p:txBody>
      </p:sp>
    </p:spTree>
    <p:extLst>
      <p:ext uri="{BB962C8B-B14F-4D97-AF65-F5344CB8AC3E}">
        <p14:creationId xmlns:p14="http://schemas.microsoft.com/office/powerpoint/2010/main" val="3533876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842A89AB-3436-D3F7-4DB1-4E0188ABFE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Announcements/Org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C907436-F138-76A6-08DE-82F0F07304F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50799" y="1268963"/>
            <a:ext cx="11075143" cy="4506685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strike="sngStrike" dirty="0"/>
              <a:t>Hybrid</a:t>
            </a:r>
            <a:r>
              <a:rPr lang="en-US" dirty="0"/>
              <a:t> </a:t>
            </a:r>
            <a:r>
              <a:rPr lang="en-US" dirty="0">
                <a:solidFill>
                  <a:srgbClr val="C00000"/>
                </a:solidFill>
              </a:rPr>
              <a:t>Purely Virtual</a:t>
            </a:r>
            <a:r>
              <a:rPr lang="en-US" dirty="0"/>
              <a:t> Setting with Optional Attendance</a:t>
            </a:r>
          </a:p>
          <a:p>
            <a:pPr lvl="1"/>
            <a:r>
              <a:rPr lang="en-US" dirty="0"/>
              <a:t> </a:t>
            </a:r>
            <a:r>
              <a:rPr lang="en-US" strike="sngStrike" dirty="0"/>
              <a:t>In-person in MAR 0.015</a:t>
            </a:r>
          </a:p>
          <a:p>
            <a:pPr lvl="1"/>
            <a:r>
              <a:rPr lang="en-US" dirty="0"/>
              <a:t> Virtual via zoom</a:t>
            </a:r>
            <a:br>
              <a:rPr lang="en-US" dirty="0"/>
            </a:br>
            <a:r>
              <a:rPr lang="en-US" dirty="0"/>
              <a:t> </a:t>
            </a:r>
            <a:r>
              <a:rPr lang="en-US" dirty="0">
                <a:hlinkClick r:id="rId2"/>
              </a:rPr>
              <a:t>https://tu-berlin.zoom-x.de/j/67376691490?pwd=NmlvWTM5VUVWRjU0UGI2bXhBVkxzQT09</a:t>
            </a:r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C45256E3-983E-2CD5-0D17-0B2D5A37A6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5555" y="1912143"/>
            <a:ext cx="1210387" cy="316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718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A1B9DBCF-99E8-B280-7908-1ACF29D68CA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Since 10/2022: Postdoc at TU Berlin</a:t>
            </a:r>
            <a:r>
              <a:rPr lang="en-US" b="0" dirty="0"/>
              <a:t>, Germany</a:t>
            </a:r>
          </a:p>
          <a:p>
            <a:pPr lvl="1"/>
            <a:r>
              <a:rPr lang="en-US" dirty="0"/>
              <a:t>FG Big Data Engineering (DAMS Lab) headed by Prof. Matthias </a:t>
            </a:r>
            <a:r>
              <a:rPr lang="en-US" dirty="0" err="1"/>
              <a:t>Böhm</a:t>
            </a:r>
            <a:endParaRPr lang="en-US" dirty="0"/>
          </a:p>
          <a:p>
            <a:pPr lvl="1"/>
            <a:r>
              <a:rPr lang="en-US" dirty="0"/>
              <a:t>Continuing work on integrated data analysis pipelines</a:t>
            </a:r>
          </a:p>
          <a:p>
            <a:pPr lvl="1"/>
            <a:r>
              <a:rPr lang="en-US" dirty="0"/>
              <a:t>Research interests in the fields of database and ML systems</a:t>
            </a:r>
            <a:br>
              <a:rPr lang="en-US" dirty="0"/>
            </a:br>
            <a:r>
              <a:rPr lang="en-US" dirty="0"/>
              <a:t>(especially compiler &amp; runtime techniques, extensibility</a:t>
            </a:r>
            <a:r>
              <a:rPr lang="en-US"/>
              <a:t>, adaptive proc)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2021-2022: Postdoc at TU Graz &amp; Know-Center GmbH</a:t>
            </a:r>
            <a:r>
              <a:rPr lang="en-US" b="0" dirty="0"/>
              <a:t>, Austria</a:t>
            </a:r>
          </a:p>
          <a:p>
            <a:pPr lvl="1"/>
            <a:r>
              <a:rPr lang="en-US" b="0" dirty="0"/>
              <a:t>Data Management group headed by Prof. Matthias </a:t>
            </a:r>
            <a:r>
              <a:rPr lang="en-US" b="0" dirty="0" err="1"/>
              <a:t>Böhm</a:t>
            </a:r>
            <a:endParaRPr lang="en-US" b="0" dirty="0"/>
          </a:p>
          <a:p>
            <a:pPr lvl="1"/>
            <a:r>
              <a:rPr lang="en-US" b="0" dirty="0"/>
              <a:t>Started work on integrated data analysis pipelines</a:t>
            </a:r>
          </a:p>
          <a:p>
            <a:pPr lvl="1"/>
            <a:endParaRPr lang="en-US" b="0" dirty="0"/>
          </a:p>
          <a:p>
            <a:r>
              <a:rPr lang="en-US" dirty="0"/>
              <a:t>2015-2020: PhD student at TU Dresden</a:t>
            </a:r>
            <a:r>
              <a:rPr lang="en-US" b="0" dirty="0"/>
              <a:t>, Germany</a:t>
            </a:r>
          </a:p>
          <a:p>
            <a:pPr lvl="1"/>
            <a:r>
              <a:rPr lang="en-US" b="0" dirty="0"/>
              <a:t>Dresden Database Research Group headed by Prof. Wolfgang Lehner</a:t>
            </a:r>
          </a:p>
          <a:p>
            <a:pPr lvl="1"/>
            <a:r>
              <a:rPr lang="en-US" b="0" dirty="0"/>
              <a:t>PhD thesis on making complex analytical database queries more efficient</a:t>
            </a:r>
            <a:br>
              <a:rPr lang="en-US" b="0" dirty="0"/>
            </a:br>
            <a:r>
              <a:rPr lang="en-US" b="0" dirty="0"/>
              <a:t>through lightweight compression of intermediate results</a:t>
            </a:r>
          </a:p>
          <a:p>
            <a:pPr lvl="1"/>
            <a:endParaRPr lang="en-US" b="0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7FB7FE8-9266-C1BD-E54B-E497E08090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About Me</a:t>
            </a:r>
          </a:p>
        </p:txBody>
      </p:sp>
      <p:pic>
        <p:nvPicPr>
          <p:cNvPr id="4" name="Graphic 8">
            <a:extLst>
              <a:ext uri="{FF2B5EF4-FFF2-40B4-BE49-F238E27FC236}">
                <a16:creationId xmlns:a16="http://schemas.microsoft.com/office/drawing/2014/main" id="{13E05345-D4CB-7ED3-55E1-A9431FDF8E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57105" y="1334482"/>
            <a:ext cx="1405662" cy="4813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97B3F1-7E2E-3E7E-5E25-22565282BB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7105" y="4608739"/>
            <a:ext cx="1403309" cy="4067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4921212-CFA6-2944-751C-72B1D8D493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7105" y="3195647"/>
            <a:ext cx="1185772" cy="5928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A703BD-4433-1C6A-C0A7-73BAF48DAFC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72333"/>
          <a:stretch/>
        </p:blipFill>
        <p:spPr>
          <a:xfrm>
            <a:off x="8497790" y="3794850"/>
            <a:ext cx="1046259" cy="447495"/>
          </a:xfrm>
          <a:prstGeom prst="rect">
            <a:avLst/>
          </a:prstGeom>
        </p:spPr>
      </p:pic>
      <p:grpSp>
        <p:nvGrpSpPr>
          <p:cNvPr id="8" name="Group 1">
            <a:extLst>
              <a:ext uri="{FF2B5EF4-FFF2-40B4-BE49-F238E27FC236}">
                <a16:creationId xmlns:a16="http://schemas.microsoft.com/office/drawing/2014/main" id="{D3F68B0B-4B8B-26F1-9FC8-B5E555AD89CD}"/>
              </a:ext>
            </a:extLst>
          </p:cNvPr>
          <p:cNvGrpSpPr/>
          <p:nvPr/>
        </p:nvGrpSpPr>
        <p:grpSpPr>
          <a:xfrm>
            <a:off x="8457105" y="1826842"/>
            <a:ext cx="1613479" cy="406703"/>
            <a:chOff x="9433249" y="6055568"/>
            <a:chExt cx="2258008" cy="569167"/>
          </a:xfrm>
        </p:grpSpPr>
        <p:sp>
          <p:nvSpPr>
            <p:cNvPr id="9" name="Rectangle: Rounded Corners 2">
              <a:extLst>
                <a:ext uri="{FF2B5EF4-FFF2-40B4-BE49-F238E27FC236}">
                  <a16:creationId xmlns:a16="http://schemas.microsoft.com/office/drawing/2014/main" id="{C83ECF9F-E8DD-EB20-3835-B74B9A656CDA}"/>
                </a:ext>
              </a:extLst>
            </p:cNvPr>
            <p:cNvSpPr/>
            <p:nvPr userDrawn="1"/>
          </p:nvSpPr>
          <p:spPr>
            <a:xfrm>
              <a:off x="9433249" y="6055568"/>
              <a:ext cx="2258008" cy="569167"/>
            </a:xfrm>
            <a:prstGeom prst="roundRect">
              <a:avLst>
                <a:gd name="adj" fmla="val 2486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Graphic 3">
              <a:extLst>
                <a:ext uri="{FF2B5EF4-FFF2-40B4-BE49-F238E27FC236}">
                  <a16:creationId xmlns:a16="http://schemas.microsoft.com/office/drawing/2014/main" id="{4C11AE20-A9C5-4910-5C08-ABC33DDD35F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490187" y="6124808"/>
              <a:ext cx="2124769" cy="426320"/>
            </a:xfrm>
            <a:prstGeom prst="rect">
              <a:avLst/>
            </a:prstGeom>
          </p:spPr>
        </p:pic>
      </p:grpSp>
      <p:pic>
        <p:nvPicPr>
          <p:cNvPr id="11" name="Grafik 7">
            <a:extLst>
              <a:ext uri="{FF2B5EF4-FFF2-40B4-BE49-F238E27FC236}">
                <a16:creationId xmlns:a16="http://schemas.microsoft.com/office/drawing/2014/main" id="{53C09C88-479A-537E-EDF0-5B062132CC2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311508" y="3346753"/>
            <a:ext cx="1256564" cy="290674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5A9C23C0-406A-BFAE-BEB8-5EEC5EAF55B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57105" y="5105643"/>
            <a:ext cx="1283064" cy="445900"/>
          </a:xfrm>
          <a:prstGeom prst="rect">
            <a:avLst/>
          </a:prstGeom>
        </p:spPr>
      </p:pic>
      <p:pic>
        <p:nvPicPr>
          <p:cNvPr id="14" name="Grafik 7">
            <a:extLst>
              <a:ext uri="{FF2B5EF4-FFF2-40B4-BE49-F238E27FC236}">
                <a16:creationId xmlns:a16="http://schemas.microsoft.com/office/drawing/2014/main" id="{5300F803-CC9B-37C6-7E3C-56CABE411BDA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311508" y="1429840"/>
            <a:ext cx="1256564" cy="290674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63264E56-A502-F659-3262-ACA79AB01A2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311508" y="4567000"/>
            <a:ext cx="490180" cy="490180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B356AF04-E4F5-3F05-512D-AA73E4C1B56D}"/>
              </a:ext>
            </a:extLst>
          </p:cNvPr>
          <p:cNvSpPr txBox="1"/>
          <p:nvPr/>
        </p:nvSpPr>
        <p:spPr>
          <a:xfrm>
            <a:off x="10801688" y="4562837"/>
            <a:ext cx="10702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000000"/>
                </a:solidFill>
              </a:rPr>
              <a:t>MorphStore</a:t>
            </a:r>
            <a:br>
              <a:rPr lang="en-US" sz="1400" dirty="0">
                <a:solidFill>
                  <a:srgbClr val="000000"/>
                </a:solidFill>
              </a:rPr>
            </a:br>
            <a:r>
              <a:rPr lang="en-US" sz="1400" dirty="0">
                <a:solidFill>
                  <a:srgbClr val="000000"/>
                </a:solidFill>
              </a:rPr>
              <a:t>&amp; TVL</a:t>
            </a:r>
          </a:p>
        </p:txBody>
      </p:sp>
    </p:spTree>
    <p:extLst>
      <p:ext uri="{BB962C8B-B14F-4D97-AF65-F5344CB8AC3E}">
        <p14:creationId xmlns:p14="http://schemas.microsoft.com/office/powerpoint/2010/main" val="2657651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F75698-2495-C1A9-94F6-CCAD60A2C2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FG Big Data Engineering (DAMS Lab) – Teaching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33B0A86-E8EA-5DD9-327B-EBDCC4EE2CBA}"/>
              </a:ext>
            </a:extLst>
          </p:cNvPr>
          <p:cNvCxnSpPr/>
          <p:nvPr/>
        </p:nvCxnSpPr>
        <p:spPr>
          <a:xfrm>
            <a:off x="1184863" y="3474839"/>
            <a:ext cx="4635864" cy="0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160E5A86-972A-1C2F-0734-5221F5C29DC4}"/>
              </a:ext>
            </a:extLst>
          </p:cNvPr>
          <p:cNvSpPr/>
          <p:nvPr/>
        </p:nvSpPr>
        <p:spPr>
          <a:xfrm>
            <a:off x="3331379" y="4584935"/>
            <a:ext cx="2146516" cy="930938"/>
          </a:xfrm>
          <a:prstGeom prst="rect">
            <a:avLst/>
          </a:prstGeom>
          <a:solidFill>
            <a:srgbClr val="788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Data Management / Databases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(DM,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SoSe+WiSe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C48E01-2FA7-01D8-2C1E-4EC096258C0B}"/>
              </a:ext>
            </a:extLst>
          </p:cNvPr>
          <p:cNvSpPr/>
          <p:nvPr/>
        </p:nvSpPr>
        <p:spPr>
          <a:xfrm>
            <a:off x="1184863" y="1432934"/>
            <a:ext cx="2146516" cy="930938"/>
          </a:xfrm>
          <a:prstGeom prst="rect">
            <a:avLst/>
          </a:prstGeom>
          <a:solidFill>
            <a:srgbClr val="788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Architecture of 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Database Systems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(ADBS,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WiSe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25B0E7C-17BF-B449-94C2-9C8CB80D9423}"/>
              </a:ext>
            </a:extLst>
          </p:cNvPr>
          <p:cNvSpPr/>
          <p:nvPr/>
        </p:nvSpPr>
        <p:spPr>
          <a:xfrm>
            <a:off x="5477895" y="1433806"/>
            <a:ext cx="2146516" cy="930938"/>
          </a:xfrm>
          <a:prstGeom prst="rect">
            <a:avLst/>
          </a:prstGeom>
          <a:solidFill>
            <a:srgbClr val="788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Architecture of 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ML Systems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(AMLS,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SoSe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5CD68E6-056D-C7AD-7CC4-50489BBBF816}"/>
              </a:ext>
            </a:extLst>
          </p:cNvPr>
          <p:cNvSpPr/>
          <p:nvPr/>
        </p:nvSpPr>
        <p:spPr>
          <a:xfrm>
            <a:off x="3328109" y="3009370"/>
            <a:ext cx="2146516" cy="930938"/>
          </a:xfrm>
          <a:prstGeom prst="rect">
            <a:avLst/>
          </a:prstGeom>
          <a:solidFill>
            <a:srgbClr val="788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Data Integration and Large-Scale Analysis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(DIA,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WiSe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F19C2D3-9A9A-72EE-E962-4C147F49C666}"/>
              </a:ext>
            </a:extLst>
          </p:cNvPr>
          <p:cNvCxnSpPr>
            <a:stCxn id="5" idx="0"/>
            <a:endCxn id="8" idx="2"/>
          </p:cNvCxnSpPr>
          <p:nvPr/>
        </p:nvCxnSpPr>
        <p:spPr>
          <a:xfrm flipH="1" flipV="1">
            <a:off x="4401367" y="3940308"/>
            <a:ext cx="3270" cy="644627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A20D2C9-478A-8263-CBE7-40EBF9A54C4F}"/>
              </a:ext>
            </a:extLst>
          </p:cNvPr>
          <p:cNvCxnSpPr>
            <a:cxnSpLocks/>
            <a:stCxn id="5" idx="3"/>
            <a:endCxn id="7" idx="2"/>
          </p:cNvCxnSpPr>
          <p:nvPr/>
        </p:nvCxnSpPr>
        <p:spPr>
          <a:xfrm flipV="1">
            <a:off x="5477895" y="2364744"/>
            <a:ext cx="1073258" cy="2685660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627EB5E-8209-3277-AC13-407739D458B3}"/>
              </a:ext>
            </a:extLst>
          </p:cNvPr>
          <p:cNvCxnSpPr>
            <a:cxnSpLocks/>
            <a:stCxn id="5" idx="1"/>
            <a:endCxn id="6" idx="2"/>
          </p:cNvCxnSpPr>
          <p:nvPr/>
        </p:nvCxnSpPr>
        <p:spPr>
          <a:xfrm flipH="1" flipV="1">
            <a:off x="2258121" y="2363872"/>
            <a:ext cx="1073258" cy="2686532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A88232F-3F7D-1D21-A54A-DA267C2E8534}"/>
              </a:ext>
            </a:extLst>
          </p:cNvPr>
          <p:cNvCxnSpPr>
            <a:stCxn id="8" idx="1"/>
          </p:cNvCxnSpPr>
          <p:nvPr/>
        </p:nvCxnSpPr>
        <p:spPr>
          <a:xfrm flipH="1" flipV="1">
            <a:off x="2892703" y="2363437"/>
            <a:ext cx="435406" cy="1111402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0898754-1E77-3FA7-88E5-31C8A476068D}"/>
              </a:ext>
            </a:extLst>
          </p:cNvPr>
          <p:cNvCxnSpPr>
            <a:stCxn id="8" idx="3"/>
          </p:cNvCxnSpPr>
          <p:nvPr/>
        </p:nvCxnSpPr>
        <p:spPr>
          <a:xfrm flipV="1">
            <a:off x="5474625" y="2363872"/>
            <a:ext cx="539899" cy="1110967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DEA42C7-B2FA-2F06-C1B4-F6BAAAE8A10D}"/>
              </a:ext>
            </a:extLst>
          </p:cNvPr>
          <p:cNvSpPr txBox="1"/>
          <p:nvPr/>
        </p:nvSpPr>
        <p:spPr>
          <a:xfrm>
            <a:off x="1190363" y="3009370"/>
            <a:ext cx="875489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Master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0D9DCD8-01E6-CE8B-908A-D342BB519B12}"/>
              </a:ext>
            </a:extLst>
          </p:cNvPr>
          <p:cNvSpPr txBox="1"/>
          <p:nvPr/>
        </p:nvSpPr>
        <p:spPr>
          <a:xfrm>
            <a:off x="1196849" y="3618972"/>
            <a:ext cx="875489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Bachelor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787B685-3C5C-2455-9E97-7584B9EE7679}"/>
              </a:ext>
            </a:extLst>
          </p:cNvPr>
          <p:cNvSpPr txBox="1"/>
          <p:nvPr/>
        </p:nvSpPr>
        <p:spPr>
          <a:xfrm>
            <a:off x="5732420" y="4701668"/>
            <a:ext cx="2819469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management from user/application perspective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0CA64E5-EA77-85F4-300D-8D7A59F85759}"/>
              </a:ext>
            </a:extLst>
          </p:cNvPr>
          <p:cNvSpPr txBox="1"/>
          <p:nvPr/>
        </p:nvSpPr>
        <p:spPr>
          <a:xfrm>
            <a:off x="6281089" y="3156218"/>
            <a:ext cx="2180686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Distributed </a:t>
            </a:r>
            <a:b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Management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6CD24C0-2632-4463-CB54-40472A439DA9}"/>
              </a:ext>
            </a:extLst>
          </p:cNvPr>
          <p:cNvSpPr txBox="1"/>
          <p:nvPr/>
        </p:nvSpPr>
        <p:spPr>
          <a:xfrm>
            <a:off x="7775665" y="1420971"/>
            <a:ext cx="2180686" cy="9233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ML system internals,</a:t>
            </a:r>
            <a:b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science lifecycle</a:t>
            </a:r>
            <a:b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prog. project</a:t>
            </a:r>
            <a:endParaRPr lang="en-US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7B7FC3C-95E0-7192-034D-E7FC83FD2F72}"/>
              </a:ext>
            </a:extLst>
          </p:cNvPr>
          <p:cNvSpPr txBox="1"/>
          <p:nvPr/>
        </p:nvSpPr>
        <p:spPr>
          <a:xfrm>
            <a:off x="3473107" y="1423608"/>
            <a:ext cx="1494073" cy="9233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DB system internals </a:t>
            </a:r>
            <a:b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 </a:t>
            </a:r>
            <a:r>
              <a:rPr lang="en-US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project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29F370A-4EF5-C360-B3CA-2885E1346531}"/>
              </a:ext>
            </a:extLst>
          </p:cNvPr>
          <p:cNvSpPr/>
          <p:nvPr/>
        </p:nvSpPr>
        <p:spPr>
          <a:xfrm>
            <a:off x="633901" y="4034896"/>
            <a:ext cx="1901337" cy="635843"/>
          </a:xfrm>
          <a:prstGeom prst="rect">
            <a:avLst/>
          </a:prstGeom>
          <a:solidFill>
            <a:srgbClr val="788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Intro to Scientific Methods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WiSe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3EFDA48-69D6-443F-36A9-BC99D3750BB8}"/>
              </a:ext>
            </a:extLst>
          </p:cNvPr>
          <p:cNvSpPr/>
          <p:nvPr/>
        </p:nvSpPr>
        <p:spPr>
          <a:xfrm>
            <a:off x="8728697" y="3317981"/>
            <a:ext cx="2146516" cy="93093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SE/PR Large-scale Data Engineering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(LDE,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SoSe+WiSe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E31582B-EBD5-B91C-8B7F-B04C5D22C144}"/>
              </a:ext>
            </a:extLst>
          </p:cNvPr>
          <p:cNvSpPr/>
          <p:nvPr/>
        </p:nvSpPr>
        <p:spPr>
          <a:xfrm>
            <a:off x="5477895" y="1433806"/>
            <a:ext cx="2146516" cy="93093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Architecture of 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ML Systems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(AMLS,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SoSe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B16F7F6-73E4-E398-FCE4-04EB0DF3A291}"/>
              </a:ext>
            </a:extLst>
          </p:cNvPr>
          <p:cNvSpPr/>
          <p:nvPr/>
        </p:nvSpPr>
        <p:spPr>
          <a:xfrm>
            <a:off x="3328109" y="3009370"/>
            <a:ext cx="2146516" cy="93093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Data Integration and Large-Scale Analysis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(DIA,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WiSe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170FD4D-C6A8-7E38-E6ED-810D1A9F3214}"/>
              </a:ext>
            </a:extLst>
          </p:cNvPr>
          <p:cNvSpPr/>
          <p:nvPr/>
        </p:nvSpPr>
        <p:spPr>
          <a:xfrm>
            <a:off x="8725704" y="4584935"/>
            <a:ext cx="2146516" cy="93093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PP Prog.-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Practicals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Data Systems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(PPDS,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SoSe+WiSe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0E4776F-E31F-AF0B-3404-B2FFF42F79E8}"/>
              </a:ext>
            </a:extLst>
          </p:cNvPr>
          <p:cNvSpPr/>
          <p:nvPr/>
        </p:nvSpPr>
        <p:spPr>
          <a:xfrm>
            <a:off x="9466558" y="2647693"/>
            <a:ext cx="2146516" cy="635843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SE Joint ML and DM 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(MLDM,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SoSe+WiSe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E7FC9B1-149B-4479-6D7B-415DF6E7A1F6}"/>
              </a:ext>
            </a:extLst>
          </p:cNvPr>
          <p:cNvSpPr txBox="1"/>
          <p:nvPr/>
        </p:nvSpPr>
        <p:spPr>
          <a:xfrm>
            <a:off x="6794531" y="396545"/>
            <a:ext cx="3618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40D1E"/>
                </a:solidFill>
              </a:rPr>
              <a:t>Successfully Established TUB Teaching Portfolio (modules, slides)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95549C5-621C-F371-F76F-74156F0192A7}"/>
              </a:ext>
            </a:extLst>
          </p:cNvPr>
          <p:cNvSpPr/>
          <p:nvPr/>
        </p:nvSpPr>
        <p:spPr>
          <a:xfrm>
            <a:off x="9864867" y="1423608"/>
            <a:ext cx="2146516" cy="93093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PR Project 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ML Systems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(PMLS,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WiSe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24" name="Rectangle 24">
            <a:extLst>
              <a:ext uri="{FF2B5EF4-FFF2-40B4-BE49-F238E27FC236}">
                <a16:creationId xmlns:a16="http://schemas.microsoft.com/office/drawing/2014/main" id="{CEC4FFBA-6941-DE49-66B4-97296EBC18B5}"/>
              </a:ext>
            </a:extLst>
          </p:cNvPr>
          <p:cNvSpPr/>
          <p:nvPr/>
        </p:nvSpPr>
        <p:spPr>
          <a:xfrm>
            <a:off x="3326973" y="4583690"/>
            <a:ext cx="2146516" cy="930938"/>
          </a:xfrm>
          <a:prstGeom prst="rect">
            <a:avLst/>
          </a:prstGeom>
          <a:solidFill>
            <a:srgbClr val="C40D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Data Management and Systems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(DMS,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WiSe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32165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7" grpId="0" animBg="1"/>
      <p:bldP spid="28" grpId="0" animBg="1"/>
      <p:bldP spid="2" grpId="0" animBg="1"/>
      <p:bldP spid="26" grpId="0" animBg="1"/>
      <p:bldP spid="21" grpId="0"/>
      <p:bldP spid="22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108A6E45-D999-63D3-F74E-49ACF2CD38B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Course Organization, Outline, and Deliverables</a:t>
            </a:r>
          </a:p>
          <a:p>
            <a:r>
              <a:rPr lang="en-US" dirty="0"/>
              <a:t>How to Approach the Project</a:t>
            </a:r>
          </a:p>
          <a:p>
            <a:r>
              <a:rPr lang="en-US" dirty="0"/>
              <a:t>Projects in DAPHNE and Apache </a:t>
            </a:r>
            <a:r>
              <a:rPr lang="en-US" dirty="0" err="1"/>
              <a:t>SystemDS</a:t>
            </a:r>
            <a:endParaRPr lang="en-US" dirty="0"/>
          </a:p>
          <a:p>
            <a:r>
              <a:rPr lang="en-US" dirty="0"/>
              <a:t>List of Project Topics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4A97D75-6CDC-E39C-A77C-C127721DF3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4044757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38EF9A-3A47-F1D2-052E-D714DA5FE1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5867" y="2582402"/>
            <a:ext cx="9999838" cy="717437"/>
          </a:xfrm>
        </p:spPr>
        <p:txBody>
          <a:bodyPr/>
          <a:lstStyle/>
          <a:p>
            <a:r>
              <a:rPr lang="en-US" dirty="0"/>
              <a:t>Course Organization, Outline, and Deliverables</a:t>
            </a:r>
          </a:p>
        </p:txBody>
      </p:sp>
    </p:spTree>
    <p:extLst>
      <p:ext uri="{BB962C8B-B14F-4D97-AF65-F5344CB8AC3E}">
        <p14:creationId xmlns:p14="http://schemas.microsoft.com/office/powerpoint/2010/main" val="3946548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hteck 34">
            <a:extLst>
              <a:ext uri="{FF2B5EF4-FFF2-40B4-BE49-F238E27FC236}">
                <a16:creationId xmlns:a16="http://schemas.microsoft.com/office/drawing/2014/main" id="{884487D0-18F9-C993-13A1-66A3BD8C1459}"/>
              </a:ext>
            </a:extLst>
          </p:cNvPr>
          <p:cNvSpPr/>
          <p:nvPr/>
        </p:nvSpPr>
        <p:spPr>
          <a:xfrm>
            <a:off x="1787523" y="2406785"/>
            <a:ext cx="4248434" cy="269861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dirty="0">
                <a:solidFill>
                  <a:srgbClr val="000000"/>
                </a:solidFill>
              </a:rPr>
              <a:t>Seminar LDE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Reading &amp; writing scientific papers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Giving presentations on papers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7889FB"/>
                </a:solidFill>
              </a:rPr>
              <a:t>Summary paper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7889FB"/>
                </a:solidFill>
              </a:rPr>
              <a:t>Presentation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Lecturer &amp; seminar mentors</a:t>
            </a:r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E42B46A1-0626-2083-E1E7-1F5E35B0F976}"/>
              </a:ext>
            </a:extLst>
          </p:cNvPr>
          <p:cNvSpPr/>
          <p:nvPr/>
        </p:nvSpPr>
        <p:spPr>
          <a:xfrm>
            <a:off x="6167566" y="2406785"/>
            <a:ext cx="4248434" cy="269861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dirty="0">
                <a:solidFill>
                  <a:srgbClr val="000000"/>
                </a:solidFill>
              </a:rPr>
              <a:t>Project LDE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Building &amp; evaluating prototypes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Giving presentations on prototypes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7889FB"/>
                </a:solidFill>
              </a:rPr>
              <a:t>Prototype design/</a:t>
            </a:r>
            <a:r>
              <a:rPr lang="en-US" dirty="0" err="1">
                <a:solidFill>
                  <a:srgbClr val="7889FB"/>
                </a:solidFill>
              </a:rPr>
              <a:t>impl</a:t>
            </a:r>
            <a:r>
              <a:rPr lang="en-US" dirty="0">
                <a:solidFill>
                  <a:srgbClr val="7889FB"/>
                </a:solidFill>
              </a:rPr>
              <a:t>/tests/doc/eval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7889FB"/>
                </a:solidFill>
              </a:rPr>
              <a:t>Presentation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Project mentors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BA86A97-9525-B5F2-E8CA-38BC3397C2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Large-scale Data Engineering: Module Overview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4644FE24-D646-D8F2-7FF6-8EA99FA70C92}"/>
              </a:ext>
            </a:extLst>
          </p:cNvPr>
          <p:cNvSpPr/>
          <p:nvPr/>
        </p:nvSpPr>
        <p:spPr>
          <a:xfrm>
            <a:off x="1776000" y="1215272"/>
            <a:ext cx="8640000" cy="36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1600" dirty="0"/>
              <a:t>#41086: LDE Seminar + Project (12 ECTS)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F0CF2C60-59C7-4787-5D1F-D14970DB4345}"/>
              </a:ext>
            </a:extLst>
          </p:cNvPr>
          <p:cNvSpPr/>
          <p:nvPr/>
        </p:nvSpPr>
        <p:spPr>
          <a:xfrm>
            <a:off x="1776000" y="1676562"/>
            <a:ext cx="4248434" cy="36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1600" dirty="0"/>
              <a:t>#41095: Seminar LDE (3)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38E4DFB1-31DA-ABF3-6DCE-ECFF9BBB21E2}"/>
              </a:ext>
            </a:extLst>
          </p:cNvPr>
          <p:cNvSpPr/>
          <p:nvPr/>
        </p:nvSpPr>
        <p:spPr>
          <a:xfrm>
            <a:off x="6167566" y="1676562"/>
            <a:ext cx="4248434" cy="36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1600" dirty="0"/>
              <a:t>#41183: Project LDE (9 ECTS)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A6FAC91E-10D8-DBB8-6979-0896B88FB8B7}"/>
              </a:ext>
            </a:extLst>
          </p:cNvPr>
          <p:cNvSpPr txBox="1"/>
          <p:nvPr/>
        </p:nvSpPr>
        <p:spPr>
          <a:xfrm>
            <a:off x="10416000" y="1225995"/>
            <a:ext cx="13810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7889FB"/>
                </a:solidFill>
              </a:rPr>
              <a:t>10+1 students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0B0B86BF-1817-2B18-1836-ED7BAE8DB329}"/>
              </a:ext>
            </a:extLst>
          </p:cNvPr>
          <p:cNvSpPr txBox="1"/>
          <p:nvPr/>
        </p:nvSpPr>
        <p:spPr>
          <a:xfrm>
            <a:off x="10416001" y="1687285"/>
            <a:ext cx="11742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7889FB"/>
                </a:solidFill>
              </a:rPr>
              <a:t>10 students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0BA375BC-E548-4D30-CEF5-703CC59B0279}"/>
              </a:ext>
            </a:extLst>
          </p:cNvPr>
          <p:cNvSpPr txBox="1"/>
          <p:nvPr/>
        </p:nvSpPr>
        <p:spPr>
          <a:xfrm>
            <a:off x="596700" y="1687285"/>
            <a:ext cx="11742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>
                <a:solidFill>
                  <a:srgbClr val="7889FB"/>
                </a:solidFill>
              </a:rPr>
              <a:t>10 students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4446687C-E476-55BE-6EF0-261ED3AE9C94}"/>
              </a:ext>
            </a:extLst>
          </p:cNvPr>
          <p:cNvSpPr txBox="1"/>
          <p:nvPr/>
        </p:nvSpPr>
        <p:spPr>
          <a:xfrm>
            <a:off x="5229162" y="876718"/>
            <a:ext cx="17336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rgbClr val="7889FB"/>
                </a:solidFill>
              </a:rPr>
              <a:t>20+1 seats in total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2C46461B-CEAA-9953-1908-0B48CBD86E68}"/>
              </a:ext>
            </a:extLst>
          </p:cNvPr>
          <p:cNvSpPr txBox="1"/>
          <p:nvPr/>
        </p:nvSpPr>
        <p:spPr>
          <a:xfrm>
            <a:off x="1776000" y="5202013"/>
            <a:ext cx="8620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dirty="0">
                <a:solidFill>
                  <a:srgbClr val="000000"/>
                </a:solidFill>
              </a:rPr>
              <a:t>In the context of systems for data engineering, data management, machine learning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dirty="0">
                <a:solidFill>
                  <a:srgbClr val="C40D1E"/>
                </a:solidFill>
              </a:rPr>
              <a:t>In combination: Ideal preparation for a bachelor/master thesis with our group</a:t>
            </a:r>
          </a:p>
        </p:txBody>
      </p:sp>
      <p:pic>
        <p:nvPicPr>
          <p:cNvPr id="19" name="Picture 9">
            <a:extLst>
              <a:ext uri="{FF2B5EF4-FFF2-40B4-BE49-F238E27FC236}">
                <a16:creationId xmlns:a16="http://schemas.microsoft.com/office/drawing/2014/main" id="{E519B9C5-FD13-7745-40A9-8FFD42AB6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981" y="4170269"/>
            <a:ext cx="517385" cy="719164"/>
          </a:xfrm>
          <a:prstGeom prst="rect">
            <a:avLst/>
          </a:prstGeom>
          <a:effectLst/>
        </p:spPr>
      </p:pic>
      <p:sp>
        <p:nvSpPr>
          <p:cNvPr id="23" name="Textfeld 22">
            <a:extLst>
              <a:ext uri="{FF2B5EF4-FFF2-40B4-BE49-F238E27FC236}">
                <a16:creationId xmlns:a16="http://schemas.microsoft.com/office/drawing/2014/main" id="{8D1B7751-238F-E7D8-5FC2-846CDE35E957}"/>
              </a:ext>
            </a:extLst>
          </p:cNvPr>
          <p:cNvSpPr txBox="1"/>
          <p:nvPr/>
        </p:nvSpPr>
        <p:spPr>
          <a:xfrm>
            <a:off x="8725794" y="888324"/>
            <a:ext cx="16902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master + bachelor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E4A95EAE-6C52-77B3-4DCD-B584311C2FF5}"/>
              </a:ext>
            </a:extLst>
          </p:cNvPr>
          <p:cNvSpPr txBox="1"/>
          <p:nvPr/>
        </p:nvSpPr>
        <p:spPr>
          <a:xfrm>
            <a:off x="9083584" y="2015115"/>
            <a:ext cx="13324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bachelor-only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9E260E6F-D0A6-AD23-555D-B576AD0249B4}"/>
              </a:ext>
            </a:extLst>
          </p:cNvPr>
          <p:cNvSpPr txBox="1"/>
          <p:nvPr/>
        </p:nvSpPr>
        <p:spPr>
          <a:xfrm>
            <a:off x="1776000" y="2015115"/>
            <a:ext cx="13324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bachelor-only</a:t>
            </a:r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2074A9F9-2562-C63E-DFC8-799CD1249416}"/>
              </a:ext>
            </a:extLst>
          </p:cNvPr>
          <p:cNvSpPr txBox="1"/>
          <p:nvPr/>
        </p:nvSpPr>
        <p:spPr>
          <a:xfrm>
            <a:off x="156518" y="2406785"/>
            <a:ext cx="16194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b="1" dirty="0">
                <a:solidFill>
                  <a:srgbClr val="000000"/>
                </a:solidFill>
              </a:rPr>
              <a:t>Mon, 14:00-16:00</a:t>
            </a:r>
          </a:p>
          <a:p>
            <a:pPr algn="r"/>
            <a:r>
              <a:rPr lang="en-US" sz="1400" b="1" dirty="0">
                <a:solidFill>
                  <a:srgbClr val="000000"/>
                </a:solidFill>
              </a:rPr>
              <a:t>MAR 0.015 &amp; zoom</a:t>
            </a:r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71C755EB-86C5-9665-09DA-0EE436B2255F}"/>
              </a:ext>
            </a:extLst>
          </p:cNvPr>
          <p:cNvSpPr txBox="1"/>
          <p:nvPr/>
        </p:nvSpPr>
        <p:spPr>
          <a:xfrm>
            <a:off x="10396625" y="2406785"/>
            <a:ext cx="16194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000000"/>
                </a:solidFill>
              </a:rPr>
              <a:t>Mon, 16:00-18:00</a:t>
            </a:r>
          </a:p>
          <a:p>
            <a:r>
              <a:rPr lang="en-US" sz="1400" b="1" dirty="0">
                <a:solidFill>
                  <a:srgbClr val="000000"/>
                </a:solidFill>
              </a:rPr>
              <a:t>MAR 0.015 &amp; zoom</a:t>
            </a: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5BA1F0DC-7E10-6EE1-5F48-E96C185484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4" r="8614"/>
          <a:stretch/>
        </p:blipFill>
        <p:spPr>
          <a:xfrm>
            <a:off x="6557860" y="4170659"/>
            <a:ext cx="428248" cy="719164"/>
          </a:xfrm>
          <a:prstGeom prst="rect">
            <a:avLst/>
          </a:prstGeom>
          <a:effectLst/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8871BA8E-010C-0849-A6E3-7792A2762A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51" r="19451"/>
          <a:stretch/>
        </p:blipFill>
        <p:spPr>
          <a:xfrm>
            <a:off x="6997632" y="4170659"/>
            <a:ext cx="439392" cy="719164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F5785681-155A-F260-3D4F-75BB254187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98" r="5326"/>
          <a:stretch/>
        </p:blipFill>
        <p:spPr>
          <a:xfrm>
            <a:off x="8283483" y="4169823"/>
            <a:ext cx="339666" cy="720000"/>
          </a:xfrm>
          <a:prstGeom prst="rect">
            <a:avLst/>
          </a:prstGeom>
        </p:spPr>
      </p:pic>
      <p:pic>
        <p:nvPicPr>
          <p:cNvPr id="17" name="Picture 5">
            <a:extLst>
              <a:ext uri="{FF2B5EF4-FFF2-40B4-BE49-F238E27FC236}">
                <a16:creationId xmlns:a16="http://schemas.microsoft.com/office/drawing/2014/main" id="{4C41E43C-93E9-2FB4-EF91-5EB7CEB1DF9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8223" r="28955"/>
          <a:stretch/>
        </p:blipFill>
        <p:spPr>
          <a:xfrm>
            <a:off x="7917549" y="4169823"/>
            <a:ext cx="354410" cy="72000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CCE52BFF-DE67-6797-1A66-560F132FE3A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7954" t="14912" r="37005" b="45738"/>
          <a:stretch/>
        </p:blipFill>
        <p:spPr>
          <a:xfrm>
            <a:off x="7448548" y="4169823"/>
            <a:ext cx="457477" cy="720000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FAADD73C-30FC-7095-9A00-92A24C1A62F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8503" t="14116" r="35527" b="46534"/>
          <a:stretch/>
        </p:blipFill>
        <p:spPr>
          <a:xfrm>
            <a:off x="8634673" y="4169823"/>
            <a:ext cx="475186" cy="720000"/>
          </a:xfrm>
          <a:prstGeom prst="rect">
            <a:avLst/>
          </a:prstGeom>
        </p:spPr>
      </p:pic>
      <p:pic>
        <p:nvPicPr>
          <p:cNvPr id="28" name="Grafik 27">
            <a:extLst>
              <a:ext uri="{FF2B5EF4-FFF2-40B4-BE49-F238E27FC236}">
                <a16:creationId xmlns:a16="http://schemas.microsoft.com/office/drawing/2014/main" id="{52563C7D-8917-E912-15B4-E8493054844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5277" t="13850" r="34889" b="45940"/>
          <a:stretch/>
        </p:blipFill>
        <p:spPr>
          <a:xfrm>
            <a:off x="9121383" y="4169823"/>
            <a:ext cx="528432" cy="72000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2A478F62-54FB-4BF3-7529-229B32E5F81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37301" t="12953" r="36960" b="45778"/>
          <a:stretch/>
        </p:blipFill>
        <p:spPr>
          <a:xfrm>
            <a:off x="9661338" y="4170659"/>
            <a:ext cx="446960" cy="720000"/>
          </a:xfrm>
          <a:prstGeom prst="rect">
            <a:avLst/>
          </a:prstGeom>
        </p:spPr>
      </p:pic>
      <p:grpSp>
        <p:nvGrpSpPr>
          <p:cNvPr id="43" name="Gruppieren 42">
            <a:extLst>
              <a:ext uri="{FF2B5EF4-FFF2-40B4-BE49-F238E27FC236}">
                <a16:creationId xmlns:a16="http://schemas.microsoft.com/office/drawing/2014/main" id="{40B0CC20-4975-3409-12D6-11176A0FF9F0}"/>
              </a:ext>
            </a:extLst>
          </p:cNvPr>
          <p:cNvGrpSpPr/>
          <p:nvPr/>
        </p:nvGrpSpPr>
        <p:grpSpPr>
          <a:xfrm>
            <a:off x="2791954" y="4170658"/>
            <a:ext cx="518400" cy="804634"/>
            <a:chOff x="2791954" y="4170658"/>
            <a:chExt cx="518400" cy="804634"/>
          </a:xfrm>
        </p:grpSpPr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DAEF1396-987E-2C34-A4DB-4FAA417AE608}"/>
                </a:ext>
              </a:extLst>
            </p:cNvPr>
            <p:cNvSpPr/>
            <p:nvPr/>
          </p:nvSpPr>
          <p:spPr>
            <a:xfrm>
              <a:off x="2791954" y="4170658"/>
              <a:ext cx="518400" cy="72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433B6B3F-A8A9-9A86-63E0-E20BE5064210}"/>
                </a:ext>
              </a:extLst>
            </p:cNvPr>
            <p:cNvSpPr/>
            <p:nvPr/>
          </p:nvSpPr>
          <p:spPr>
            <a:xfrm>
              <a:off x="2900192" y="4255292"/>
              <a:ext cx="301924" cy="3019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/>
            </a:p>
          </p:txBody>
        </p:sp>
        <p:sp>
          <p:nvSpPr>
            <p:cNvPr id="27" name="Rechteck: abgerundete Ecken 26">
              <a:extLst>
                <a:ext uri="{FF2B5EF4-FFF2-40B4-BE49-F238E27FC236}">
                  <a16:creationId xmlns:a16="http://schemas.microsoft.com/office/drawing/2014/main" id="{A7295A4B-0300-CA95-7411-F85F1B406DAA}"/>
                </a:ext>
              </a:extLst>
            </p:cNvPr>
            <p:cNvSpPr/>
            <p:nvPr/>
          </p:nvSpPr>
          <p:spPr>
            <a:xfrm>
              <a:off x="2811422" y="4610332"/>
              <a:ext cx="479466" cy="364960"/>
            </a:xfrm>
            <a:prstGeom prst="roundRect">
              <a:avLst>
                <a:gd name="adj" fmla="val 250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/>
            </a:p>
          </p:txBody>
        </p:sp>
      </p:grpSp>
      <p:sp>
        <p:nvSpPr>
          <p:cNvPr id="42" name="Textfeld 41">
            <a:extLst>
              <a:ext uri="{FF2B5EF4-FFF2-40B4-BE49-F238E27FC236}">
                <a16:creationId xmlns:a16="http://schemas.microsoft.com/office/drawing/2014/main" id="{97A0BDCA-E69D-79BC-CDED-7A311B898C9A}"/>
              </a:ext>
            </a:extLst>
          </p:cNvPr>
          <p:cNvSpPr txBox="1"/>
          <p:nvPr/>
        </p:nvSpPr>
        <p:spPr>
          <a:xfrm>
            <a:off x="10065498" y="4324547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131885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3" grpId="0"/>
      <p:bldP spid="16" grpId="0"/>
      <p:bldP spid="23" grpId="0"/>
      <p:bldP spid="24" grpId="0"/>
      <p:bldP spid="25" grpId="0"/>
      <p:bldP spid="33" grpId="0"/>
      <p:bldP spid="34" grpId="0"/>
      <p:bldP spid="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06F38BE4-70BC-2B3B-A4A7-116264DE55C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People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Lecturer</a:t>
            </a:r>
            <a:r>
              <a:rPr lang="en-US" b="1" dirty="0"/>
              <a:t> </a:t>
            </a:r>
            <a:r>
              <a:rPr lang="en-US" dirty="0"/>
              <a:t>(+organizational matters): </a:t>
            </a:r>
            <a:r>
              <a:rPr lang="en-US" b="1" dirty="0"/>
              <a:t>Dr.-Ing. Patrick Damme </a:t>
            </a:r>
            <a:r>
              <a:rPr lang="en-US" dirty="0"/>
              <a:t>(</a:t>
            </a:r>
            <a:r>
              <a:rPr lang="en-US" dirty="0">
                <a:hlinkClick r:id="rId2"/>
              </a:rPr>
              <a:t>patrick.damme@tu-berlin.de</a:t>
            </a:r>
            <a:r>
              <a:rPr lang="en-US" dirty="0"/>
              <a:t>)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Individual project mentors</a:t>
            </a:r>
            <a:r>
              <a:rPr lang="en-US" dirty="0"/>
              <a:t> (project-topic-related matters): </a:t>
            </a:r>
            <a:r>
              <a:rPr lang="en-US" b="1" dirty="0"/>
              <a:t>Members of our group</a:t>
            </a:r>
          </a:p>
          <a:p>
            <a:r>
              <a:rPr lang="en-US" dirty="0">
                <a:solidFill>
                  <a:srgbClr val="000000"/>
                </a:solidFill>
              </a:rPr>
              <a:t>Course Website</a:t>
            </a:r>
          </a:p>
          <a:p>
            <a:pPr lvl="1"/>
            <a:r>
              <a:rPr lang="en-US" dirty="0">
                <a:hlinkClick r:id="rId3"/>
              </a:rPr>
              <a:t>https://pdamme.github.io/teaching/2026-27_winter/lde/lde_winter2026-27.html</a:t>
            </a:r>
            <a:endParaRPr lang="de-DE" dirty="0"/>
          </a:p>
          <a:p>
            <a:pPr lvl="1"/>
            <a:r>
              <a:rPr lang="en-US" dirty="0">
                <a:solidFill>
                  <a:srgbClr val="000000"/>
                </a:solidFill>
              </a:rPr>
              <a:t>One site for semina</a:t>
            </a:r>
            <a:r>
              <a:rPr lang="en-US" dirty="0"/>
              <a:t>r and project; </a:t>
            </a:r>
            <a:r>
              <a:rPr lang="en-US" dirty="0">
                <a:solidFill>
                  <a:srgbClr val="000000"/>
                </a:solidFill>
              </a:rPr>
              <a:t>all material</a:t>
            </a:r>
            <a:r>
              <a:rPr lang="en-US" dirty="0"/>
              <a:t>, schedule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b="1" dirty="0">
                <a:solidFill>
                  <a:srgbClr val="C40D1E"/>
                </a:solidFill>
              </a:rPr>
              <a:t>deadlines</a:t>
            </a:r>
            <a:endParaRPr lang="en-US" dirty="0">
              <a:solidFill>
                <a:srgbClr val="000000"/>
              </a:solidFill>
            </a:endParaRPr>
          </a:p>
          <a:p>
            <a:r>
              <a:rPr lang="en-US" dirty="0"/>
              <a:t>ISIS course</a:t>
            </a:r>
          </a:p>
          <a:p>
            <a:pPr lvl="1"/>
            <a:r>
              <a:rPr lang="en-US" dirty="0">
                <a:hlinkClick r:id="rId4"/>
              </a:rPr>
              <a:t>https://isis.tu-berlin.de/course/view.php?id=49696</a:t>
            </a:r>
            <a:endParaRPr lang="de-DE" dirty="0"/>
          </a:p>
          <a:p>
            <a:pPr lvl="1"/>
            <a:r>
              <a:rPr lang="en-US" dirty="0"/>
              <a:t>Announcements, discussion forum, topic selection poll, submission of summary paper and presentation slides</a:t>
            </a:r>
            <a:endParaRPr lang="de-DE" dirty="0"/>
          </a:p>
          <a:p>
            <a:r>
              <a:rPr lang="en-US" dirty="0"/>
              <a:t>Language</a:t>
            </a:r>
          </a:p>
          <a:p>
            <a:pPr lvl="1"/>
            <a:r>
              <a:rPr lang="en-US" dirty="0"/>
              <a:t>Lectures and slides: </a:t>
            </a:r>
            <a:r>
              <a:rPr lang="en-US" b="1" dirty="0">
                <a:solidFill>
                  <a:srgbClr val="7889FB"/>
                </a:solidFill>
              </a:rPr>
              <a:t>English</a:t>
            </a:r>
          </a:p>
          <a:p>
            <a:pPr lvl="1"/>
            <a:r>
              <a:rPr lang="en-US" dirty="0"/>
              <a:t>Communication: </a:t>
            </a:r>
            <a:r>
              <a:rPr lang="en-US" b="1" dirty="0">
                <a:solidFill>
                  <a:srgbClr val="7889FB"/>
                </a:solidFill>
              </a:rPr>
              <a:t>English</a:t>
            </a:r>
            <a:r>
              <a:rPr lang="en-US" dirty="0"/>
              <a:t>/</a:t>
            </a:r>
            <a:r>
              <a:rPr lang="en-US" b="1" dirty="0"/>
              <a:t>German</a:t>
            </a:r>
          </a:p>
          <a:p>
            <a:pPr lvl="1"/>
            <a:r>
              <a:rPr lang="en-US" dirty="0"/>
              <a:t>Submitted paper and presentation: </a:t>
            </a:r>
            <a:r>
              <a:rPr lang="en-US" b="1" dirty="0">
                <a:solidFill>
                  <a:srgbClr val="7889FB"/>
                </a:solidFill>
              </a:rPr>
              <a:t>English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Informal language </a:t>
            </a:r>
            <a:r>
              <a:rPr lang="en-US" dirty="0"/>
              <a:t>(first name is fine), immediate feedback is welcome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79789CB-61CB-C1D4-6D44-C317D78599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Course Organization</a:t>
            </a:r>
          </a:p>
        </p:txBody>
      </p:sp>
    </p:spTree>
    <p:extLst>
      <p:ext uri="{BB962C8B-B14F-4D97-AF65-F5344CB8AC3E}">
        <p14:creationId xmlns:p14="http://schemas.microsoft.com/office/powerpoint/2010/main" val="1092059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BDA50-F4CD-C646-B570-B82AF355B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8877A1C2-C3F1-9D9B-67AB-9382C64D6E1F}"/>
              </a:ext>
            </a:extLst>
          </p:cNvPr>
          <p:cNvSpPr/>
          <p:nvPr/>
        </p:nvSpPr>
        <p:spPr>
          <a:xfrm>
            <a:off x="5923722" y="5665304"/>
            <a:ext cx="6268278" cy="11926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5454B73-1620-82DD-A7E9-F1B17059F9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Kick-off Meeting Oct 12</a:t>
            </a:r>
            <a:r>
              <a:rPr lang="en-US" b="0" dirty="0">
                <a:solidFill>
                  <a:srgbClr val="7889FB"/>
                </a:solidFill>
              </a:rPr>
              <a:t> (optional)</a:t>
            </a:r>
            <a:endParaRPr lang="en-US" dirty="0"/>
          </a:p>
          <a:p>
            <a:r>
              <a:rPr lang="en-US" dirty="0"/>
              <a:t>Recommended Introductory Lecture</a:t>
            </a:r>
            <a:r>
              <a:rPr lang="en-US" b="0" dirty="0">
                <a:solidFill>
                  <a:srgbClr val="7889FB"/>
                </a:solidFill>
              </a:rPr>
              <a:t> (optional)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Oct 26, </a:t>
            </a:r>
            <a:r>
              <a:rPr lang="en-US" dirty="0">
                <a:solidFill>
                  <a:srgbClr val="7889FB"/>
                </a:solidFill>
              </a:rPr>
              <a:t>14:00</a:t>
            </a:r>
            <a:r>
              <a:rPr lang="en-US" dirty="0">
                <a:solidFill>
                  <a:srgbClr val="000000"/>
                </a:solidFill>
              </a:rPr>
              <a:t>: Experiments, Reproducibility,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                          and Giving Presentations</a:t>
            </a:r>
          </a:p>
          <a:p>
            <a:r>
              <a:rPr lang="en-US" dirty="0"/>
              <a:t>Self-organized Project Work</a:t>
            </a:r>
          </a:p>
          <a:p>
            <a:pPr lvl="1"/>
            <a:r>
              <a:rPr lang="en-US" dirty="0"/>
              <a:t>Consultation hours for any questions</a:t>
            </a:r>
            <a:r>
              <a:rPr lang="en-US" dirty="0">
                <a:solidFill>
                  <a:srgbClr val="7889FB"/>
                </a:solidFill>
              </a:rPr>
              <a:t> (optional)</a:t>
            </a:r>
          </a:p>
          <a:p>
            <a:r>
              <a:rPr lang="en-US" dirty="0"/>
              <a:t>Intermediate Presentations</a:t>
            </a:r>
            <a:r>
              <a:rPr lang="en-US" b="0" dirty="0">
                <a:solidFill>
                  <a:schemeClr val="accent1"/>
                </a:solidFill>
              </a:rPr>
              <a:t> (prerequisite)</a:t>
            </a:r>
          </a:p>
          <a:p>
            <a:pPr lvl="1"/>
            <a:r>
              <a:rPr lang="en-US" dirty="0"/>
              <a:t>Jan 18, 16:00-18:00, MAR 0.017: All students</a:t>
            </a:r>
          </a:p>
          <a:p>
            <a:r>
              <a:rPr lang="en-US" dirty="0"/>
              <a:t>Final Presentations</a:t>
            </a:r>
            <a:r>
              <a:rPr lang="en-US" b="0" dirty="0">
                <a:solidFill>
                  <a:srgbClr val="C00000"/>
                </a:solidFill>
              </a:rPr>
              <a:t> (mandatory)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Feb 22, </a:t>
            </a:r>
            <a:r>
              <a:rPr lang="en-US" dirty="0">
                <a:solidFill>
                  <a:srgbClr val="7889FB"/>
                </a:solidFill>
              </a:rPr>
              <a:t>14:00-18:00</a:t>
            </a:r>
            <a:r>
              <a:rPr lang="en-US" dirty="0">
                <a:solidFill>
                  <a:srgbClr val="000000"/>
                </a:solidFill>
              </a:rPr>
              <a:t>, MAR 0.017: All students</a:t>
            </a:r>
          </a:p>
          <a:p>
            <a:r>
              <a:rPr lang="en-US" dirty="0">
                <a:solidFill>
                  <a:srgbClr val="000000"/>
                </a:solidFill>
              </a:rPr>
              <a:t>Code and Result Discussion </a:t>
            </a:r>
            <a:r>
              <a:rPr lang="en-US" b="0" dirty="0">
                <a:solidFill>
                  <a:srgbClr val="C00000"/>
                </a:solidFill>
              </a:rPr>
              <a:t>(mandatory)</a:t>
            </a:r>
            <a:endParaRPr lang="en-US" dirty="0">
              <a:solidFill>
                <a:srgbClr val="000000"/>
              </a:solidFill>
            </a:endParaRPr>
          </a:p>
          <a:p>
            <a:pPr lvl="1"/>
            <a:r>
              <a:rPr lang="en-US" dirty="0">
                <a:solidFill>
                  <a:srgbClr val="000000"/>
                </a:solidFill>
              </a:rPr>
              <a:t>Deep discussion with project mentor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Within 2-3 weeks after final presentation</a:t>
            </a:r>
          </a:p>
          <a:p>
            <a:pPr marL="457200" lvl="1" indent="0">
              <a:buNone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8CA40CF-CE24-D920-38B5-7B197CD542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Semester Schedule &amp; Deadlines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1483255-02D7-18C0-A03A-4C42201E4EC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List of Project Topics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Presented today, take your time to select afterwards</a:t>
            </a:r>
          </a:p>
          <a:p>
            <a:pPr>
              <a:lnSpc>
                <a:spcPct val="100000"/>
              </a:lnSpc>
            </a:pPr>
            <a:r>
              <a:rPr lang="en-US" sz="1800" dirty="0"/>
              <a:t>Topic Selection</a:t>
            </a:r>
          </a:p>
          <a:p>
            <a:pPr lvl="1">
              <a:lnSpc>
                <a:spcPct val="100000"/>
              </a:lnSpc>
            </a:pPr>
            <a:r>
              <a:rPr lang="en-US" sz="1600" b="1" dirty="0">
                <a:solidFill>
                  <a:schemeClr val="accent1"/>
                </a:solidFill>
              </a:rPr>
              <a:t>Deadline: Oct 23, 23:59</a:t>
            </a:r>
            <a:r>
              <a:rPr lang="en-US" sz="1600" dirty="0">
                <a:solidFill>
                  <a:srgbClr val="000000"/>
                </a:solidFill>
              </a:rPr>
              <a:t> (in 1½ weeks)</a:t>
            </a:r>
          </a:p>
          <a:p>
            <a:pPr lvl="1">
              <a:lnSpc>
                <a:spcPct val="100000"/>
              </a:lnSpc>
            </a:pPr>
            <a:r>
              <a:rPr lang="en-US" sz="1600" dirty="0"/>
              <a:t>Ranked list of </a:t>
            </a:r>
            <a:r>
              <a:rPr lang="en-US" sz="1600" b="1" dirty="0"/>
              <a:t>5 topics</a:t>
            </a:r>
            <a:r>
              <a:rPr lang="en-US" sz="1600" dirty="0"/>
              <a:t> via poll on the ISIS course</a:t>
            </a:r>
            <a:br>
              <a:rPr lang="en-US" sz="1600" dirty="0"/>
            </a:br>
            <a:r>
              <a:rPr lang="en-US" sz="1600" dirty="0"/>
              <a:t>+ </a:t>
            </a:r>
            <a:r>
              <a:rPr lang="en-US" sz="1600" dirty="0" err="1"/>
              <a:t>pref</a:t>
            </a:r>
            <a:r>
              <a:rPr lang="en-US" sz="1600" dirty="0"/>
              <a:t> on individual/team work [+ team members]</a:t>
            </a:r>
          </a:p>
          <a:p>
            <a:pPr lvl="1">
              <a:lnSpc>
                <a:spcPct val="100000"/>
              </a:lnSpc>
            </a:pPr>
            <a:r>
              <a:rPr lang="en-US" sz="1600" dirty="0"/>
              <a:t>Global topic assignment based on preferences</a:t>
            </a:r>
          </a:p>
          <a:p>
            <a:pPr lvl="1">
              <a:lnSpc>
                <a:spcPct val="100000"/>
              </a:lnSpc>
            </a:pPr>
            <a:r>
              <a:rPr lang="en-US" sz="1600" b="1" dirty="0">
                <a:solidFill>
                  <a:srgbClr val="7889FB"/>
                </a:solidFill>
              </a:rPr>
              <a:t>Notification of assigned topics: Nov 02</a:t>
            </a:r>
            <a:r>
              <a:rPr lang="en-US" sz="1600" dirty="0">
                <a:solidFill>
                  <a:schemeClr val="tx1"/>
                </a:solidFill>
              </a:rPr>
              <a:t> (in 3 weeks)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1800" dirty="0"/>
              <a:t>Submission of Initial Prototype</a:t>
            </a:r>
            <a:r>
              <a:rPr lang="en-US" sz="1800" b="0" dirty="0">
                <a:solidFill>
                  <a:schemeClr val="accent1"/>
                </a:solidFill>
              </a:rPr>
              <a:t> (prerequisite)</a:t>
            </a:r>
          </a:p>
          <a:p>
            <a:pPr lvl="1">
              <a:lnSpc>
                <a:spcPct val="100000"/>
              </a:lnSpc>
            </a:pPr>
            <a:r>
              <a:rPr lang="en-US" sz="1600" dirty="0"/>
              <a:t>Implementation and tests</a:t>
            </a:r>
          </a:p>
          <a:p>
            <a:pPr lvl="1">
              <a:lnSpc>
                <a:spcPct val="100000"/>
              </a:lnSpc>
            </a:pPr>
            <a:r>
              <a:rPr lang="en-US" sz="1600" b="1" dirty="0">
                <a:solidFill>
                  <a:schemeClr val="accent1"/>
                </a:solidFill>
              </a:rPr>
              <a:t>Deadline: Jan 17, 23:59</a:t>
            </a:r>
            <a:r>
              <a:rPr lang="en-US" sz="1600" dirty="0"/>
              <a:t> (in 14 weeks)</a:t>
            </a:r>
          </a:p>
          <a:p>
            <a:pPr lvl="1">
              <a:lnSpc>
                <a:spcPct val="100000"/>
              </a:lnSpc>
            </a:pPr>
            <a:r>
              <a:rPr lang="en-US" sz="1600" dirty="0"/>
              <a:t>As a pull request on GitHub (exceptionally by email)</a:t>
            </a:r>
          </a:p>
          <a:p>
            <a:pPr>
              <a:lnSpc>
                <a:spcPct val="100000"/>
              </a:lnSpc>
            </a:pPr>
            <a:r>
              <a:rPr lang="en-US" sz="1800" dirty="0"/>
              <a:t>Submission of Final Prototype</a:t>
            </a:r>
            <a:r>
              <a:rPr lang="en-US" sz="1800" b="0" dirty="0">
                <a:solidFill>
                  <a:srgbClr val="C00000"/>
                </a:solidFill>
              </a:rPr>
              <a:t> (mandatory)</a:t>
            </a:r>
            <a:endParaRPr lang="en-US" sz="1800" dirty="0"/>
          </a:p>
          <a:p>
            <a:pPr lvl="1">
              <a:lnSpc>
                <a:spcPct val="100000"/>
              </a:lnSpc>
            </a:pPr>
            <a:r>
              <a:rPr lang="en-US" sz="1600" dirty="0"/>
              <a:t>Implementation, tests, docs, experiments</a:t>
            </a:r>
          </a:p>
          <a:p>
            <a:pPr lvl="1">
              <a:lnSpc>
                <a:spcPct val="100000"/>
              </a:lnSpc>
            </a:pPr>
            <a:r>
              <a:rPr lang="en-US" sz="1600" b="1" dirty="0">
                <a:solidFill>
                  <a:schemeClr val="accent1"/>
                </a:solidFill>
              </a:rPr>
              <a:t>Deadline: Feb 21, 23:59</a:t>
            </a:r>
            <a:r>
              <a:rPr lang="en-US" sz="1600" dirty="0">
                <a:solidFill>
                  <a:srgbClr val="000000"/>
                </a:solidFill>
              </a:rPr>
              <a:t> (in 19 weeks)</a:t>
            </a:r>
          </a:p>
          <a:p>
            <a:pPr lvl="1">
              <a:lnSpc>
                <a:spcPct val="100000"/>
              </a:lnSpc>
            </a:pPr>
            <a:r>
              <a:rPr lang="en-US" sz="1600" dirty="0"/>
              <a:t>As a pull request on GitHub (exceptionally by email)</a:t>
            </a:r>
          </a:p>
          <a:p>
            <a:pPr>
              <a:lnSpc>
                <a:spcPct val="100000"/>
              </a:lnSpc>
            </a:pPr>
            <a:r>
              <a:rPr lang="en-US" sz="1800" dirty="0"/>
              <a:t>Submission of Pres. Slides (Intermediate &amp; Final Pres.)</a:t>
            </a:r>
          </a:p>
          <a:p>
            <a:pPr lvl="1">
              <a:lnSpc>
                <a:spcPct val="100000"/>
              </a:lnSpc>
            </a:pPr>
            <a:r>
              <a:rPr lang="en-US" sz="1600" b="1" dirty="0">
                <a:solidFill>
                  <a:schemeClr val="accent1"/>
                </a:solidFill>
              </a:rPr>
              <a:t>Deadline: The day before the presentation, 23:59</a:t>
            </a:r>
          </a:p>
          <a:p>
            <a:pPr lvl="1">
              <a:lnSpc>
                <a:spcPct val="100000"/>
              </a:lnSpc>
            </a:pPr>
            <a:r>
              <a:rPr lang="en-US" sz="1600" dirty="0"/>
              <a:t>Upload PDF in the ISIS course</a:t>
            </a:r>
          </a:p>
        </p:txBody>
      </p:sp>
    </p:spTree>
    <p:extLst>
      <p:ext uri="{BB962C8B-B14F-4D97-AF65-F5344CB8AC3E}">
        <p14:creationId xmlns:p14="http://schemas.microsoft.com/office/powerpoint/2010/main" val="94665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CD0E8EC-CFDE-DBAB-A53B-4B06F8ACF6E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Registration: </a:t>
            </a:r>
            <a:r>
              <a:rPr lang="en-US" dirty="0">
                <a:solidFill>
                  <a:srgbClr val="C00000"/>
                </a:solidFill>
              </a:rPr>
              <a:t>Nov 02 – Nov 30</a:t>
            </a:r>
          </a:p>
          <a:p>
            <a:pPr lvl="1"/>
            <a:r>
              <a:rPr lang="en-US" dirty="0"/>
              <a:t>Binding registration in Moses/MTS</a:t>
            </a:r>
          </a:p>
          <a:p>
            <a:pPr lvl="1"/>
            <a:r>
              <a:rPr lang="en-US" dirty="0"/>
              <a:t>Including selection of seminar presentation date</a:t>
            </a:r>
            <a:br>
              <a:rPr lang="en-US" dirty="0"/>
            </a:br>
            <a:r>
              <a:rPr lang="en-US" dirty="0"/>
              <a:t>(first-come-first-serve)</a:t>
            </a:r>
          </a:p>
          <a:p>
            <a:r>
              <a:rPr lang="en-US" dirty="0"/>
              <a:t>De-registration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Until 3 days before the first graded exam part</a:t>
            </a:r>
          </a:p>
          <a:p>
            <a:pPr lvl="2"/>
            <a:r>
              <a:rPr lang="en-US" dirty="0"/>
              <a:t>De-register yourself in Moses/MTS</a:t>
            </a:r>
          </a:p>
          <a:p>
            <a:pPr lvl="2"/>
            <a:r>
              <a:rPr lang="en-US" dirty="0"/>
              <a:t>Modules “LDE”</a:t>
            </a:r>
            <a:r>
              <a:rPr lang="en-US" dirty="0">
                <a:solidFill>
                  <a:schemeClr val="accent2"/>
                </a:solidFill>
              </a:rPr>
              <a:t>/”Seminar LDE”</a:t>
            </a:r>
            <a:r>
              <a:rPr lang="en-US" dirty="0"/>
              <a:t>: until </a:t>
            </a:r>
            <a:r>
              <a:rPr lang="en-US" b="1" dirty="0"/>
              <a:t>Jan 08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Module “Project LDE”: until </a:t>
            </a:r>
            <a:r>
              <a:rPr lang="en-US" b="1" dirty="0">
                <a:solidFill>
                  <a:srgbClr val="000000"/>
                </a:solidFill>
              </a:rPr>
              <a:t>Feb 18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With sufficient reason: Until the day of the exam</a:t>
            </a:r>
          </a:p>
          <a:p>
            <a:pPr lvl="2"/>
            <a:r>
              <a:rPr lang="en-US" dirty="0"/>
              <a:t>In case of sickness etc.</a:t>
            </a:r>
          </a:p>
          <a:p>
            <a:pPr lvl="2"/>
            <a:r>
              <a:rPr lang="en-US" dirty="0"/>
              <a:t>Modules “LDE”</a:t>
            </a:r>
            <a:r>
              <a:rPr lang="en-US" dirty="0">
                <a:solidFill>
                  <a:schemeClr val="accent2"/>
                </a:solidFill>
              </a:rPr>
              <a:t>/”Seminar LDE”</a:t>
            </a:r>
            <a:r>
              <a:rPr lang="en-US" dirty="0"/>
              <a:t>:</a:t>
            </a:r>
            <a:br>
              <a:rPr lang="en-US" dirty="0"/>
            </a:br>
            <a:r>
              <a:rPr lang="en-US" dirty="0"/>
              <a:t>until </a:t>
            </a:r>
            <a:r>
              <a:rPr lang="en-US" b="1" dirty="0"/>
              <a:t>Jan 11/Jan 25/Feb 01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Module “Project LDE”: until </a:t>
            </a:r>
            <a:r>
              <a:rPr lang="en-US" b="1" dirty="0">
                <a:solidFill>
                  <a:srgbClr val="000000"/>
                </a:solidFill>
              </a:rPr>
              <a:t>Feb 21/Feb 22</a:t>
            </a:r>
          </a:p>
          <a:p>
            <a:pPr lvl="1"/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AFA5508-2A25-2CB7-94AF-01EF9F88EB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Portfolio Exam Registration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5773C32-4820-B02B-CB34-3C88398CA44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Missing Deadlines/Exam </a:t>
            </a:r>
            <a:r>
              <a:rPr lang="en-US" dirty="0"/>
              <a:t>W</a:t>
            </a:r>
            <a:r>
              <a:rPr lang="en-US" b="1" dirty="0"/>
              <a:t>ithout </a:t>
            </a:r>
            <a:r>
              <a:rPr lang="en-US" dirty="0"/>
              <a:t>D</a:t>
            </a:r>
            <a:r>
              <a:rPr lang="en-US" b="1" dirty="0"/>
              <a:t>e-registration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Zero points in the respective exam part (!)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Approach us early in case of problems</a:t>
            </a:r>
          </a:p>
          <a:p>
            <a:endParaRPr lang="en-US" dirty="0"/>
          </a:p>
          <a:p>
            <a:r>
              <a:rPr lang="en-US" dirty="0"/>
              <a:t>If You Don’t Want to Take LDE Anymore</a:t>
            </a:r>
          </a:p>
          <a:p>
            <a:pPr lvl="1"/>
            <a:r>
              <a:rPr lang="en-US" dirty="0"/>
              <a:t>Let me know asap to give students in the queue</a:t>
            </a:r>
            <a:br>
              <a:rPr lang="en-US" dirty="0"/>
            </a:br>
            <a:r>
              <a:rPr lang="en-US" dirty="0"/>
              <a:t>a chance to fill in</a:t>
            </a:r>
          </a:p>
          <a:p>
            <a:pPr lvl="1"/>
            <a:endParaRPr lang="en-US" b="1" dirty="0">
              <a:solidFill>
                <a:srgbClr val="7889F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246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D2DDB17-7462-0BB7-A23E-3B74CBE3109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Goals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Design/implement a prototype </a:t>
            </a:r>
            <a:r>
              <a:rPr lang="en-US" dirty="0"/>
              <a:t>in DAPHNE/</a:t>
            </a:r>
            <a:r>
              <a:rPr lang="en-US" dirty="0" err="1"/>
              <a:t>SystemDS</a:t>
            </a:r>
            <a:endParaRPr lang="en-US" dirty="0"/>
          </a:p>
          <a:p>
            <a:pPr lvl="1"/>
            <a:r>
              <a:rPr lang="en-US" b="1" dirty="0"/>
              <a:t>AND</a:t>
            </a:r>
            <a:r>
              <a:rPr lang="en-US" dirty="0"/>
              <a:t> </a:t>
            </a:r>
            <a:r>
              <a:rPr lang="en-US" b="1" dirty="0">
                <a:solidFill>
                  <a:srgbClr val="7889FB"/>
                </a:solidFill>
              </a:rPr>
              <a:t>prove it is a valuable contribution </a:t>
            </a:r>
            <a:r>
              <a:rPr lang="en-US" dirty="0"/>
              <a:t>to the system/library</a:t>
            </a:r>
            <a:br>
              <a:rPr lang="en-US" dirty="0"/>
            </a:br>
            <a:r>
              <a:rPr lang="en-US" dirty="0"/>
              <a:t>(tests, documentation, experiments)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Present and defend your work </a:t>
            </a:r>
            <a:r>
              <a:rPr lang="en-US" dirty="0"/>
              <a:t>in presentations &amp; discussions</a:t>
            </a:r>
          </a:p>
          <a:p>
            <a:r>
              <a:rPr lang="en-US" dirty="0"/>
              <a:t>Focus on Methodology</a:t>
            </a:r>
          </a:p>
          <a:p>
            <a:pPr lvl="1"/>
            <a:r>
              <a:rPr lang="en-US" dirty="0"/>
              <a:t>LDE as a preparation for a bachelor/master thesis at the DAMS Lab</a:t>
            </a:r>
          </a:p>
          <a:p>
            <a:r>
              <a:rPr lang="en-US" dirty="0"/>
              <a:t>Mindset: Be Open Learn New Things and to Work on Any Part of the System</a:t>
            </a:r>
          </a:p>
          <a:p>
            <a:pPr lvl="1"/>
            <a:r>
              <a:rPr lang="en-US" dirty="0"/>
              <a:t>Whatever it takes to fulfill the task</a:t>
            </a:r>
          </a:p>
          <a:p>
            <a:pPr lvl="1"/>
            <a:r>
              <a:rPr lang="en-US" dirty="0"/>
              <a:t>Self-guided acquisition of required technical skills</a:t>
            </a:r>
          </a:p>
          <a:p>
            <a:r>
              <a:rPr lang="en-US" dirty="0"/>
              <a:t>Grading Criteria</a:t>
            </a:r>
          </a:p>
          <a:p>
            <a:pPr lvl="1"/>
            <a:r>
              <a:rPr lang="en-US" dirty="0"/>
              <a:t>Design/implementation (functionality)</a:t>
            </a:r>
          </a:p>
          <a:p>
            <a:pPr lvl="1"/>
            <a:r>
              <a:rPr lang="en-US" dirty="0"/>
              <a:t>Code quality + tests + documentation</a:t>
            </a:r>
          </a:p>
          <a:p>
            <a:pPr lvl="1"/>
            <a:r>
              <a:rPr lang="en-US" dirty="0"/>
              <a:t>Experiments</a:t>
            </a:r>
          </a:p>
          <a:p>
            <a:endParaRPr lang="en-US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E2EA8CD-DF85-8108-6263-1AF1FC8F03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LDE Project Goals and Mindset</a:t>
            </a:r>
          </a:p>
        </p:txBody>
      </p:sp>
      <p:sp>
        <p:nvSpPr>
          <p:cNvPr id="8" name="Geschweifte Klammer rechts 7">
            <a:extLst>
              <a:ext uri="{FF2B5EF4-FFF2-40B4-BE49-F238E27FC236}">
                <a16:creationId xmlns:a16="http://schemas.microsoft.com/office/drawing/2014/main" id="{BF4F8C06-A56A-FB1C-09EE-1DCCB781D30C}"/>
              </a:ext>
            </a:extLst>
          </p:cNvPr>
          <p:cNvSpPr/>
          <p:nvPr/>
        </p:nvSpPr>
        <p:spPr>
          <a:xfrm>
            <a:off x="7112000" y="1662579"/>
            <a:ext cx="287867" cy="1066800"/>
          </a:xfrm>
          <a:prstGeom prst="rightBrace">
            <a:avLst>
              <a:gd name="adj1" fmla="val 55392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5CAF905B-8C36-E70C-0A57-C5F5116AE8EC}"/>
              </a:ext>
            </a:extLst>
          </p:cNvPr>
          <p:cNvSpPr txBox="1"/>
          <p:nvPr/>
        </p:nvSpPr>
        <p:spPr>
          <a:xfrm>
            <a:off x="7399867" y="1734314"/>
            <a:ext cx="26310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High-quality and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convincing contribution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to an open-source system</a:t>
            </a:r>
          </a:p>
        </p:txBody>
      </p:sp>
    </p:spTree>
    <p:extLst>
      <p:ext uri="{BB962C8B-B14F-4D97-AF65-F5344CB8AC3E}">
        <p14:creationId xmlns:p14="http://schemas.microsoft.com/office/powerpoint/2010/main" val="1127353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C3EB0-6268-6451-ED63-EA7F51450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DE89D7F-951F-1879-ABA9-91D2A03538B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50800" y="1268963"/>
            <a:ext cx="5126100" cy="4506685"/>
          </a:xfrm>
        </p:spPr>
        <p:txBody>
          <a:bodyPr/>
          <a:lstStyle/>
          <a:p>
            <a:r>
              <a:rPr lang="en-US" dirty="0"/>
              <a:t>Individual/Team Project Work</a:t>
            </a:r>
          </a:p>
          <a:p>
            <a:pPr lvl="1"/>
            <a:r>
              <a:rPr lang="en-US" dirty="0"/>
              <a:t>Teams of up to 3 students </a:t>
            </a:r>
            <a:r>
              <a:rPr lang="en-US" b="1" dirty="0">
                <a:solidFill>
                  <a:srgbClr val="7889FB"/>
                </a:solidFill>
              </a:rPr>
              <a:t>strongly encouraged</a:t>
            </a:r>
          </a:p>
          <a:p>
            <a:pPr lvl="1"/>
            <a:r>
              <a:rPr lang="en-US" dirty="0"/>
              <a:t>Unique topic for each individual/team</a:t>
            </a:r>
          </a:p>
          <a:p>
            <a:r>
              <a:rPr lang="en-US" dirty="0"/>
              <a:t>Ambitious Projects</a:t>
            </a:r>
          </a:p>
          <a:p>
            <a:pPr lvl="1"/>
            <a:r>
              <a:rPr lang="en-US" dirty="0"/>
              <a:t>9 ECTS (~270 h of work)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≈6.75 weeks of full-time work</a:t>
            </a:r>
            <a:endParaRPr lang="en-US" dirty="0"/>
          </a:p>
          <a:p>
            <a:r>
              <a:rPr lang="en-US" dirty="0"/>
              <a:t>Potential for Impact</a:t>
            </a:r>
          </a:p>
          <a:p>
            <a:pPr lvl="1"/>
            <a:r>
              <a:rPr lang="en-US" dirty="0"/>
              <a:t>Real open issues in existing systems</a:t>
            </a:r>
          </a:p>
          <a:p>
            <a:pPr lvl="1"/>
            <a:r>
              <a:rPr lang="en-US" dirty="0"/>
              <a:t>If successful: meaningful contributions</a:t>
            </a:r>
            <a:br>
              <a:rPr lang="en-US" dirty="0"/>
            </a:br>
            <a:r>
              <a:rPr lang="en-US" dirty="0"/>
              <a:t>that will be used by others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77D39FD-12E9-3059-F136-64DC65F8DF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LDE Project Characteristics</a:t>
            </a:r>
          </a:p>
        </p:txBody>
      </p:sp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46899F85-6CE0-3573-6F79-2A98B6BA25D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114945" y="1262740"/>
            <a:ext cx="5648430" cy="4506685"/>
          </a:xfrm>
        </p:spPr>
        <p:txBody>
          <a:bodyPr/>
          <a:lstStyle/>
          <a:p>
            <a:r>
              <a:rPr lang="en-US" dirty="0"/>
              <a:t>Remarks on Topic Descriptions</a:t>
            </a:r>
          </a:p>
          <a:p>
            <a:pPr lvl="1"/>
            <a:r>
              <a:rPr lang="en-US" dirty="0"/>
              <a:t>Many open topics in DAPHNE and </a:t>
            </a:r>
            <a:r>
              <a:rPr lang="en-US" dirty="0" err="1"/>
              <a:t>SystemDS</a:t>
            </a:r>
            <a:endParaRPr lang="en-US" dirty="0"/>
          </a:p>
          <a:p>
            <a:pPr lvl="1"/>
            <a:r>
              <a:rPr lang="en-US" dirty="0"/>
              <a:t>Initial topic descriptions of varying level of detail</a:t>
            </a:r>
          </a:p>
          <a:p>
            <a:pPr lvl="1"/>
            <a:r>
              <a:rPr lang="en-US" dirty="0"/>
              <a:t>During topic selection: Approach project mentor directly if interested in more details</a:t>
            </a:r>
          </a:p>
          <a:p>
            <a:pPr lvl="1"/>
            <a:r>
              <a:rPr lang="en-US" dirty="0"/>
              <a:t>After topic assignment: More detailed descriptions where necessary</a:t>
            </a:r>
          </a:p>
          <a:p>
            <a:pPr lvl="1"/>
            <a:r>
              <a:rPr lang="en-US" dirty="0"/>
              <a:t>We’re open to alternative topic proposals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774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6B891D87-8AA2-0E85-91C5-CAB71507460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Introduced in </a:t>
            </a:r>
            <a:r>
              <a:rPr lang="en-US" dirty="0">
                <a:solidFill>
                  <a:srgbClr val="7889FB"/>
                </a:solidFill>
              </a:rPr>
              <a:t>Response to Students’ Feedback </a:t>
            </a:r>
            <a:r>
              <a:rPr lang="en-US" dirty="0"/>
              <a:t>(Course Evaluation)</a:t>
            </a:r>
          </a:p>
          <a:p>
            <a:pPr>
              <a:lnSpc>
                <a:spcPct val="100000"/>
              </a:lnSpc>
            </a:pPr>
            <a:r>
              <a:rPr lang="en-US" dirty="0"/>
              <a:t>Initial Prototype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cs typeface="Times New Roman" panose="02020603050405020304" pitchFamily="18" charset="0"/>
              </a:rPr>
              <a:t>≈</a:t>
            </a:r>
            <a:r>
              <a:rPr lang="en-US" dirty="0"/>
              <a:t>80% functionally complete prototype including good set of test cases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Basis for further improvements driven by experiments and feedback</a:t>
            </a:r>
          </a:p>
          <a:p>
            <a:pPr>
              <a:lnSpc>
                <a:spcPct val="100000"/>
              </a:lnSpc>
            </a:pPr>
            <a:r>
              <a:rPr lang="en-US" dirty="0"/>
              <a:t>Intermediate Presentation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Slide presentation of 5-10 min per individual/team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Briefly </a:t>
            </a:r>
            <a:r>
              <a:rPr lang="en-US" b="1" dirty="0">
                <a:solidFill>
                  <a:srgbClr val="7889FB"/>
                </a:solidFill>
              </a:rPr>
              <a:t>present the problem </a:t>
            </a:r>
            <a:r>
              <a:rPr lang="en-US" dirty="0"/>
              <a:t>you work on </a:t>
            </a:r>
            <a:r>
              <a:rPr lang="en-US" b="1" dirty="0"/>
              <a:t>to your fellow students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Give an </a:t>
            </a:r>
            <a:r>
              <a:rPr lang="en-US" b="1" dirty="0">
                <a:solidFill>
                  <a:srgbClr val="7889FB"/>
                </a:solidFill>
              </a:rPr>
              <a:t>overview of your initial prototype</a:t>
            </a:r>
            <a:br>
              <a:rPr lang="en-US" b="1" dirty="0">
                <a:solidFill>
                  <a:srgbClr val="7889FB"/>
                </a:solidFill>
              </a:rPr>
            </a:br>
            <a:r>
              <a:rPr lang="en-US" dirty="0"/>
              <a:t>(concepts and crucial changes to the code base)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Outline your </a:t>
            </a:r>
            <a:r>
              <a:rPr lang="en-US" b="1" dirty="0">
                <a:solidFill>
                  <a:srgbClr val="7889FB"/>
                </a:solidFill>
              </a:rPr>
              <a:t>planned experiments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Should be the result of </a:t>
            </a:r>
            <a:r>
              <a:rPr lang="en-US" b="1" dirty="0">
                <a:solidFill>
                  <a:schemeClr val="accent1"/>
                </a:solidFill>
              </a:rPr>
              <a:t>prior discussions with your project mentor</a:t>
            </a:r>
          </a:p>
          <a:p>
            <a:pPr>
              <a:lnSpc>
                <a:spcPct val="100000"/>
              </a:lnSpc>
            </a:pPr>
            <a:r>
              <a:rPr lang="en-US" dirty="0"/>
              <a:t>Benefits for You</a:t>
            </a:r>
          </a:p>
          <a:p>
            <a:pPr lvl="1">
              <a:lnSpc>
                <a:spcPct val="100000"/>
              </a:lnSpc>
            </a:pPr>
            <a:r>
              <a:rPr lang="en-US" b="1" dirty="0">
                <a:solidFill>
                  <a:srgbClr val="7889FB"/>
                </a:solidFill>
              </a:rPr>
              <a:t>Improved time management</a:t>
            </a:r>
            <a:r>
              <a:rPr lang="en-US" dirty="0"/>
              <a:t> (retain enough time for experiments)</a:t>
            </a:r>
          </a:p>
          <a:p>
            <a:pPr lvl="1">
              <a:lnSpc>
                <a:spcPct val="100000"/>
              </a:lnSpc>
            </a:pPr>
            <a:r>
              <a:rPr lang="en-US" b="1" dirty="0">
                <a:solidFill>
                  <a:srgbClr val="7889FB"/>
                </a:solidFill>
              </a:rPr>
              <a:t>Exchange with the other students </a:t>
            </a:r>
            <a:r>
              <a:rPr lang="en-US" dirty="0"/>
              <a:t>in the project</a:t>
            </a:r>
          </a:p>
          <a:p>
            <a:pPr lvl="1">
              <a:lnSpc>
                <a:spcPct val="100000"/>
              </a:lnSpc>
            </a:pPr>
            <a:r>
              <a:rPr lang="en-US" b="1" dirty="0">
                <a:solidFill>
                  <a:srgbClr val="7889FB"/>
                </a:solidFill>
              </a:rPr>
              <a:t>Get feedback </a:t>
            </a:r>
            <a:r>
              <a:rPr lang="en-US" dirty="0"/>
              <a:t>by project mentors and other students for improving the </a:t>
            </a:r>
            <a:r>
              <a:rPr lang="en-US" b="1" dirty="0">
                <a:solidFill>
                  <a:srgbClr val="7889FB"/>
                </a:solidFill>
              </a:rPr>
              <a:t>quality of your prototype</a:t>
            </a:r>
            <a:endParaRPr lang="en-US" dirty="0">
              <a:solidFill>
                <a:srgbClr val="7889FB"/>
              </a:solidFill>
            </a:endParaRP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98CBAF3-0AB7-F71E-D877-D3C2CB1C02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5866" y="396545"/>
            <a:ext cx="9162899" cy="717437"/>
          </a:xfrm>
        </p:spPr>
        <p:txBody>
          <a:bodyPr/>
          <a:lstStyle/>
          <a:p>
            <a:r>
              <a:rPr lang="en-US" dirty="0"/>
              <a:t>Project Deliverables: Initial Prototype &amp; Intermediate Presentation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8DDB8DCE-9F6A-EFE0-98F0-B2085F549E12}"/>
              </a:ext>
            </a:extLst>
          </p:cNvPr>
          <p:cNvSpPr txBox="1"/>
          <p:nvPr/>
        </p:nvSpPr>
        <p:spPr>
          <a:xfrm>
            <a:off x="8264273" y="2601532"/>
            <a:ext cx="289233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Ungraded </a:t>
            </a:r>
            <a:r>
              <a:rPr lang="en-US" b="1" dirty="0">
                <a:solidFill>
                  <a:srgbClr val="000000"/>
                </a:solidFill>
              </a:rPr>
              <a:t>prerequisites</a:t>
            </a:r>
            <a:br>
              <a:rPr lang="en-US" b="1" dirty="0">
                <a:solidFill>
                  <a:srgbClr val="000000"/>
                </a:solidFill>
              </a:rPr>
            </a:br>
            <a:r>
              <a:rPr lang="en-US" b="1" dirty="0">
                <a:solidFill>
                  <a:srgbClr val="000000"/>
                </a:solidFill>
              </a:rPr>
              <a:t>for the portfolio exam</a:t>
            </a:r>
            <a:br>
              <a:rPr lang="en-US" b="1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to be allowed make mistakes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and learn from them</a:t>
            </a:r>
          </a:p>
          <a:p>
            <a:pPr algn="ctr"/>
            <a:endParaRPr lang="en-US" b="1" dirty="0" err="1">
              <a:solidFill>
                <a:schemeClr val="accent1"/>
              </a:solidFill>
            </a:endParaRPr>
          </a:p>
        </p:txBody>
      </p:sp>
      <p:sp>
        <p:nvSpPr>
          <p:cNvPr id="5" name="Geschweifte Klammer rechts 4">
            <a:extLst>
              <a:ext uri="{FF2B5EF4-FFF2-40B4-BE49-F238E27FC236}">
                <a16:creationId xmlns:a16="http://schemas.microsoft.com/office/drawing/2014/main" id="{C2879A75-BC27-52C3-5F9F-EB7BA60BFDBD}"/>
              </a:ext>
            </a:extLst>
          </p:cNvPr>
          <p:cNvSpPr/>
          <p:nvPr/>
        </p:nvSpPr>
        <p:spPr>
          <a:xfrm>
            <a:off x="7743825" y="1657350"/>
            <a:ext cx="419100" cy="3038475"/>
          </a:xfrm>
          <a:prstGeom prst="rightBrace">
            <a:avLst>
              <a:gd name="adj1" fmla="val 44697"/>
              <a:gd name="adj2" fmla="val 50000"/>
            </a:avLst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322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75718-2DDF-63AC-9A4B-E547D0360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42868346-A7E7-2067-8C65-E411701A329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50799" y="1268963"/>
            <a:ext cx="5646801" cy="450668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Final Prototype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100% functionally complete prototype</a:t>
            </a:r>
            <a:br>
              <a:rPr lang="en-US" dirty="0"/>
            </a:br>
            <a:r>
              <a:rPr lang="en-US" dirty="0"/>
              <a:t>including good set of test cases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Efficiency confirmed by experiments</a:t>
            </a:r>
          </a:p>
          <a:p>
            <a:pPr>
              <a:lnSpc>
                <a:spcPct val="100000"/>
              </a:lnSpc>
            </a:pPr>
            <a:r>
              <a:rPr lang="en-US" dirty="0"/>
              <a:t>Final Presentation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Summarize the problem </a:t>
            </a:r>
            <a:r>
              <a:rPr lang="en-US" dirty="0"/>
              <a:t>and give an </a:t>
            </a:r>
            <a:r>
              <a:rPr lang="en-US" b="1" dirty="0">
                <a:solidFill>
                  <a:srgbClr val="7889FB"/>
                </a:solidFill>
              </a:rPr>
              <a:t>overview of your final prototype </a:t>
            </a:r>
            <a:r>
              <a:rPr lang="en-US" b="1" dirty="0">
                <a:solidFill>
                  <a:srgbClr val="000000"/>
                </a:solidFill>
              </a:rPr>
              <a:t>to your fellow students</a:t>
            </a:r>
          </a:p>
          <a:p>
            <a:pPr lvl="1"/>
            <a:r>
              <a:rPr lang="en-US" dirty="0"/>
              <a:t>Present your </a:t>
            </a:r>
            <a:r>
              <a:rPr lang="en-US" b="1" dirty="0">
                <a:solidFill>
                  <a:srgbClr val="7889FB"/>
                </a:solidFill>
              </a:rPr>
              <a:t>experimental results</a:t>
            </a:r>
          </a:p>
          <a:p>
            <a:pPr lvl="1"/>
            <a:r>
              <a:rPr lang="en-US" b="1" dirty="0"/>
              <a:t>1 student: </a:t>
            </a:r>
            <a:r>
              <a:rPr lang="en-US" b="1" dirty="0">
                <a:solidFill>
                  <a:schemeClr val="accent1"/>
                </a:solidFill>
              </a:rPr>
              <a:t>10 min talk + 5 min discussion = 15 min</a:t>
            </a:r>
          </a:p>
          <a:p>
            <a:pPr lvl="1"/>
            <a:r>
              <a:rPr lang="en-US" b="1" dirty="0"/>
              <a:t>2 students: </a:t>
            </a:r>
            <a:r>
              <a:rPr lang="en-US" b="1" dirty="0">
                <a:solidFill>
                  <a:schemeClr val="accent1"/>
                </a:solidFill>
              </a:rPr>
              <a:t>13+7=20 min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b="1" dirty="0"/>
              <a:t>3 students: </a:t>
            </a:r>
            <a:r>
              <a:rPr lang="en-US" b="1" dirty="0">
                <a:solidFill>
                  <a:schemeClr val="accent1"/>
                </a:solidFill>
              </a:rPr>
              <a:t>16+9= 25 min</a:t>
            </a:r>
          </a:p>
          <a:p>
            <a:pPr lvl="1"/>
            <a:r>
              <a:rPr lang="en-US" b="1" dirty="0"/>
              <a:t>Audience: </a:t>
            </a:r>
            <a:r>
              <a:rPr lang="en-US" b="1" dirty="0">
                <a:solidFill>
                  <a:srgbClr val="7889FB"/>
                </a:solidFill>
              </a:rPr>
              <a:t>Engage in the discussion</a:t>
            </a:r>
          </a:p>
          <a:p>
            <a:r>
              <a:rPr lang="en-US" dirty="0">
                <a:solidFill>
                  <a:srgbClr val="000000"/>
                </a:solidFill>
              </a:rPr>
              <a:t>Code and Result Discussion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Detailed </a:t>
            </a:r>
            <a:r>
              <a:rPr lang="en-US" b="1" dirty="0">
                <a:solidFill>
                  <a:srgbClr val="7889FB"/>
                </a:solidFill>
              </a:rPr>
              <a:t>discussion of project outcome </a:t>
            </a:r>
            <a:r>
              <a:rPr lang="en-US" dirty="0">
                <a:solidFill>
                  <a:srgbClr val="000000"/>
                </a:solidFill>
              </a:rPr>
              <a:t>(source code and experiments) with project mentor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Show that you </a:t>
            </a:r>
            <a:r>
              <a:rPr lang="en-US" b="1" dirty="0">
                <a:solidFill>
                  <a:srgbClr val="C00000"/>
                </a:solidFill>
              </a:rPr>
              <a:t>deeply understand </a:t>
            </a:r>
            <a:r>
              <a:rPr lang="en-US" dirty="0">
                <a:solidFill>
                  <a:srgbClr val="000000"/>
                </a:solidFill>
              </a:rPr>
              <a:t>your contribution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A4F5E18-549C-683E-A089-AC1F9C4B45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Project Deliverables: Final Prototype &amp; Final Presentation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C53A20E6-455F-017B-C8EB-92AAD959FA2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Academic Honesty / No Plagiarism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Develop </a:t>
            </a:r>
            <a:r>
              <a:rPr lang="en-US" b="1" dirty="0">
                <a:solidFill>
                  <a:srgbClr val="7889FB"/>
                </a:solidFill>
              </a:rPr>
              <a:t>your own </a:t>
            </a:r>
            <a:r>
              <a:rPr lang="en-US" dirty="0">
                <a:solidFill>
                  <a:srgbClr val="000000"/>
                </a:solidFill>
              </a:rPr>
              <a:t>coding/experimentation skills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Use of </a:t>
            </a:r>
            <a:r>
              <a:rPr lang="en-US" b="1" dirty="0">
                <a:solidFill>
                  <a:schemeClr val="accent1"/>
                </a:solidFill>
              </a:rPr>
              <a:t>generative AI</a:t>
            </a:r>
            <a:r>
              <a:rPr lang="en-US" dirty="0">
                <a:solidFill>
                  <a:srgbClr val="000000"/>
                </a:solidFill>
              </a:rPr>
              <a:t> (ChatGPT etc.) </a:t>
            </a:r>
            <a:r>
              <a:rPr lang="en-US" b="1" dirty="0">
                <a:solidFill>
                  <a:schemeClr val="accent1"/>
                </a:solidFill>
              </a:rPr>
              <a:t>is prohibited</a:t>
            </a:r>
          </a:p>
          <a:p>
            <a:r>
              <a:rPr lang="en-US" dirty="0"/>
              <a:t>Graded Portfolio Exam</a:t>
            </a:r>
          </a:p>
          <a:p>
            <a:pPr lvl="1">
              <a:lnSpc>
                <a:spcPct val="100000"/>
              </a:lnSpc>
            </a:pPr>
            <a:r>
              <a:rPr lang="en-US" b="1" dirty="0">
                <a:solidFill>
                  <a:srgbClr val="7889FB"/>
                </a:solidFill>
              </a:rPr>
              <a:t>#41086 (seminar + project)</a:t>
            </a:r>
          </a:p>
          <a:p>
            <a:pPr lvl="2">
              <a:lnSpc>
                <a:spcPct val="100000"/>
              </a:lnSpc>
            </a:pPr>
            <a:r>
              <a:rPr lang="en-US" sz="1800" kern="150" dirty="0">
                <a:solidFill>
                  <a:schemeClr val="accent2"/>
                </a:solidFill>
                <a:effectLst/>
                <a:ea typeface="OpenSymbol"/>
                <a:cs typeface="OpenSymbol"/>
              </a:rPr>
              <a:t>25 pts: summary paper</a:t>
            </a:r>
          </a:p>
          <a:p>
            <a:pPr lvl="2">
              <a:lnSpc>
                <a:spcPct val="100000"/>
              </a:lnSpc>
            </a:pPr>
            <a:r>
              <a:rPr lang="en-US" sz="1800" kern="150" dirty="0">
                <a:solidFill>
                  <a:schemeClr val="accent2"/>
                </a:solidFill>
                <a:effectLst/>
                <a:ea typeface="OpenSymbol"/>
                <a:cs typeface="OpenSymbol"/>
              </a:rPr>
              <a:t>15 pts: presentation</a:t>
            </a:r>
          </a:p>
          <a:p>
            <a:pPr lvl="2">
              <a:lnSpc>
                <a:spcPct val="100000"/>
              </a:lnSpc>
            </a:pPr>
            <a:r>
              <a:rPr lang="en-US" sz="1800" kern="150" dirty="0">
                <a:solidFill>
                  <a:srgbClr val="000000"/>
                </a:solidFill>
                <a:effectLst/>
                <a:ea typeface="OpenSymbol"/>
                <a:cs typeface="OpenSymbol"/>
              </a:rPr>
              <a:t>50 pts: design/</a:t>
            </a:r>
            <a:r>
              <a:rPr lang="en-US" sz="1800" kern="150" dirty="0" err="1">
                <a:solidFill>
                  <a:srgbClr val="000000"/>
                </a:solidFill>
                <a:effectLst/>
                <a:ea typeface="OpenSymbol"/>
                <a:cs typeface="OpenSymbol"/>
              </a:rPr>
              <a:t>impl</a:t>
            </a:r>
            <a:r>
              <a:rPr lang="en-US" sz="1800" kern="150" dirty="0">
                <a:solidFill>
                  <a:srgbClr val="000000"/>
                </a:solidFill>
                <a:effectLst/>
                <a:ea typeface="OpenSymbol"/>
                <a:cs typeface="OpenSymbol"/>
              </a:rPr>
              <a:t>/tests/doc</a:t>
            </a:r>
          </a:p>
          <a:p>
            <a:pPr lvl="2">
              <a:lnSpc>
                <a:spcPct val="100000"/>
              </a:lnSpc>
            </a:pPr>
            <a:r>
              <a:rPr lang="en-US" sz="1800" kern="150" dirty="0">
                <a:solidFill>
                  <a:srgbClr val="000000"/>
                </a:solidFill>
                <a:effectLst/>
                <a:ea typeface="OpenSymbol"/>
                <a:cs typeface="OpenSymbol"/>
              </a:rPr>
              <a:t>10 pts: presentation</a:t>
            </a:r>
            <a:endParaRPr lang="en-US" dirty="0">
              <a:solidFill>
                <a:srgbClr val="000000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b="1" dirty="0">
                <a:solidFill>
                  <a:srgbClr val="7889FB"/>
                </a:solidFill>
              </a:rPr>
              <a:t>#41183 (project-only)</a:t>
            </a:r>
          </a:p>
          <a:p>
            <a:pPr lvl="2">
              <a:lnSpc>
                <a:spcPct val="100000"/>
              </a:lnSpc>
            </a:pPr>
            <a:r>
              <a:rPr lang="en-US" dirty="0"/>
              <a:t>85</a:t>
            </a:r>
            <a:r>
              <a:rPr lang="en-US" sz="1800" kern="150" dirty="0">
                <a:effectLst/>
                <a:ea typeface="OpenSymbol"/>
                <a:cs typeface="OpenSymbol"/>
              </a:rPr>
              <a:t> pts:</a:t>
            </a:r>
            <a:r>
              <a:rPr lang="en-US" dirty="0"/>
              <a:t> implementation/tests/documentation</a:t>
            </a:r>
          </a:p>
          <a:p>
            <a:pPr lvl="2">
              <a:lnSpc>
                <a:spcPct val="100000"/>
              </a:lnSpc>
            </a:pPr>
            <a:r>
              <a:rPr lang="en-US" dirty="0"/>
              <a:t>15</a:t>
            </a:r>
            <a:r>
              <a:rPr lang="en-US" sz="1800" kern="150" dirty="0">
                <a:effectLst/>
                <a:ea typeface="OpenSymbol"/>
                <a:cs typeface="OpenSymbol"/>
              </a:rPr>
              <a:t> pts:</a:t>
            </a:r>
            <a:r>
              <a:rPr lang="en-US" dirty="0"/>
              <a:t> presentation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733700E6-8F9D-34AA-F4EC-C2552E18A71B}"/>
              </a:ext>
            </a:extLst>
          </p:cNvPr>
          <p:cNvSpPr/>
          <p:nvPr/>
        </p:nvSpPr>
        <p:spPr>
          <a:xfrm>
            <a:off x="5992386" y="1226628"/>
            <a:ext cx="5477934" cy="99906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743950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3218339-D34E-7EFC-6584-EB2C8F28D5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How to Approach the Project</a:t>
            </a:r>
          </a:p>
        </p:txBody>
      </p:sp>
    </p:spTree>
    <p:extLst>
      <p:ext uri="{BB962C8B-B14F-4D97-AF65-F5344CB8AC3E}">
        <p14:creationId xmlns:p14="http://schemas.microsoft.com/office/powerpoint/2010/main" val="1000967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8915B399-0697-66AB-65FA-1D934EAC8C9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Goals</a:t>
            </a:r>
          </a:p>
          <a:p>
            <a:pPr lvl="1"/>
            <a:r>
              <a:rPr lang="en-US" dirty="0"/>
              <a:t>Build the system from source</a:t>
            </a:r>
          </a:p>
          <a:p>
            <a:pPr lvl="1"/>
            <a:r>
              <a:rPr lang="en-US" dirty="0"/>
              <a:t>Successfully run the test suite</a:t>
            </a:r>
          </a:p>
          <a:p>
            <a:r>
              <a:rPr lang="en-US" dirty="0"/>
              <a:t>Navigate to the GitHub Repos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Know Where to Find the Documentation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61679DD-2F4B-68D6-50F1-97D7F57F2F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Getting Started: Setting Up Your Development Environment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931B30B-E191-1DEB-6E5F-3C2CCCE58FA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Clone, Build, Test According to the Documentation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456F989-FFBC-D13F-4499-67A1E8BF82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056" y="2741625"/>
            <a:ext cx="1412550" cy="115190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9A15F7FE-D653-DC5C-55D0-EEE3D19322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488" y="2741625"/>
            <a:ext cx="1412550" cy="115190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419CC649-9445-B68D-98FE-8896830A38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135" y="4595365"/>
            <a:ext cx="1825501" cy="1152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22186638-7FB2-D2A6-ED75-89E4FDF32B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5923" y="4595365"/>
            <a:ext cx="1825501" cy="1152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5A46FA6C-CD70-2961-3731-21F8859C7763}"/>
              </a:ext>
            </a:extLst>
          </p:cNvPr>
          <p:cNvSpPr txBox="1"/>
          <p:nvPr/>
        </p:nvSpPr>
        <p:spPr>
          <a:xfrm>
            <a:off x="753275" y="3890323"/>
            <a:ext cx="223811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hlinkClick r:id="rId6"/>
              </a:rPr>
              <a:t>https://github.com/daphne-eu/daphne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C93639B1-6282-96F1-9EF0-4CB4A1DAA52E}"/>
              </a:ext>
            </a:extLst>
          </p:cNvPr>
          <p:cNvSpPr txBox="1"/>
          <p:nvPr/>
        </p:nvSpPr>
        <p:spPr>
          <a:xfrm>
            <a:off x="3057400" y="3890323"/>
            <a:ext cx="21387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hlinkClick r:id="rId7"/>
              </a:rPr>
              <a:t>https://github.com/apache/systemds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ED346A8D-36A0-7818-39E6-90EFD81A2392}"/>
              </a:ext>
            </a:extLst>
          </p:cNvPr>
          <p:cNvSpPr txBox="1"/>
          <p:nvPr/>
        </p:nvSpPr>
        <p:spPr>
          <a:xfrm>
            <a:off x="666712" y="5744063"/>
            <a:ext cx="24112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hlinkClick r:id="rId8"/>
              </a:rPr>
              <a:t>https://daphne-project.github.io/daphne/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EAF59093-06CC-367A-6D45-52B2F099B583}"/>
              </a:ext>
            </a:extLst>
          </p:cNvPr>
          <p:cNvSpPr txBox="1"/>
          <p:nvPr/>
        </p:nvSpPr>
        <p:spPr>
          <a:xfrm>
            <a:off x="3057400" y="5744063"/>
            <a:ext cx="20425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hlinkClick r:id="rId9"/>
              </a:rPr>
              <a:t>https://apache.github.io/systemds/</a:t>
            </a:r>
            <a:endParaRPr lang="en-US" sz="1000" dirty="0">
              <a:solidFill>
                <a:srgbClr val="000000"/>
              </a:solidFill>
            </a:endParaRPr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B6F47C25-36DD-644D-7043-B214B4E0398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85080" y="1777733"/>
            <a:ext cx="1604018" cy="1152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8" name="Grafik 27">
            <a:extLst>
              <a:ext uri="{FF2B5EF4-FFF2-40B4-BE49-F238E27FC236}">
                <a16:creationId xmlns:a16="http://schemas.microsoft.com/office/drawing/2014/main" id="{BB986EB0-8A86-FBD7-9133-22144BA8960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55525" y="1777733"/>
            <a:ext cx="1604018" cy="1152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9" name="Textfeld 28">
            <a:extLst>
              <a:ext uri="{FF2B5EF4-FFF2-40B4-BE49-F238E27FC236}">
                <a16:creationId xmlns:a16="http://schemas.microsoft.com/office/drawing/2014/main" id="{2C6C413A-27A1-844C-8792-DD71E30BEA5F}"/>
              </a:ext>
            </a:extLst>
          </p:cNvPr>
          <p:cNvSpPr txBox="1"/>
          <p:nvPr/>
        </p:nvSpPr>
        <p:spPr>
          <a:xfrm>
            <a:off x="9036261" y="2917469"/>
            <a:ext cx="20425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hlinkClick r:id="rId12"/>
              </a:rPr>
              <a:t>https://apache.github.io/systemds/</a:t>
            </a:r>
            <a:br>
              <a:rPr lang="en-US" sz="1000" dirty="0">
                <a:hlinkClick r:id="rId12"/>
              </a:rPr>
            </a:br>
            <a:r>
              <a:rPr lang="en-US" sz="1000" dirty="0">
                <a:hlinkClick r:id="rId12"/>
              </a:rPr>
              <a:t>site/install.html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BC8DBDC5-AC18-EA7A-38D5-F296EC480732}"/>
              </a:ext>
            </a:extLst>
          </p:cNvPr>
          <p:cNvSpPr txBox="1"/>
          <p:nvPr/>
        </p:nvSpPr>
        <p:spPr>
          <a:xfrm>
            <a:off x="6484115" y="2929733"/>
            <a:ext cx="24059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hlinkClick r:id="rId13"/>
              </a:rPr>
              <a:t>https://daphne-project.github.io/daphne/</a:t>
            </a:r>
            <a:br>
              <a:rPr lang="en-US" sz="1000" dirty="0">
                <a:hlinkClick r:id="rId13"/>
              </a:rPr>
            </a:br>
            <a:r>
              <a:rPr lang="en-US" sz="1000" dirty="0" err="1">
                <a:hlinkClick r:id="rId13"/>
              </a:rPr>
              <a:t>GettingStarted</a:t>
            </a:r>
            <a:r>
              <a:rPr lang="en-US" sz="1000" dirty="0">
                <a:hlinkClick r:id="rId13"/>
              </a:rPr>
              <a:t>/#quickstart-for-developers</a:t>
            </a:r>
            <a:endParaRPr lang="en-US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263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9" grpId="0"/>
      <p:bldP spid="20" grpId="0"/>
      <p:bldP spid="21" grpId="0"/>
      <p:bldP spid="22" grpId="0"/>
      <p:bldP spid="29" grpId="0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D0676C79-74ED-1033-8942-F715D70397C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Goals</a:t>
            </a:r>
          </a:p>
          <a:p>
            <a:pPr lvl="1"/>
            <a:r>
              <a:rPr lang="en-US" dirty="0"/>
              <a:t>Ability to modify the source code and run/test it</a:t>
            </a:r>
          </a:p>
          <a:p>
            <a:pPr lvl="1"/>
            <a:r>
              <a:rPr lang="en-US" dirty="0"/>
              <a:t>Initial overview of relevant part of the code base</a:t>
            </a:r>
          </a:p>
          <a:p>
            <a:r>
              <a:rPr lang="en-US" dirty="0"/>
              <a:t>Set Up Your Editor/IDE etc.</a:t>
            </a:r>
          </a:p>
          <a:p>
            <a:r>
              <a:rPr lang="en-US" dirty="0"/>
              <a:t>Issue Tracking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Make Your First Modifications to the Code</a:t>
            </a:r>
          </a:p>
          <a:p>
            <a:pPr lvl="1"/>
            <a:r>
              <a:rPr lang="en-US" dirty="0"/>
              <a:t>DAPHNE: “good first issues”</a:t>
            </a:r>
          </a:p>
          <a:p>
            <a:pPr lvl="1"/>
            <a:r>
              <a:rPr lang="en-US" dirty="0" err="1"/>
              <a:t>SystemDS</a:t>
            </a:r>
            <a:r>
              <a:rPr lang="en-US" dirty="0"/>
              <a:t>: Write initial test cases for your task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0435223-752C-D385-D5C1-A6C0FA113F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Getting Started: Preparing Your First Contribution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865B84F-3535-1ECB-E26B-482D09AD517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Read the Contribution Guidelines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ACA2D245-916B-4DAD-ADAB-4BD9483D07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827" y="3166081"/>
            <a:ext cx="1838814" cy="126365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3E90879C-F754-D902-FEEB-D21AA95BF6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1183" y="3174958"/>
            <a:ext cx="1838814" cy="126365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3" name="Textfeld 22">
            <a:extLst>
              <a:ext uri="{FF2B5EF4-FFF2-40B4-BE49-F238E27FC236}">
                <a16:creationId xmlns:a16="http://schemas.microsoft.com/office/drawing/2014/main" id="{DA784500-3A59-EFB6-932D-214D4320F757}"/>
              </a:ext>
            </a:extLst>
          </p:cNvPr>
          <p:cNvSpPr txBox="1"/>
          <p:nvPr/>
        </p:nvSpPr>
        <p:spPr>
          <a:xfrm>
            <a:off x="870347" y="4455092"/>
            <a:ext cx="18437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hlinkClick r:id="rId4"/>
              </a:rPr>
              <a:t>https://github.com/daphne-eu/</a:t>
            </a:r>
            <a:br>
              <a:rPr lang="en-US" sz="1000" dirty="0">
                <a:hlinkClick r:id="rId4"/>
              </a:rPr>
            </a:br>
            <a:r>
              <a:rPr lang="en-US" sz="1000" dirty="0">
                <a:hlinkClick r:id="rId4"/>
              </a:rPr>
              <a:t>daphne/issues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4218A35F-5791-A7DE-99D0-88BF5C3ADD13}"/>
              </a:ext>
            </a:extLst>
          </p:cNvPr>
          <p:cNvSpPr txBox="1"/>
          <p:nvPr/>
        </p:nvSpPr>
        <p:spPr>
          <a:xfrm>
            <a:off x="3063481" y="4429734"/>
            <a:ext cx="22942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hlinkClick r:id="rId5"/>
              </a:rPr>
              <a:t>https://issues.apache.org/jira/secure/</a:t>
            </a:r>
            <a:br>
              <a:rPr lang="en-US" sz="1000" dirty="0">
                <a:hlinkClick r:id="rId5"/>
              </a:rPr>
            </a:br>
            <a:r>
              <a:rPr lang="en-US" sz="1000" dirty="0" err="1">
                <a:hlinkClick r:id="rId5"/>
              </a:rPr>
              <a:t>Dashboard.jspa?selectPageId</a:t>
            </a:r>
            <a:r>
              <a:rPr lang="en-US" sz="1000" dirty="0">
                <a:hlinkClick r:id="rId5"/>
              </a:rPr>
              <a:t>=12335852</a:t>
            </a:r>
            <a:endParaRPr lang="en-US" sz="1000" dirty="0">
              <a:solidFill>
                <a:srgbClr val="000000"/>
              </a:solidFill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67E9BC3-D6F4-330B-2008-69B984AF37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7766" y="1701800"/>
            <a:ext cx="1488787" cy="1152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2DC59D95-A9DD-1FEB-2585-0E683D9C77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79612" y="1671986"/>
            <a:ext cx="1488787" cy="1152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9F9751CA-C65D-7FD2-2B15-684E24FA069C}"/>
              </a:ext>
            </a:extLst>
          </p:cNvPr>
          <p:cNvSpPr txBox="1"/>
          <p:nvPr/>
        </p:nvSpPr>
        <p:spPr>
          <a:xfrm>
            <a:off x="6418256" y="2866422"/>
            <a:ext cx="22878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hlinkClick r:id="rId8"/>
              </a:rPr>
              <a:t>https://github.com/daphne-eu/daphne/</a:t>
            </a:r>
            <a:br>
              <a:rPr lang="en-US" sz="1000" dirty="0">
                <a:hlinkClick r:id="rId8"/>
              </a:rPr>
            </a:br>
            <a:r>
              <a:rPr lang="en-US" sz="1000" dirty="0">
                <a:hlinkClick r:id="rId8"/>
              </a:rPr>
              <a:t>blob/main/CONTRIBUTING.md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774DA5F8-253C-FDCF-3F98-53FC109CDD44}"/>
              </a:ext>
            </a:extLst>
          </p:cNvPr>
          <p:cNvSpPr txBox="1"/>
          <p:nvPr/>
        </p:nvSpPr>
        <p:spPr>
          <a:xfrm>
            <a:off x="8729795" y="2898365"/>
            <a:ext cx="21884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hlinkClick r:id="rId9"/>
              </a:rPr>
              <a:t>https://github.com/apache/systemds/</a:t>
            </a:r>
            <a:br>
              <a:rPr lang="en-US" sz="1000" dirty="0">
                <a:hlinkClick r:id="rId9"/>
              </a:rPr>
            </a:br>
            <a:r>
              <a:rPr lang="en-US" sz="1000" dirty="0">
                <a:hlinkClick r:id="rId9"/>
              </a:rPr>
              <a:t>blob/main/CONTRIBUTING.md</a:t>
            </a:r>
            <a:endParaRPr lang="en-US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884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3" grpId="0"/>
      <p:bldP spid="24" grpId="0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12194AD6-3DFD-E763-ABC1-3F5C135BFFA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Recap: Goals</a:t>
            </a:r>
          </a:p>
          <a:p>
            <a:pPr lvl="1"/>
            <a:r>
              <a:rPr lang="en-US" dirty="0">
                <a:cs typeface="Times New Roman" panose="02020603050405020304" pitchFamily="18" charset="0"/>
              </a:rPr>
              <a:t>≈</a:t>
            </a:r>
            <a:r>
              <a:rPr lang="en-US" dirty="0"/>
              <a:t>80% functionally complete prototype</a:t>
            </a:r>
            <a:br>
              <a:rPr lang="en-US" dirty="0"/>
            </a:br>
            <a:r>
              <a:rPr lang="en-US" dirty="0"/>
              <a:t>including good set of test cases</a:t>
            </a:r>
          </a:p>
          <a:p>
            <a:pPr lvl="1"/>
            <a:r>
              <a:rPr lang="en-US" dirty="0"/>
              <a:t>Basis for further improvements driven by experiments and feedback</a:t>
            </a:r>
          </a:p>
          <a:p>
            <a:r>
              <a:rPr lang="en-US" dirty="0"/>
              <a:t>Mindset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Understand the topic</a:t>
            </a:r>
            <a:br>
              <a:rPr lang="en-US" dirty="0"/>
            </a:br>
            <a:r>
              <a:rPr lang="en-US" dirty="0"/>
              <a:t>(task description, mentor, additional material)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Understand the code base</a:t>
            </a:r>
            <a:br>
              <a:rPr lang="en-US" dirty="0"/>
            </a:br>
            <a:r>
              <a:rPr lang="en-US" dirty="0"/>
              <a:t>(overview and relevant parts)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Understand the employed libraries/frameworks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Design and implement </a:t>
            </a:r>
            <a:r>
              <a:rPr lang="en-US" dirty="0"/>
              <a:t>step-by-step</a:t>
            </a:r>
          </a:p>
          <a:p>
            <a:pPr lvl="1"/>
            <a:r>
              <a:rPr lang="en-US" dirty="0"/>
              <a:t>Not always “the” right solution: </a:t>
            </a:r>
            <a:r>
              <a:rPr lang="en-US" b="1" dirty="0">
                <a:solidFill>
                  <a:srgbClr val="000000"/>
                </a:solidFill>
              </a:rPr>
              <a:t>explore alternatives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737D5BF-EA87-D128-2D04-8ABFCC1028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5866" y="396545"/>
            <a:ext cx="9197733" cy="717437"/>
          </a:xfrm>
        </p:spPr>
        <p:txBody>
          <a:bodyPr/>
          <a:lstStyle/>
          <a:p>
            <a:r>
              <a:rPr lang="en-US" dirty="0"/>
              <a:t>Towards the Initial Prototype: Design/Implementation/Tests</a:t>
            </a:r>
            <a:br>
              <a:rPr lang="en-US" dirty="0"/>
            </a:br>
            <a:r>
              <a:rPr lang="en-US" dirty="0">
                <a:solidFill>
                  <a:srgbClr val="7889FB"/>
                </a:solidFill>
              </a:rPr>
              <a:t>(</a:t>
            </a:r>
            <a:r>
              <a:rPr lang="en-US" sz="2400" b="1" dirty="0">
                <a:solidFill>
                  <a:srgbClr val="7889FB"/>
                </a:solidFill>
              </a:rPr>
              <a:t>≈2/3 of the </a:t>
            </a:r>
            <a:r>
              <a:rPr lang="en-US" dirty="0">
                <a:solidFill>
                  <a:srgbClr val="7889FB"/>
                </a:solidFill>
              </a:rPr>
              <a:t>Semester</a:t>
            </a:r>
            <a:r>
              <a:rPr lang="en-US" sz="2400" b="1" dirty="0">
                <a:solidFill>
                  <a:srgbClr val="7889FB"/>
                </a:solidFill>
              </a:rPr>
              <a:t>)</a:t>
            </a:r>
            <a:endParaRPr lang="en-US" b="1" dirty="0">
              <a:solidFill>
                <a:srgbClr val="7889FB"/>
              </a:solidFill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95466C9-1139-223C-9333-6B98D1F1267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Recommendations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Start as soon as possible</a:t>
            </a:r>
            <a:br>
              <a:rPr lang="en-US" dirty="0"/>
            </a:br>
            <a:r>
              <a:rPr lang="en-US" dirty="0"/>
              <a:t>→ Don’t underestimate the ramp-up effort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Actively approach your project mentor</a:t>
            </a:r>
            <a:br>
              <a:rPr lang="en-US" dirty="0"/>
            </a:br>
            <a:r>
              <a:rPr lang="en-US" dirty="0"/>
              <a:t>→ Your mentor can give you valuable guidance</a:t>
            </a:r>
          </a:p>
        </p:txBody>
      </p:sp>
    </p:spTree>
    <p:extLst>
      <p:ext uri="{BB962C8B-B14F-4D97-AF65-F5344CB8AC3E}">
        <p14:creationId xmlns:p14="http://schemas.microsoft.com/office/powerpoint/2010/main" val="291957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8347D4BA-97C8-F87E-9F50-A0E23170B4D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Recap: Goals</a:t>
            </a:r>
          </a:p>
          <a:p>
            <a:pPr lvl="1"/>
            <a:r>
              <a:rPr lang="en-US" dirty="0"/>
              <a:t>High-quality code contribution whose value</a:t>
            </a:r>
            <a:br>
              <a:rPr lang="en-US" dirty="0"/>
            </a:br>
            <a:r>
              <a:rPr lang="en-US" dirty="0"/>
              <a:t>can easily be appreciated and understood</a:t>
            </a:r>
          </a:p>
          <a:p>
            <a:r>
              <a:rPr lang="en-US" dirty="0"/>
              <a:t>Recommendations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Submit tidy</a:t>
            </a:r>
            <a:r>
              <a:rPr lang="en-US" b="1" dirty="0">
                <a:solidFill>
                  <a:schemeClr val="accent1"/>
                </a:solidFill>
              </a:rPr>
              <a:t>, well documented, extensively tested code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View experiments </a:t>
            </a:r>
            <a:r>
              <a:rPr lang="en-US" b="1" dirty="0">
                <a:solidFill>
                  <a:schemeClr val="accent1"/>
                </a:solidFill>
              </a:rPr>
              <a:t>as equally important as features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→ Start initial experiments as soon as possible</a:t>
            </a:r>
            <a:br>
              <a:rPr lang="en-US" dirty="0"/>
            </a:br>
            <a:r>
              <a:rPr lang="en-US" dirty="0"/>
              <a:t>→ Focus primarily on investigating and improving your initial prototype</a:t>
            </a:r>
            <a:br>
              <a:rPr lang="en-US" dirty="0"/>
            </a:br>
            <a:r>
              <a:rPr lang="en-US" dirty="0">
                <a:solidFill>
                  <a:schemeClr val="bg1"/>
                </a:solidFill>
              </a:rPr>
              <a:t>→ </a:t>
            </a:r>
            <a:r>
              <a:rPr lang="en-US" dirty="0"/>
              <a:t>after the intermediate presentation</a:t>
            </a:r>
            <a:br>
              <a:rPr lang="en-US" dirty="0"/>
            </a:br>
            <a:r>
              <a:rPr lang="en-US" b="1" dirty="0">
                <a:solidFill>
                  <a:srgbClr val="7889FB"/>
                </a:solidFill>
              </a:rPr>
              <a:t>→ Experiments show the value of your contribution</a:t>
            </a:r>
            <a:br>
              <a:rPr lang="en-US" dirty="0"/>
            </a:br>
            <a:r>
              <a:rPr lang="en-US" b="1" dirty="0">
                <a:solidFill>
                  <a:srgbClr val="7889FB"/>
                </a:solidFill>
              </a:rPr>
              <a:t>→ You need time to incorporate your insights</a:t>
            </a:r>
            <a:br>
              <a:rPr lang="en-US" b="1" dirty="0">
                <a:solidFill>
                  <a:srgbClr val="7889FB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Actively approach your project mentor</a:t>
            </a:r>
            <a:br>
              <a:rPr lang="en-US" dirty="0"/>
            </a:br>
            <a:r>
              <a:rPr lang="en-US" dirty="0"/>
              <a:t>→ Your mentor can give you valuable guidance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03EC183-E79E-59A6-8E25-88BF6F77F0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5866" y="396545"/>
            <a:ext cx="9820033" cy="717437"/>
          </a:xfrm>
        </p:spPr>
        <p:txBody>
          <a:bodyPr/>
          <a:lstStyle/>
          <a:p>
            <a:r>
              <a:rPr lang="en-US" dirty="0"/>
              <a:t>Towards the Final Prototype: Creating a Convincing Contribution</a:t>
            </a:r>
            <a:br>
              <a:rPr lang="en-US" dirty="0"/>
            </a:br>
            <a:r>
              <a:rPr lang="en-US" dirty="0">
                <a:solidFill>
                  <a:srgbClr val="7889FB"/>
                </a:solidFill>
              </a:rPr>
              <a:t>(</a:t>
            </a:r>
            <a:r>
              <a:rPr lang="en-US" sz="2400" b="1" dirty="0">
                <a:solidFill>
                  <a:srgbClr val="7889FB"/>
                </a:solidFill>
              </a:rPr>
              <a:t>≈1/3 of the Semester)</a:t>
            </a:r>
            <a:endParaRPr lang="en-US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EFE82AE-973F-68DF-7B24-FDC097E03B7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646863" y="1262063"/>
            <a:ext cx="5545137" cy="4506912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  <a:p>
            <a:pPr lvl="1"/>
            <a:r>
              <a:rPr lang="en-US" dirty="0">
                <a:solidFill>
                  <a:schemeClr val="bg1"/>
                </a:solidFill>
              </a:rPr>
              <a:t>.</a:t>
            </a:r>
            <a:br>
              <a:rPr lang="en-US" dirty="0"/>
            </a:b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398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DCBA6B5F-7679-672B-CD82-776F67E680C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Goals</a:t>
            </a:r>
          </a:p>
          <a:p>
            <a:pPr lvl="1"/>
            <a:r>
              <a:rPr lang="en-US" dirty="0"/>
              <a:t>Make your code easy to read/understand</a:t>
            </a:r>
          </a:p>
          <a:p>
            <a:pPr lvl="1"/>
            <a:r>
              <a:rPr lang="en-US" dirty="0"/>
              <a:t>Others will have to maintain it after your contribution is merged</a:t>
            </a:r>
          </a:p>
          <a:p>
            <a:r>
              <a:rPr lang="en-US" dirty="0"/>
              <a:t>General Guidelines</a:t>
            </a:r>
          </a:p>
          <a:p>
            <a:pPr lvl="1"/>
            <a:r>
              <a:rPr lang="en-US" dirty="0"/>
              <a:t>Clearly structure your code into </a:t>
            </a:r>
            <a:r>
              <a:rPr lang="en-US" b="1" dirty="0">
                <a:solidFill>
                  <a:srgbClr val="7889FB"/>
                </a:solidFill>
              </a:rPr>
              <a:t>meaningful units </a:t>
            </a:r>
            <a:r>
              <a:rPr lang="en-US" dirty="0"/>
              <a:t>(classes, functions, etc.)</a:t>
            </a:r>
          </a:p>
          <a:p>
            <a:pPr lvl="1"/>
            <a:r>
              <a:rPr lang="en-US" dirty="0"/>
              <a:t>Use </a:t>
            </a:r>
            <a:r>
              <a:rPr lang="en-US" b="1" dirty="0">
                <a:solidFill>
                  <a:srgbClr val="7889FB"/>
                </a:solidFill>
              </a:rPr>
              <a:t>clear yet concise identifiers </a:t>
            </a:r>
            <a:r>
              <a:rPr lang="en-US" dirty="0"/>
              <a:t>(variable/function/class names)</a:t>
            </a:r>
          </a:p>
          <a:p>
            <a:pPr lvl="1"/>
            <a:r>
              <a:rPr lang="en-US" dirty="0"/>
              <a:t>Stay </a:t>
            </a:r>
            <a:r>
              <a:rPr lang="en-US" b="1" dirty="0">
                <a:solidFill>
                  <a:srgbClr val="7889FB"/>
                </a:solidFill>
              </a:rPr>
              <a:t>consistent with the existing code base </a:t>
            </a:r>
            <a:r>
              <a:rPr lang="en-US" dirty="0"/>
              <a:t>(e.g., use the same patterns) </a:t>
            </a:r>
            <a:r>
              <a:rPr lang="en-US" b="1" dirty="0"/>
              <a:t>OR</a:t>
            </a:r>
            <a:r>
              <a:rPr lang="en-US" dirty="0"/>
              <a:t> </a:t>
            </a:r>
            <a:r>
              <a:rPr lang="en-US" b="1" dirty="0">
                <a:solidFill>
                  <a:srgbClr val="7889FB"/>
                </a:solidFill>
              </a:rPr>
              <a:t>refactor if necessary</a:t>
            </a:r>
          </a:p>
          <a:p>
            <a:pPr lvl="1"/>
            <a:r>
              <a:rPr lang="en-US" dirty="0"/>
              <a:t>Adhere to the code base’s </a:t>
            </a:r>
            <a:r>
              <a:rPr lang="en-US" b="1" dirty="0">
                <a:solidFill>
                  <a:srgbClr val="7889FB"/>
                </a:solidFill>
              </a:rPr>
              <a:t>coding style/formatting</a:t>
            </a:r>
          </a:p>
          <a:p>
            <a:r>
              <a:rPr lang="en-US" dirty="0"/>
              <a:t>Keep Your Pull Request Tidy</a:t>
            </a:r>
          </a:p>
          <a:p>
            <a:pPr lvl="1"/>
            <a:r>
              <a:rPr lang="en-US" dirty="0"/>
              <a:t>Stay focused: </a:t>
            </a:r>
            <a:r>
              <a:rPr lang="en-US" b="1" dirty="0">
                <a:solidFill>
                  <a:srgbClr val="C00000"/>
                </a:solidFill>
              </a:rPr>
              <a:t>Avoid changes unrelated to your task </a:t>
            </a:r>
            <a:r>
              <a:rPr lang="en-US" dirty="0"/>
              <a:t>(can be contributed as individual small pull requests)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Don’t submit</a:t>
            </a:r>
            <a:r>
              <a:rPr lang="en-US" dirty="0"/>
              <a:t> </a:t>
            </a:r>
            <a:r>
              <a:rPr lang="en-US" b="1" dirty="0">
                <a:solidFill>
                  <a:srgbClr val="C00000"/>
                </a:solidFill>
              </a:rPr>
              <a:t>anything that’s useless for others</a:t>
            </a:r>
            <a:r>
              <a:rPr lang="en-US" dirty="0"/>
              <a:t> (e.g., build artifacts, generated files (e.g., logs), IDE projects)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Exclude specifics of your local setup</a:t>
            </a:r>
            <a:r>
              <a:rPr lang="en-US" dirty="0"/>
              <a:t>: Avoid local paths, usernames, passwords, IP addresses etc.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Read your own pull request on GitHub</a:t>
            </a:r>
            <a:r>
              <a:rPr lang="en-US" dirty="0"/>
              <a:t> (changed files)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7A31B50-C3D5-68EB-B6C0-F9EF5B8D8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Final Prototype: Code Quality</a:t>
            </a:r>
          </a:p>
        </p:txBody>
      </p:sp>
    </p:spTree>
    <p:extLst>
      <p:ext uri="{BB962C8B-B14F-4D97-AF65-F5344CB8AC3E}">
        <p14:creationId xmlns:p14="http://schemas.microsoft.com/office/powerpoint/2010/main" val="1087894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7BCDAD0D-371A-C84C-47D0-C5EE2B9B97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Goals</a:t>
            </a:r>
          </a:p>
          <a:p>
            <a:pPr lvl="1"/>
            <a:r>
              <a:rPr lang="en-US" dirty="0"/>
              <a:t>Show functionally correct behavior</a:t>
            </a:r>
          </a:p>
          <a:p>
            <a:pPr lvl="1"/>
            <a:r>
              <a:rPr lang="en-US" dirty="0"/>
              <a:t>Experiments don’t make sense</a:t>
            </a:r>
            <a:br>
              <a:rPr lang="en-US" dirty="0"/>
            </a:br>
            <a:r>
              <a:rPr lang="en-US" dirty="0"/>
              <a:t>if prototype doesn’t do what it should</a:t>
            </a:r>
          </a:p>
          <a:p>
            <a:r>
              <a:rPr lang="en-US" dirty="0"/>
              <a:t>General Hints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Unit tests </a:t>
            </a:r>
            <a:r>
              <a:rPr lang="en-US" dirty="0"/>
              <a:t>and </a:t>
            </a:r>
            <a:r>
              <a:rPr lang="en-US" b="1" dirty="0">
                <a:solidFill>
                  <a:srgbClr val="7889FB"/>
                </a:solidFill>
              </a:rPr>
              <a:t>script-level tests</a:t>
            </a:r>
          </a:p>
          <a:p>
            <a:pPr lvl="1"/>
            <a:r>
              <a:rPr lang="en-US" b="1" dirty="0"/>
              <a:t>Test cases that should work</a:t>
            </a:r>
          </a:p>
          <a:p>
            <a:pPr lvl="1"/>
            <a:r>
              <a:rPr lang="en-US" b="1" dirty="0"/>
              <a:t>Test cases that should not work</a:t>
            </a:r>
            <a:br>
              <a:rPr lang="en-US" dirty="0"/>
            </a:br>
            <a:r>
              <a:rPr lang="en-US" dirty="0"/>
              <a:t>(e.g., invalid DSL scripts, invalid input data, …)</a:t>
            </a:r>
          </a:p>
          <a:p>
            <a:pPr lvl="1"/>
            <a:r>
              <a:rPr lang="en-US" dirty="0"/>
              <a:t>Construct </a:t>
            </a:r>
            <a:r>
              <a:rPr lang="en-US" b="1" dirty="0">
                <a:solidFill>
                  <a:srgbClr val="7889FB"/>
                </a:solidFill>
              </a:rPr>
              <a:t>simple and complex scenarios</a:t>
            </a:r>
          </a:p>
          <a:p>
            <a:pPr lvl="1"/>
            <a:r>
              <a:rPr lang="en-US" dirty="0"/>
              <a:t>Think of </a:t>
            </a:r>
            <a:r>
              <a:rPr lang="en-US" b="1" dirty="0">
                <a:solidFill>
                  <a:srgbClr val="C00000"/>
                </a:solidFill>
              </a:rPr>
              <a:t>corner cases</a:t>
            </a:r>
          </a:p>
          <a:p>
            <a:pPr lvl="1"/>
            <a:r>
              <a:rPr lang="en-US" dirty="0"/>
              <a:t>Small input data is often fine</a:t>
            </a:r>
            <a:br>
              <a:rPr lang="en-US" dirty="0"/>
            </a:br>
            <a:r>
              <a:rPr lang="en-US" dirty="0"/>
              <a:t>(but some bugs only triggered by large inputs)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E4CB18B-FD01-1EE5-B9F0-93924C55A2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Final Prototype: Tests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A919DEE-A0FC-08B1-139E-591EA79D84C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Integrate with the Existing Test Suite</a:t>
            </a:r>
          </a:p>
          <a:p>
            <a:pPr lvl="1"/>
            <a:r>
              <a:rPr lang="en-US" b="1" dirty="0"/>
              <a:t>DAPHNE</a:t>
            </a:r>
            <a:br>
              <a:rPr lang="en-US" dirty="0"/>
            </a:br>
            <a:r>
              <a:rPr lang="en-US" dirty="0"/>
              <a:t>→ directory: </a:t>
            </a:r>
            <a:r>
              <a:rPr lang="en-US" dirty="0">
                <a:latin typeface="Consolas" panose="020B0609020204030204" pitchFamily="49" charset="0"/>
              </a:rPr>
              <a:t>test/</a:t>
            </a:r>
            <a:br>
              <a:rPr lang="en-US" dirty="0">
                <a:latin typeface="Consolas" panose="020B0609020204030204" pitchFamily="49" charset="0"/>
              </a:rPr>
            </a:br>
            <a:r>
              <a:rPr lang="en-US" dirty="0"/>
              <a:t>→ see the documentation on writing test cases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b="1" dirty="0" err="1"/>
              <a:t>SystemDS</a:t>
            </a:r>
            <a:br>
              <a:rPr lang="en-US" dirty="0"/>
            </a:br>
            <a:r>
              <a:rPr lang="en-US" dirty="0"/>
              <a:t>→ directory: </a:t>
            </a:r>
            <a:r>
              <a:rPr lang="en-US" dirty="0" err="1">
                <a:latin typeface="Consolas" panose="020B0609020204030204" pitchFamily="49" charset="0"/>
              </a:rPr>
              <a:t>src</a:t>
            </a:r>
            <a:r>
              <a:rPr lang="en-US" dirty="0">
                <a:latin typeface="Consolas" panose="020B0609020204030204" pitchFamily="49" charset="0"/>
              </a:rPr>
              <a:t>/test/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47C8877-4632-B6E2-FBAA-ED19E0C014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0852" y="2624014"/>
            <a:ext cx="2306623" cy="144674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1C98B2E8-92DB-B578-E976-0BB60ADF54BD}"/>
              </a:ext>
            </a:extLst>
          </p:cNvPr>
          <p:cNvSpPr txBox="1"/>
          <p:nvPr/>
        </p:nvSpPr>
        <p:spPr>
          <a:xfrm>
            <a:off x="7012974" y="4070761"/>
            <a:ext cx="23823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hlinkClick r:id="rId3"/>
              </a:rPr>
              <a:t>https://daphne-project.github.io/daphne/</a:t>
            </a:r>
            <a:br>
              <a:rPr lang="en-US" sz="1000" dirty="0">
                <a:hlinkClick r:id="rId3"/>
              </a:rPr>
            </a:br>
            <a:r>
              <a:rPr lang="en-US" sz="1000" dirty="0">
                <a:hlinkClick r:id="rId3"/>
              </a:rPr>
              <a:t>development/Testing/</a:t>
            </a:r>
            <a:endParaRPr lang="en-US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10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C53A90F-91AA-58D0-2E6F-0B788FC4278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Goals</a:t>
            </a:r>
          </a:p>
          <a:p>
            <a:pPr lvl="1"/>
            <a:r>
              <a:rPr lang="en-US" dirty="0"/>
              <a:t>Make your contribution understandable for </a:t>
            </a:r>
            <a:r>
              <a:rPr lang="en-US" b="1" dirty="0"/>
              <a:t>users</a:t>
            </a:r>
            <a:r>
              <a:rPr lang="en-US" dirty="0"/>
              <a:t> and </a:t>
            </a:r>
            <a:r>
              <a:rPr lang="en-US" b="1" dirty="0"/>
              <a:t>developers</a:t>
            </a:r>
          </a:p>
          <a:p>
            <a:r>
              <a:rPr lang="en-US" dirty="0"/>
              <a:t>User Documentation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What’s not documented doesn’t exist</a:t>
            </a:r>
          </a:p>
          <a:p>
            <a:pPr lvl="1"/>
            <a:r>
              <a:rPr lang="en-US" dirty="0"/>
              <a:t>Add </a:t>
            </a:r>
            <a:r>
              <a:rPr lang="en-US" b="1" dirty="0"/>
              <a:t>high-level explanation </a:t>
            </a:r>
            <a:r>
              <a:rPr lang="en-US" dirty="0"/>
              <a:t>of features and concepts behind them</a:t>
            </a:r>
          </a:p>
          <a:p>
            <a:pPr lvl="1"/>
            <a:r>
              <a:rPr lang="en-US" dirty="0"/>
              <a:t>Update documentation of </a:t>
            </a:r>
            <a:r>
              <a:rPr lang="en-US" b="1" dirty="0"/>
              <a:t>language abstractions </a:t>
            </a:r>
            <a:r>
              <a:rPr lang="en-US" dirty="0"/>
              <a:t>(e.g., new DSL built-in functions, new types, …)</a:t>
            </a:r>
          </a:p>
          <a:p>
            <a:pPr lvl="1"/>
            <a:r>
              <a:rPr lang="en-US" dirty="0"/>
              <a:t>Update documentation of </a:t>
            </a:r>
            <a:r>
              <a:rPr lang="en-US" b="1" dirty="0"/>
              <a:t>user APIs </a:t>
            </a:r>
            <a:r>
              <a:rPr lang="en-US" dirty="0"/>
              <a:t>(e.g., new command-line arguments)</a:t>
            </a:r>
          </a:p>
          <a:p>
            <a:r>
              <a:rPr lang="en-US" dirty="0"/>
              <a:t>Developer Documentation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Negative example: “The code is the documentation”</a:t>
            </a:r>
          </a:p>
          <a:p>
            <a:pPr lvl="1"/>
            <a:r>
              <a:rPr lang="en-US" b="1" dirty="0"/>
              <a:t>High-level explanation </a:t>
            </a:r>
            <a:r>
              <a:rPr lang="en-US" dirty="0"/>
              <a:t>of your contribution; justify design decisions</a:t>
            </a:r>
          </a:p>
          <a:p>
            <a:pPr lvl="1"/>
            <a:r>
              <a:rPr lang="en-US" b="1" dirty="0"/>
              <a:t>API documentation </a:t>
            </a:r>
            <a:r>
              <a:rPr lang="en-US" dirty="0"/>
              <a:t>of classes, functions, members, etc.</a:t>
            </a:r>
            <a:br>
              <a:rPr lang="en-US" dirty="0"/>
            </a:br>
            <a:r>
              <a:rPr lang="en-US" dirty="0"/>
              <a:t>(integrate with the existing source code documentation of the system, e.g., </a:t>
            </a:r>
            <a:r>
              <a:rPr lang="en-US" dirty="0" err="1"/>
              <a:t>doxygen</a:t>
            </a:r>
            <a:r>
              <a:rPr lang="en-US" dirty="0"/>
              <a:t> or </a:t>
            </a:r>
            <a:r>
              <a:rPr lang="en-US" dirty="0" err="1"/>
              <a:t>javadoc</a:t>
            </a:r>
            <a:r>
              <a:rPr lang="en-US" dirty="0"/>
              <a:t> style)</a:t>
            </a:r>
          </a:p>
          <a:p>
            <a:pPr lvl="1"/>
            <a:r>
              <a:rPr lang="en-US" b="1" dirty="0"/>
              <a:t>Comments within function bodies </a:t>
            </a:r>
            <a:r>
              <a:rPr lang="en-US" dirty="0"/>
              <a:t>(e.g., high-level steps of an algorithm)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F5FFCDF-1782-DD46-506D-BB00DF4E90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Final Prototype: Documentation</a:t>
            </a:r>
          </a:p>
        </p:txBody>
      </p:sp>
    </p:spTree>
    <p:extLst>
      <p:ext uri="{BB962C8B-B14F-4D97-AF65-F5344CB8AC3E}">
        <p14:creationId xmlns:p14="http://schemas.microsoft.com/office/powerpoint/2010/main" val="1064640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CE29C7C1-A93E-3B99-261D-B763AAAA1BC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Goals</a:t>
            </a:r>
          </a:p>
          <a:p>
            <a:pPr lvl="1"/>
            <a:r>
              <a:rPr lang="en-US" dirty="0"/>
              <a:t>Understand your prototype to discover potential for improvement (e.g., performance bottlenecks)</a:t>
            </a:r>
          </a:p>
          <a:p>
            <a:pPr lvl="1"/>
            <a:r>
              <a:rPr lang="en-US" dirty="0"/>
              <a:t>Demonstrate functional improvements (new features)</a:t>
            </a:r>
          </a:p>
          <a:p>
            <a:pPr lvl="1"/>
            <a:r>
              <a:rPr lang="en-US" dirty="0"/>
              <a:t>Showcase non-functional improvements (performance compared to status quo and state-of-the-art baselines)</a:t>
            </a:r>
          </a:p>
          <a:p>
            <a:r>
              <a:rPr lang="en-US" dirty="0"/>
              <a:t>Design Experiments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Don’t just conduct any random experiments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Think about which questions you want/need to answer</a:t>
            </a:r>
            <a:r>
              <a:rPr lang="en-US" dirty="0"/>
              <a:t>, </a:t>
            </a:r>
            <a:r>
              <a:rPr lang="en-US" b="1" dirty="0"/>
              <a:t>design experiments accordingly</a:t>
            </a:r>
          </a:p>
          <a:p>
            <a:pPr lvl="1"/>
            <a:r>
              <a:rPr lang="en-US" b="1" dirty="0"/>
              <a:t>Types of experiments</a:t>
            </a:r>
            <a:r>
              <a:rPr lang="en-US" dirty="0"/>
              <a:t>: Exploratory, micro benchmarks, benchmarks, end-to-end applications</a:t>
            </a:r>
          </a:p>
          <a:p>
            <a:pPr lvl="1"/>
            <a:r>
              <a:rPr lang="en-US" b="1" dirty="0"/>
              <a:t>Aspects of an experiment</a:t>
            </a:r>
            <a:r>
              <a:rPr lang="en-US" dirty="0"/>
              <a:t>: Data, workload, baselines, hardware &amp; software stack, metrics</a:t>
            </a:r>
          </a:p>
          <a:p>
            <a:r>
              <a:rPr lang="en-US" dirty="0"/>
              <a:t>Conduct Experiments</a:t>
            </a:r>
          </a:p>
          <a:p>
            <a:pPr lvl="1"/>
            <a:r>
              <a:rPr lang="en-US" dirty="0"/>
              <a:t>Automate as much as possible for repeatability (shell scripts etc.)</a:t>
            </a:r>
          </a:p>
          <a:p>
            <a:r>
              <a:rPr lang="en-US" dirty="0"/>
              <a:t>Visualize and Interpret the Results</a:t>
            </a:r>
          </a:p>
          <a:p>
            <a:pPr lvl="1"/>
            <a:r>
              <a:rPr lang="en-US" dirty="0"/>
              <a:t>Automate the visualization based on raw experimental data</a:t>
            </a:r>
          </a:p>
          <a:p>
            <a:pPr lvl="1"/>
            <a:r>
              <a:rPr lang="en-US" dirty="0"/>
              <a:t>Draw conclusions and react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9DDF601-A543-36BE-93E6-C7AA7DDB3B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Final Prototype: Experiments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0668F829-8760-C9C7-AFCA-B5AB56E9F8A7}"/>
              </a:ext>
            </a:extLst>
          </p:cNvPr>
          <p:cNvSpPr txBox="1"/>
          <p:nvPr/>
        </p:nvSpPr>
        <p:spPr>
          <a:xfrm>
            <a:off x="8242708" y="4482985"/>
            <a:ext cx="31972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889FB"/>
                </a:solidFill>
              </a:rPr>
              <a:t>See 3</a:t>
            </a:r>
            <a:r>
              <a:rPr lang="en-US" b="1" baseline="30000" dirty="0">
                <a:solidFill>
                  <a:srgbClr val="7889FB"/>
                </a:solidFill>
              </a:rPr>
              <a:t>rd</a:t>
            </a:r>
            <a:r>
              <a:rPr lang="en-US" b="1" dirty="0">
                <a:solidFill>
                  <a:srgbClr val="7889FB"/>
                </a:solidFill>
              </a:rPr>
              <a:t> seminar intro lecture on</a:t>
            </a:r>
            <a:br>
              <a:rPr lang="en-US" b="1" dirty="0">
                <a:solidFill>
                  <a:srgbClr val="7889FB"/>
                </a:solidFill>
              </a:rPr>
            </a:br>
            <a:r>
              <a:rPr lang="en-US" b="1" dirty="0">
                <a:solidFill>
                  <a:srgbClr val="7889FB"/>
                </a:solidFill>
              </a:rPr>
              <a:t>“Experiments, Reproducibility”</a:t>
            </a:r>
          </a:p>
        </p:txBody>
      </p:sp>
    </p:spTree>
    <p:extLst>
      <p:ext uri="{BB962C8B-B14F-4D97-AF65-F5344CB8AC3E}">
        <p14:creationId xmlns:p14="http://schemas.microsoft.com/office/powerpoint/2010/main" val="3917731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D0E9B9E-3E14-7B6A-CADF-F38915FF95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5867" y="2582402"/>
            <a:ext cx="10328798" cy="717437"/>
          </a:xfrm>
        </p:spPr>
        <p:txBody>
          <a:bodyPr/>
          <a:lstStyle/>
          <a:p>
            <a:r>
              <a:rPr lang="en-US" dirty="0"/>
              <a:t>Projects in DAPHNE and Apache </a:t>
            </a:r>
            <a:r>
              <a:rPr lang="en-US" dirty="0" err="1"/>
              <a:t>SystemDS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0776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F0C8544-3FA1-1678-5EDB-71DE8679A7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Overview: Two Systems Developed at the DAMS Lab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274D3F8-752C-B7FE-A121-856656994FC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50799" y="2182391"/>
            <a:ext cx="5545201" cy="2642820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An Open and Extensible System Infrastructure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for </a:t>
            </a:r>
            <a:r>
              <a:rPr lang="en-US" dirty="0">
                <a:solidFill>
                  <a:schemeClr val="accent1"/>
                </a:solidFill>
              </a:rPr>
              <a:t>Integrated Data Analysis Pipelines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Intersection of data management,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machine learning, high-performance computing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Open-source (Apache v2 license)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hlinkClick r:id="rId2"/>
              </a:rPr>
              <a:t>https://github.com/daphne-eu/daphne</a:t>
            </a:r>
            <a:endParaRPr lang="en-US" dirty="0"/>
          </a:p>
          <a:p>
            <a:pPr lvl="1"/>
            <a:r>
              <a:rPr lang="en-US" dirty="0">
                <a:solidFill>
                  <a:srgbClr val="000000"/>
                </a:solidFill>
              </a:rPr>
              <a:t>Originated from DAPHNE EU-project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Written mostly in C++, Python, </a:t>
            </a:r>
            <a:r>
              <a:rPr lang="en-US" dirty="0" err="1">
                <a:solidFill>
                  <a:srgbClr val="000000"/>
                </a:solidFill>
              </a:rPr>
              <a:t>DaphneDSL</a:t>
            </a:r>
            <a:endParaRPr lang="en-US" dirty="0">
              <a:solidFill>
                <a:srgbClr val="000000"/>
              </a:solidFill>
            </a:endParaRPr>
          </a:p>
          <a:p>
            <a:pPr lvl="1"/>
            <a:r>
              <a:rPr lang="en-US" dirty="0">
                <a:solidFill>
                  <a:srgbClr val="000000"/>
                </a:solidFill>
              </a:rPr>
              <a:t>Since 2020 (open-source since 2022)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FF5F702-CF84-CE24-40CD-5EB90D95147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114945" y="2176168"/>
            <a:ext cx="5545201" cy="2642820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A Declarative ML System for the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chemeClr val="accent1"/>
                </a:solidFill>
              </a:rPr>
              <a:t>End-to-End Data Science Lifecycle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Data integration/cleaning/prep, model selection/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training/validation/debugging/deployment/scoring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Open-source (Apache v2 license)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hlinkClick r:id="rId3"/>
              </a:rPr>
              <a:t>https://github.com/apache/systemds</a:t>
            </a:r>
            <a:endParaRPr lang="en-US" dirty="0">
              <a:solidFill>
                <a:srgbClr val="000000"/>
              </a:solidFill>
            </a:endParaRPr>
          </a:p>
          <a:p>
            <a:pPr lvl="1"/>
            <a:r>
              <a:rPr lang="en-US" dirty="0">
                <a:solidFill>
                  <a:srgbClr val="000000"/>
                </a:solidFill>
              </a:rPr>
              <a:t>Originated from Apache </a:t>
            </a:r>
            <a:r>
              <a:rPr lang="en-US" dirty="0" err="1">
                <a:solidFill>
                  <a:srgbClr val="000000"/>
                </a:solidFill>
              </a:rPr>
              <a:t>SystemML</a:t>
            </a:r>
            <a:r>
              <a:rPr lang="en-US" dirty="0">
                <a:solidFill>
                  <a:srgbClr val="000000"/>
                </a:solidFill>
              </a:rPr>
              <a:t> (started at IBM)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Written mostly in Java, Python, and DML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Since 2010 (open-source since 2015) (as </a:t>
            </a:r>
            <a:r>
              <a:rPr lang="en-US" dirty="0" err="1">
                <a:solidFill>
                  <a:srgbClr val="000000"/>
                </a:solidFill>
              </a:rPr>
              <a:t>SystemML</a:t>
            </a:r>
            <a:r>
              <a:rPr lang="en-US" dirty="0">
                <a:solidFill>
                  <a:srgbClr val="000000"/>
                </a:solidFill>
              </a:rPr>
              <a:t>)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2BF111C-7C2C-5AB2-3E2D-EC841C17EC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006" y="1168073"/>
            <a:ext cx="3384170" cy="782844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118A3024-ADAC-0B80-1B5E-1784EA6EEE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4189" y="1235645"/>
            <a:ext cx="2381250" cy="64770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B52B53F8-0C44-9D44-1BA9-AF638DB1E1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6954" y="1293401"/>
            <a:ext cx="798282" cy="532188"/>
          </a:xfrm>
          <a:prstGeom prst="rect">
            <a:avLst/>
          </a:prstGeom>
        </p:spPr>
      </p:pic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433999F7-7EF8-B20D-0A7C-BD1DB618ABD0}"/>
              </a:ext>
            </a:extLst>
          </p:cNvPr>
          <p:cNvGrpSpPr/>
          <p:nvPr/>
        </p:nvGrpSpPr>
        <p:grpSpPr>
          <a:xfrm>
            <a:off x="1071262" y="5122749"/>
            <a:ext cx="4249650" cy="738664"/>
            <a:chOff x="935051" y="4525510"/>
            <a:chExt cx="4249650" cy="738664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EDFDF684-6A2D-03A1-217C-A78CD0ACD1B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35051" y="4553742"/>
              <a:ext cx="527113" cy="682201"/>
            </a:xfrm>
            <a:prstGeom prst="rect">
              <a:avLst/>
            </a:prstGeom>
            <a:ln w="28575">
              <a:solidFill>
                <a:srgbClr val="7889FB"/>
              </a:solidFill>
            </a:ln>
          </p:spPr>
        </p:pic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50684DB3-22E5-1CA9-64AB-596CBB7EFDBE}"/>
                </a:ext>
              </a:extLst>
            </p:cNvPr>
            <p:cNvSpPr txBox="1"/>
            <p:nvPr/>
          </p:nvSpPr>
          <p:spPr>
            <a:xfrm>
              <a:off x="1492847" y="4525510"/>
              <a:ext cx="369185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000000"/>
                  </a:solidFill>
                </a:rPr>
                <a:t>[Patrick Damme et al.: DAPHNE: An Open and Extensible System Infrastructure for Integrated Data Analysis Pipelines. CIDR 2022]</a:t>
              </a:r>
            </a:p>
          </p:txBody>
        </p:sp>
      </p:grp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58E05A89-1456-3C18-02BD-F5E07CD165CB}"/>
              </a:ext>
            </a:extLst>
          </p:cNvPr>
          <p:cNvGrpSpPr/>
          <p:nvPr/>
        </p:nvGrpSpPr>
        <p:grpSpPr>
          <a:xfrm>
            <a:off x="6604660" y="5122749"/>
            <a:ext cx="4249650" cy="738664"/>
            <a:chOff x="6468449" y="4525510"/>
            <a:chExt cx="4249650" cy="738664"/>
          </a:xfrm>
        </p:grpSpPr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69F67956-4B0D-7818-2B46-762215B37EF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468449" y="4553583"/>
              <a:ext cx="527437" cy="682518"/>
            </a:xfrm>
            <a:prstGeom prst="rect">
              <a:avLst/>
            </a:prstGeom>
            <a:ln w="28575">
              <a:solidFill>
                <a:srgbClr val="7889FB"/>
              </a:solidFill>
            </a:ln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10342B72-096D-35A9-A6B8-51F603D9F919}"/>
                </a:ext>
              </a:extLst>
            </p:cNvPr>
            <p:cNvSpPr txBox="1"/>
            <p:nvPr/>
          </p:nvSpPr>
          <p:spPr>
            <a:xfrm>
              <a:off x="7026245" y="4525510"/>
              <a:ext cx="369185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000000"/>
                  </a:solidFill>
                </a:rPr>
                <a:t>[Matthias Boehm et al.: </a:t>
              </a:r>
              <a:r>
                <a:rPr lang="en-US" sz="1400" dirty="0" err="1">
                  <a:solidFill>
                    <a:srgbClr val="000000"/>
                  </a:solidFill>
                </a:rPr>
                <a:t>SystemDS</a:t>
              </a:r>
              <a:r>
                <a:rPr lang="en-US" sz="1400" dirty="0">
                  <a:solidFill>
                    <a:srgbClr val="000000"/>
                  </a:solidFill>
                </a:rPr>
                <a:t>: A Declarative Machine Learning System for the End-to-End Data Science Lifecycle. CIDR 2020]</a:t>
              </a:r>
            </a:p>
          </p:txBody>
        </p:sp>
      </p:grpSp>
      <p:pic>
        <p:nvPicPr>
          <p:cNvPr id="9" name="Grafik 8">
            <a:extLst>
              <a:ext uri="{FF2B5EF4-FFF2-40B4-BE49-F238E27FC236}">
                <a16:creationId xmlns:a16="http://schemas.microsoft.com/office/drawing/2014/main" id="{110E7B65-684C-16EA-6687-1EF8ECF34A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33547" y="1133940"/>
            <a:ext cx="1621164" cy="851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6766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155B5-CD3B-3C52-AD91-B8E398AA2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CCC1FD-C905-688B-6112-4D5C7E4486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Simplified High-level Architecture of DAPHNE and </a:t>
            </a:r>
            <a:r>
              <a:rPr lang="en-US" dirty="0" err="1"/>
              <a:t>SystemDS</a:t>
            </a:r>
            <a:endParaRPr lang="en-US" dirty="0"/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132CCFB1-1B11-B3C0-3212-BA6032FE52E2}"/>
              </a:ext>
            </a:extLst>
          </p:cNvPr>
          <p:cNvSpPr/>
          <p:nvPr/>
        </p:nvSpPr>
        <p:spPr>
          <a:xfrm>
            <a:off x="4016963" y="2624782"/>
            <a:ext cx="4154576" cy="2466417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System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5B0A4840-94B2-377E-81A1-8A7FE0E02F32}"/>
              </a:ext>
            </a:extLst>
          </p:cNvPr>
          <p:cNvGrpSpPr/>
          <p:nvPr/>
        </p:nvGrpSpPr>
        <p:grpSpPr>
          <a:xfrm>
            <a:off x="4099536" y="2727739"/>
            <a:ext cx="3989430" cy="2260503"/>
            <a:chOff x="4007941" y="1937451"/>
            <a:chExt cx="3989430" cy="2260503"/>
          </a:xfrm>
        </p:grpSpPr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EF95BC3A-9E0A-56AF-5CF7-80F524427D85}"/>
                </a:ext>
              </a:extLst>
            </p:cNvPr>
            <p:cNvSpPr/>
            <p:nvPr/>
          </p:nvSpPr>
          <p:spPr>
            <a:xfrm>
              <a:off x="4007941" y="1937451"/>
              <a:ext cx="3989430" cy="52439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b="1" u="sng" dirty="0">
                  <a:solidFill>
                    <a:srgbClr val="000000"/>
                  </a:solidFill>
                </a:rPr>
                <a:t>Language Abstractions &amp; APIs</a:t>
              </a:r>
            </a:p>
            <a:p>
              <a:pPr algn="ctr"/>
              <a:r>
                <a:rPr lang="en-US" sz="1600" dirty="0">
                  <a:solidFill>
                    <a:srgbClr val="000000"/>
                  </a:solidFill>
                </a:rPr>
                <a:t>Domain-specific language (DSL), Python API</a:t>
              </a:r>
            </a:p>
          </p:txBody>
        </p:sp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CA8A3970-046D-378C-3146-603F52AF86F6}"/>
                </a:ext>
              </a:extLst>
            </p:cNvPr>
            <p:cNvSpPr/>
            <p:nvPr/>
          </p:nvSpPr>
          <p:spPr>
            <a:xfrm>
              <a:off x="4007941" y="2545699"/>
              <a:ext cx="3989430" cy="783602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b="1" u="sng" dirty="0">
                  <a:solidFill>
                    <a:srgbClr val="000000"/>
                  </a:solidFill>
                </a:rPr>
                <a:t>Optimizing Compiler</a:t>
              </a:r>
              <a:br>
                <a:rPr lang="en-US" sz="1600" b="1" u="sng" dirty="0">
                  <a:solidFill>
                    <a:srgbClr val="000000"/>
                  </a:solidFill>
                </a:rPr>
              </a:br>
              <a:r>
                <a:rPr lang="en-US" sz="1600" dirty="0">
                  <a:solidFill>
                    <a:srgbClr val="000000"/>
                  </a:solidFill>
                </a:rPr>
                <a:t>DSL parser, Intermediate representation (IR),</a:t>
              </a:r>
              <a:br>
                <a:rPr lang="en-US" sz="1600" dirty="0">
                  <a:solidFill>
                    <a:srgbClr val="000000"/>
                  </a:solidFill>
                </a:rPr>
              </a:br>
              <a:r>
                <a:rPr lang="en-US" sz="1600" dirty="0">
                  <a:solidFill>
                    <a:srgbClr val="000000"/>
                  </a:solidFill>
                </a:rPr>
                <a:t>Compiler passes (lowering and optimization)</a:t>
              </a:r>
            </a:p>
          </p:txBody>
        </p:sp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D2A0E7CF-5E15-1E4C-330A-5E8C21C1A2A1}"/>
                </a:ext>
              </a:extLst>
            </p:cNvPr>
            <p:cNvSpPr/>
            <p:nvPr/>
          </p:nvSpPr>
          <p:spPr>
            <a:xfrm>
              <a:off x="4007941" y="3413154"/>
              <a:ext cx="3989430" cy="7848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b="1" u="sng" dirty="0">
                  <a:solidFill>
                    <a:srgbClr val="000000"/>
                  </a:solidFill>
                </a:rPr>
                <a:t>Runtime</a:t>
              </a:r>
            </a:p>
            <a:p>
              <a:pPr algn="ctr"/>
              <a:r>
                <a:rPr lang="en-US" sz="1600" dirty="0">
                  <a:solidFill>
                    <a:srgbClr val="000000"/>
                  </a:solidFill>
                </a:rPr>
                <a:t>Parallel local &amp; distributed execution,</a:t>
              </a:r>
              <a:br>
                <a:rPr lang="en-US" sz="1600" dirty="0">
                  <a:solidFill>
                    <a:srgbClr val="000000"/>
                  </a:solidFill>
                </a:rPr>
              </a:br>
              <a:r>
                <a:rPr lang="en-US" sz="1600" dirty="0">
                  <a:solidFill>
                    <a:srgbClr val="000000"/>
                  </a:solidFill>
                </a:rPr>
                <a:t>Hardware accelerators (e.g., GPU)</a:t>
              </a:r>
            </a:p>
          </p:txBody>
        </p:sp>
      </p:grpSp>
      <p:sp>
        <p:nvSpPr>
          <p:cNvPr id="13" name="Textfeld 12">
            <a:extLst>
              <a:ext uri="{FF2B5EF4-FFF2-40B4-BE49-F238E27FC236}">
                <a16:creationId xmlns:a16="http://schemas.microsoft.com/office/drawing/2014/main" id="{161C7673-A68A-7540-4D88-76278E4A75C7}"/>
              </a:ext>
            </a:extLst>
          </p:cNvPr>
          <p:cNvSpPr txBox="1"/>
          <p:nvPr/>
        </p:nvSpPr>
        <p:spPr>
          <a:xfrm>
            <a:off x="3494125" y="1118195"/>
            <a:ext cx="252947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>
                <a:solidFill>
                  <a:srgbClr val="000000"/>
                </a:solidFill>
              </a:rPr>
              <a:t>Program</a:t>
            </a:r>
            <a:br>
              <a:rPr lang="en-US" sz="1600" dirty="0">
                <a:solidFill>
                  <a:srgbClr val="000000"/>
                </a:solidFill>
              </a:rPr>
            </a:br>
            <a:r>
              <a:rPr lang="en-US" sz="1600" dirty="0">
                <a:solidFill>
                  <a:srgbClr val="000000"/>
                </a:solidFill>
              </a:rPr>
              <a:t>matrix/frame data types</a:t>
            </a:r>
            <a:br>
              <a:rPr lang="en-US" sz="1600" dirty="0">
                <a:solidFill>
                  <a:srgbClr val="000000"/>
                </a:solidFill>
              </a:rPr>
            </a:br>
            <a:r>
              <a:rPr lang="en-US" sz="1600" dirty="0">
                <a:solidFill>
                  <a:srgbClr val="000000"/>
                </a:solidFill>
              </a:rPr>
              <a:t>linear/relational algebra ops</a:t>
            </a:r>
            <a:br>
              <a:rPr lang="en-US" sz="1600" dirty="0">
                <a:solidFill>
                  <a:srgbClr val="000000"/>
                </a:solidFill>
              </a:rPr>
            </a:br>
            <a:r>
              <a:rPr lang="en-US" sz="1600" dirty="0">
                <a:solidFill>
                  <a:srgbClr val="000000"/>
                </a:solidFill>
              </a:rPr>
              <a:t>complex control flow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AD4B9E23-862C-7B2F-83D1-F70D31B33463}"/>
              </a:ext>
            </a:extLst>
          </p:cNvPr>
          <p:cNvSpPr txBox="1"/>
          <p:nvPr/>
        </p:nvSpPr>
        <p:spPr>
          <a:xfrm>
            <a:off x="6164904" y="1118195"/>
            <a:ext cx="33640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</a:rPr>
              <a:t>Input Data</a:t>
            </a:r>
            <a:br>
              <a:rPr lang="en-US" sz="1600" b="1" dirty="0">
                <a:solidFill>
                  <a:srgbClr val="000000"/>
                </a:solidFill>
              </a:rPr>
            </a:br>
            <a:r>
              <a:rPr lang="en-US" sz="1600" dirty="0">
                <a:solidFill>
                  <a:srgbClr val="000000"/>
                </a:solidFill>
              </a:rPr>
              <a:t>open file formats</a:t>
            </a:r>
          </a:p>
          <a:p>
            <a:r>
              <a:rPr lang="en-US" sz="1600" dirty="0">
                <a:solidFill>
                  <a:srgbClr val="000000"/>
                </a:solidFill>
              </a:rPr>
              <a:t>data exchange with other systems/libs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E8A315CF-7130-2523-23A1-282D0DE02743}"/>
              </a:ext>
            </a:extLst>
          </p:cNvPr>
          <p:cNvSpPr txBox="1"/>
          <p:nvPr/>
        </p:nvSpPr>
        <p:spPr>
          <a:xfrm>
            <a:off x="6230403" y="5520861"/>
            <a:ext cx="12419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Output Data</a:t>
            </a:r>
          </a:p>
        </p:txBody>
      </p:sp>
      <p:sp>
        <p:nvSpPr>
          <p:cNvPr id="25" name="Pfeil: nach unten 24">
            <a:extLst>
              <a:ext uri="{FF2B5EF4-FFF2-40B4-BE49-F238E27FC236}">
                <a16:creationId xmlns:a16="http://schemas.microsoft.com/office/drawing/2014/main" id="{A2DACF5C-F8BF-002B-C9ED-E99A0103952D}"/>
              </a:ext>
            </a:extLst>
          </p:cNvPr>
          <p:cNvSpPr/>
          <p:nvPr/>
        </p:nvSpPr>
        <p:spPr>
          <a:xfrm>
            <a:off x="5711083" y="2212635"/>
            <a:ext cx="312516" cy="348105"/>
          </a:xfrm>
          <a:prstGeom prst="downArrow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/>
          </a:p>
        </p:txBody>
      </p:sp>
      <p:sp>
        <p:nvSpPr>
          <p:cNvPr id="26" name="Pfeil: nach unten 25">
            <a:extLst>
              <a:ext uri="{FF2B5EF4-FFF2-40B4-BE49-F238E27FC236}">
                <a16:creationId xmlns:a16="http://schemas.microsoft.com/office/drawing/2014/main" id="{15D27A93-56F1-B379-B99E-BB3127F5BE21}"/>
              </a:ext>
            </a:extLst>
          </p:cNvPr>
          <p:cNvSpPr/>
          <p:nvPr/>
        </p:nvSpPr>
        <p:spPr>
          <a:xfrm>
            <a:off x="6164904" y="2212635"/>
            <a:ext cx="312516" cy="348105"/>
          </a:xfrm>
          <a:prstGeom prst="downArrow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/>
          </a:p>
        </p:txBody>
      </p:sp>
      <p:sp>
        <p:nvSpPr>
          <p:cNvPr id="27" name="Pfeil: nach unten 26">
            <a:extLst>
              <a:ext uri="{FF2B5EF4-FFF2-40B4-BE49-F238E27FC236}">
                <a16:creationId xmlns:a16="http://schemas.microsoft.com/office/drawing/2014/main" id="{E844E3C0-3ACB-4FF2-FD92-69449C0929C1}"/>
              </a:ext>
            </a:extLst>
          </p:cNvPr>
          <p:cNvSpPr/>
          <p:nvPr/>
        </p:nvSpPr>
        <p:spPr>
          <a:xfrm>
            <a:off x="6164904" y="5168756"/>
            <a:ext cx="312516" cy="348105"/>
          </a:xfrm>
          <a:prstGeom prst="downArrow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567F8560-F288-9A01-AABF-FBAEB6194203}"/>
              </a:ext>
            </a:extLst>
          </p:cNvPr>
          <p:cNvSpPr txBox="1"/>
          <p:nvPr/>
        </p:nvSpPr>
        <p:spPr>
          <a:xfrm>
            <a:off x="753936" y="1095804"/>
            <a:ext cx="11122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</a:rPr>
              <a:t>clustering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7C4FB295-8F02-FD33-69E3-337D8121D796}"/>
              </a:ext>
            </a:extLst>
          </p:cNvPr>
          <p:cNvSpPr txBox="1"/>
          <p:nvPr/>
        </p:nvSpPr>
        <p:spPr>
          <a:xfrm>
            <a:off x="605497" y="1503740"/>
            <a:ext cx="1409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</a:rPr>
              <a:t>classification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D37328BB-E4AA-EC0F-0C8A-767EAA064830}"/>
              </a:ext>
            </a:extLst>
          </p:cNvPr>
          <p:cNvSpPr txBox="1"/>
          <p:nvPr/>
        </p:nvSpPr>
        <p:spPr>
          <a:xfrm>
            <a:off x="2392235" y="984157"/>
            <a:ext cx="1738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</a:rPr>
              <a:t>neural networks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4D594020-A005-8F62-6423-58BB94BFE31B}"/>
              </a:ext>
            </a:extLst>
          </p:cNvPr>
          <p:cNvSpPr txBox="1"/>
          <p:nvPr/>
        </p:nvSpPr>
        <p:spPr>
          <a:xfrm>
            <a:off x="1962522" y="1285862"/>
            <a:ext cx="11685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</a:rPr>
              <a:t>regression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9F9450B8-969B-DB21-822C-291B8D6AA023}"/>
              </a:ext>
            </a:extLst>
          </p:cNvPr>
          <p:cNvSpPr txBox="1"/>
          <p:nvPr/>
        </p:nvSpPr>
        <p:spPr>
          <a:xfrm>
            <a:off x="1424629" y="1827890"/>
            <a:ext cx="1859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</a:rPr>
              <a:t>relational queries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55A78930-61BF-5BF9-57C7-1F0D0B4DB3E7}"/>
              </a:ext>
            </a:extLst>
          </p:cNvPr>
          <p:cNvSpPr txBox="1"/>
          <p:nvPr/>
        </p:nvSpPr>
        <p:spPr>
          <a:xfrm>
            <a:off x="2109510" y="1572110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</a:rPr>
              <a:t>…</a:t>
            </a: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7AB54D50-1143-8A70-A285-C0610EB00DE4}"/>
              </a:ext>
            </a:extLst>
          </p:cNvPr>
          <p:cNvSpPr txBox="1"/>
          <p:nvPr/>
        </p:nvSpPr>
        <p:spPr>
          <a:xfrm>
            <a:off x="3143097" y="1280470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</a:rPr>
              <a:t>…</a:t>
            </a: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D97E1A39-0CB8-CB5F-7FA5-0398A975133B}"/>
              </a:ext>
            </a:extLst>
          </p:cNvPr>
          <p:cNvSpPr txBox="1"/>
          <p:nvPr/>
        </p:nvSpPr>
        <p:spPr>
          <a:xfrm>
            <a:off x="1728590" y="874988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</a:rPr>
              <a:t>…</a:t>
            </a: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501CB7DF-5DEC-A61E-BF14-4D560FC96A5A}"/>
              </a:ext>
            </a:extLst>
          </p:cNvPr>
          <p:cNvSpPr txBox="1"/>
          <p:nvPr/>
        </p:nvSpPr>
        <p:spPr>
          <a:xfrm>
            <a:off x="184943" y="4018776"/>
            <a:ext cx="3135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Other such systems (examples)</a:t>
            </a:r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DBBC25F5-B301-8197-0B61-D5044E7653DB}"/>
              </a:ext>
            </a:extLst>
          </p:cNvPr>
          <p:cNvSpPr txBox="1"/>
          <p:nvPr/>
        </p:nvSpPr>
        <p:spPr>
          <a:xfrm>
            <a:off x="8867636" y="3857990"/>
            <a:ext cx="279480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889FB"/>
                </a:solidFill>
              </a:rPr>
              <a:t>Architecture of ML Systems</a:t>
            </a:r>
            <a:br>
              <a:rPr lang="en-US" b="1" dirty="0">
                <a:solidFill>
                  <a:srgbClr val="7889FB"/>
                </a:solidFill>
              </a:rPr>
            </a:br>
            <a:r>
              <a:rPr lang="en-US" b="1" dirty="0">
                <a:solidFill>
                  <a:srgbClr val="000000"/>
                </a:solidFill>
              </a:rPr>
              <a:t>(AMLS): Lecture + Exercise</a:t>
            </a:r>
            <a:br>
              <a:rPr lang="en-US" b="1" dirty="0">
                <a:solidFill>
                  <a:srgbClr val="000000"/>
                </a:solidFill>
              </a:rPr>
            </a:br>
            <a:r>
              <a:rPr lang="en-US" b="1" dirty="0">
                <a:solidFill>
                  <a:srgbClr val="000000"/>
                </a:solidFill>
              </a:rPr>
              <a:t>by Prof. Matthias </a:t>
            </a:r>
            <a:r>
              <a:rPr lang="en-US" b="1" dirty="0" err="1">
                <a:solidFill>
                  <a:srgbClr val="000000"/>
                </a:solidFill>
              </a:rPr>
              <a:t>Böhm</a:t>
            </a:r>
            <a:br>
              <a:rPr lang="en-US" b="1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(every summer semester)</a:t>
            </a:r>
          </a:p>
        </p:txBody>
      </p:sp>
      <p:pic>
        <p:nvPicPr>
          <p:cNvPr id="41" name="Picture 6">
            <a:extLst>
              <a:ext uri="{FF2B5EF4-FFF2-40B4-BE49-F238E27FC236}">
                <a16:creationId xmlns:a16="http://schemas.microsoft.com/office/drawing/2014/main" id="{D648E165-AE3F-56FB-7380-A3E63D2CEF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203" y="5091199"/>
            <a:ext cx="659373" cy="561969"/>
          </a:xfrm>
          <a:prstGeom prst="rect">
            <a:avLst/>
          </a:prstGeom>
        </p:spPr>
      </p:pic>
      <p:pic>
        <p:nvPicPr>
          <p:cNvPr id="42" name="Picture 7">
            <a:extLst>
              <a:ext uri="{FF2B5EF4-FFF2-40B4-BE49-F238E27FC236}">
                <a16:creationId xmlns:a16="http://schemas.microsoft.com/office/drawing/2014/main" id="{39EAEC52-6096-74FB-EEDD-14F684861F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298" y="5372183"/>
            <a:ext cx="1027585" cy="213035"/>
          </a:xfrm>
          <a:prstGeom prst="rect">
            <a:avLst/>
          </a:prstGeom>
        </p:spPr>
      </p:pic>
      <p:pic>
        <p:nvPicPr>
          <p:cNvPr id="43" name="Picture 8">
            <a:extLst>
              <a:ext uri="{FF2B5EF4-FFF2-40B4-BE49-F238E27FC236}">
                <a16:creationId xmlns:a16="http://schemas.microsoft.com/office/drawing/2014/main" id="{358215CA-6CF8-7F69-3521-36319EF14B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462" y="4680128"/>
            <a:ext cx="919781" cy="365035"/>
          </a:xfrm>
          <a:prstGeom prst="rect">
            <a:avLst/>
          </a:prstGeom>
        </p:spPr>
      </p:pic>
      <p:pic>
        <p:nvPicPr>
          <p:cNvPr id="44" name="Picture 9">
            <a:extLst>
              <a:ext uri="{FF2B5EF4-FFF2-40B4-BE49-F238E27FC236}">
                <a16:creationId xmlns:a16="http://schemas.microsoft.com/office/drawing/2014/main" id="{2F4D973A-51EA-1D97-08CE-2CDAB92845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737" y="5109447"/>
            <a:ext cx="491759" cy="381113"/>
          </a:xfrm>
          <a:prstGeom prst="rect">
            <a:avLst/>
          </a:prstGeom>
        </p:spPr>
      </p:pic>
      <p:pic>
        <p:nvPicPr>
          <p:cNvPr id="45" name="Picture 12">
            <a:extLst>
              <a:ext uri="{FF2B5EF4-FFF2-40B4-BE49-F238E27FC236}">
                <a16:creationId xmlns:a16="http://schemas.microsoft.com/office/drawing/2014/main" id="{2CA7834F-F1FA-5780-3DB1-7682E6E702A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39" b="13748"/>
          <a:stretch/>
        </p:blipFill>
        <p:spPr>
          <a:xfrm>
            <a:off x="2602203" y="4524802"/>
            <a:ext cx="548869" cy="395254"/>
          </a:xfrm>
          <a:prstGeom prst="rect">
            <a:avLst/>
          </a:prstGeom>
        </p:spPr>
      </p:pic>
      <p:pic>
        <p:nvPicPr>
          <p:cNvPr id="46" name="Picture 2" descr="Bildergebnis für dask">
            <a:extLst>
              <a:ext uri="{FF2B5EF4-FFF2-40B4-BE49-F238E27FC236}">
                <a16:creationId xmlns:a16="http://schemas.microsoft.com/office/drawing/2014/main" id="{537EBE55-EC61-3DB5-0588-D7850A926A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95" t="34381" r="29495" b="34871"/>
          <a:stretch/>
        </p:blipFill>
        <p:spPr bwMode="auto">
          <a:xfrm>
            <a:off x="1598737" y="4530610"/>
            <a:ext cx="726229" cy="299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7980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25" grpId="0" animBg="1"/>
      <p:bldP spid="26" grpId="0" animBg="1"/>
      <p:bldP spid="27" grpId="0" animBg="1"/>
      <p:bldP spid="6" grpId="0"/>
      <p:bldP spid="8" grpId="0"/>
      <p:bldP spid="18" grpId="0"/>
      <p:bldP spid="22" grpId="0"/>
      <p:bldP spid="28" grpId="0"/>
      <p:bldP spid="29" grpId="0"/>
      <p:bldP spid="30" grpId="0"/>
      <p:bldP spid="31" grpId="0"/>
      <p:bldP spid="32" grpId="0"/>
      <p:bldP spid="32" grpId="1"/>
      <p:bldP spid="3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B39AAD-74B5-B9ED-FB47-AA9DF2FE5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29DFD0-F32F-37FE-CEE2-4C4963A22A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Simplified High-level Architecture of DAPHNE and </a:t>
            </a:r>
            <a:r>
              <a:rPr lang="en-US" dirty="0" err="1"/>
              <a:t>SystemDS</a:t>
            </a:r>
            <a:endParaRPr lang="en-US" dirty="0"/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9CC7D6B7-73ED-BF91-DD82-B245E07EFD78}"/>
              </a:ext>
            </a:extLst>
          </p:cNvPr>
          <p:cNvSpPr/>
          <p:nvPr/>
        </p:nvSpPr>
        <p:spPr>
          <a:xfrm>
            <a:off x="4016963" y="2624782"/>
            <a:ext cx="4154576" cy="2466417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4C9D7962-31D6-28F1-F0B8-B737A6DBD180}"/>
              </a:ext>
            </a:extLst>
          </p:cNvPr>
          <p:cNvSpPr/>
          <p:nvPr/>
        </p:nvSpPr>
        <p:spPr>
          <a:xfrm>
            <a:off x="4099536" y="2727739"/>
            <a:ext cx="3989430" cy="52439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u="sng" dirty="0">
                <a:solidFill>
                  <a:srgbClr val="000000"/>
                </a:solidFill>
              </a:rPr>
              <a:t>Language Abstractions &amp; APIs</a:t>
            </a:r>
          </a:p>
          <a:p>
            <a:pPr algn="ctr"/>
            <a:r>
              <a:rPr lang="en-US" sz="1600" dirty="0">
                <a:solidFill>
                  <a:srgbClr val="000000"/>
                </a:solidFill>
              </a:rPr>
              <a:t>Domain-specific language (DSL), Python API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E385F19F-42FE-DF1C-B3B9-B40429194D3F}"/>
              </a:ext>
            </a:extLst>
          </p:cNvPr>
          <p:cNvSpPr/>
          <p:nvPr/>
        </p:nvSpPr>
        <p:spPr>
          <a:xfrm>
            <a:off x="4099536" y="3335988"/>
            <a:ext cx="3989430" cy="78360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u="sng" dirty="0">
                <a:solidFill>
                  <a:srgbClr val="000000"/>
                </a:solidFill>
              </a:rPr>
              <a:t>Optimizing Compiler</a:t>
            </a:r>
            <a:br>
              <a:rPr lang="en-US" sz="1600" b="1" u="sng" dirty="0">
                <a:solidFill>
                  <a:srgbClr val="000000"/>
                </a:solidFill>
              </a:rPr>
            </a:br>
            <a:r>
              <a:rPr lang="en-US" sz="1600" dirty="0">
                <a:solidFill>
                  <a:srgbClr val="000000"/>
                </a:solidFill>
              </a:rPr>
              <a:t>DSL parser, Intermediate representation (IR),</a:t>
            </a:r>
            <a:br>
              <a:rPr lang="en-US" sz="1600" dirty="0">
                <a:solidFill>
                  <a:srgbClr val="000000"/>
                </a:solidFill>
              </a:rPr>
            </a:br>
            <a:r>
              <a:rPr lang="en-US" sz="1600" dirty="0">
                <a:solidFill>
                  <a:srgbClr val="000000"/>
                </a:solidFill>
              </a:rPr>
              <a:t>Compiler passes (lowering and optimization)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0EBACB6A-EEC1-C709-D745-C94A304EEE41}"/>
              </a:ext>
            </a:extLst>
          </p:cNvPr>
          <p:cNvSpPr/>
          <p:nvPr/>
        </p:nvSpPr>
        <p:spPr>
          <a:xfrm>
            <a:off x="4099536" y="4203442"/>
            <a:ext cx="3989430" cy="7848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u="sng" dirty="0">
                <a:solidFill>
                  <a:srgbClr val="000000"/>
                </a:solidFill>
              </a:rPr>
              <a:t>Runtime</a:t>
            </a:r>
          </a:p>
          <a:p>
            <a:pPr algn="ctr"/>
            <a:r>
              <a:rPr lang="en-US" sz="1600" dirty="0">
                <a:solidFill>
                  <a:srgbClr val="000000"/>
                </a:solidFill>
              </a:rPr>
              <a:t>Parallel local &amp; distributed execution,</a:t>
            </a:r>
            <a:br>
              <a:rPr lang="en-US" sz="1600" dirty="0">
                <a:solidFill>
                  <a:srgbClr val="000000"/>
                </a:solidFill>
              </a:rPr>
            </a:br>
            <a:r>
              <a:rPr lang="en-US" sz="1600" dirty="0">
                <a:solidFill>
                  <a:srgbClr val="000000"/>
                </a:solidFill>
              </a:rPr>
              <a:t>Hardware accelerators (e.g., GPU)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A4E5C98E-5D97-0D11-AA5C-69C6819BDBD0}"/>
              </a:ext>
            </a:extLst>
          </p:cNvPr>
          <p:cNvSpPr txBox="1"/>
          <p:nvPr/>
        </p:nvSpPr>
        <p:spPr>
          <a:xfrm>
            <a:off x="3494125" y="1118195"/>
            <a:ext cx="252947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>
                <a:solidFill>
                  <a:srgbClr val="000000"/>
                </a:solidFill>
              </a:rPr>
              <a:t>Program</a:t>
            </a:r>
            <a:br>
              <a:rPr lang="en-US" sz="1600" dirty="0">
                <a:solidFill>
                  <a:srgbClr val="000000"/>
                </a:solidFill>
              </a:rPr>
            </a:br>
            <a:r>
              <a:rPr lang="en-US" sz="1600" dirty="0">
                <a:solidFill>
                  <a:srgbClr val="000000"/>
                </a:solidFill>
              </a:rPr>
              <a:t>matrix/frame data types</a:t>
            </a:r>
            <a:br>
              <a:rPr lang="en-US" sz="1600" dirty="0">
                <a:solidFill>
                  <a:srgbClr val="000000"/>
                </a:solidFill>
              </a:rPr>
            </a:br>
            <a:r>
              <a:rPr lang="en-US" sz="1600" dirty="0">
                <a:solidFill>
                  <a:srgbClr val="000000"/>
                </a:solidFill>
              </a:rPr>
              <a:t>linear/relational algebra ops</a:t>
            </a:r>
            <a:br>
              <a:rPr lang="en-US" sz="1600" dirty="0">
                <a:solidFill>
                  <a:srgbClr val="000000"/>
                </a:solidFill>
              </a:rPr>
            </a:br>
            <a:r>
              <a:rPr lang="en-US" sz="1600" dirty="0">
                <a:solidFill>
                  <a:srgbClr val="000000"/>
                </a:solidFill>
              </a:rPr>
              <a:t>complex control flow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FDFF54CB-4844-E615-68AF-88E3B47BDE45}"/>
              </a:ext>
            </a:extLst>
          </p:cNvPr>
          <p:cNvSpPr txBox="1"/>
          <p:nvPr/>
        </p:nvSpPr>
        <p:spPr>
          <a:xfrm>
            <a:off x="6164904" y="1118195"/>
            <a:ext cx="33640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</a:rPr>
              <a:t>Input Data</a:t>
            </a:r>
            <a:br>
              <a:rPr lang="en-US" sz="1600" b="1" dirty="0">
                <a:solidFill>
                  <a:srgbClr val="000000"/>
                </a:solidFill>
              </a:rPr>
            </a:br>
            <a:r>
              <a:rPr lang="en-US" sz="1600" dirty="0">
                <a:solidFill>
                  <a:srgbClr val="000000"/>
                </a:solidFill>
              </a:rPr>
              <a:t>open file formats</a:t>
            </a:r>
          </a:p>
          <a:p>
            <a:r>
              <a:rPr lang="en-US" sz="1600" dirty="0">
                <a:solidFill>
                  <a:srgbClr val="000000"/>
                </a:solidFill>
              </a:rPr>
              <a:t>data exchange with other systems/libs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013BDF2B-9A6B-BB29-2D30-6CE727E2084A}"/>
              </a:ext>
            </a:extLst>
          </p:cNvPr>
          <p:cNvSpPr txBox="1"/>
          <p:nvPr/>
        </p:nvSpPr>
        <p:spPr>
          <a:xfrm>
            <a:off x="6230403" y="5520861"/>
            <a:ext cx="12419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Output Data</a:t>
            </a:r>
          </a:p>
        </p:txBody>
      </p:sp>
      <p:sp>
        <p:nvSpPr>
          <p:cNvPr id="25" name="Pfeil: nach unten 24">
            <a:extLst>
              <a:ext uri="{FF2B5EF4-FFF2-40B4-BE49-F238E27FC236}">
                <a16:creationId xmlns:a16="http://schemas.microsoft.com/office/drawing/2014/main" id="{54BE128A-C843-F86A-013F-6C0D37969E5C}"/>
              </a:ext>
            </a:extLst>
          </p:cNvPr>
          <p:cNvSpPr/>
          <p:nvPr/>
        </p:nvSpPr>
        <p:spPr>
          <a:xfrm>
            <a:off x="5711083" y="2212635"/>
            <a:ext cx="312516" cy="348105"/>
          </a:xfrm>
          <a:prstGeom prst="downArrow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/>
          </a:p>
        </p:txBody>
      </p:sp>
      <p:sp>
        <p:nvSpPr>
          <p:cNvPr id="26" name="Pfeil: nach unten 25">
            <a:extLst>
              <a:ext uri="{FF2B5EF4-FFF2-40B4-BE49-F238E27FC236}">
                <a16:creationId xmlns:a16="http://schemas.microsoft.com/office/drawing/2014/main" id="{9A2BECB9-7FF7-9800-1BBD-1B3DFD805D7B}"/>
              </a:ext>
            </a:extLst>
          </p:cNvPr>
          <p:cNvSpPr/>
          <p:nvPr/>
        </p:nvSpPr>
        <p:spPr>
          <a:xfrm>
            <a:off x="6164904" y="2212635"/>
            <a:ext cx="312516" cy="348105"/>
          </a:xfrm>
          <a:prstGeom prst="downArrow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/>
          </a:p>
        </p:txBody>
      </p:sp>
      <p:sp>
        <p:nvSpPr>
          <p:cNvPr id="27" name="Pfeil: nach unten 26">
            <a:extLst>
              <a:ext uri="{FF2B5EF4-FFF2-40B4-BE49-F238E27FC236}">
                <a16:creationId xmlns:a16="http://schemas.microsoft.com/office/drawing/2014/main" id="{293BCA28-F2C6-ED89-FEF2-F4054F147193}"/>
              </a:ext>
            </a:extLst>
          </p:cNvPr>
          <p:cNvSpPr/>
          <p:nvPr/>
        </p:nvSpPr>
        <p:spPr>
          <a:xfrm>
            <a:off x="6164904" y="5168756"/>
            <a:ext cx="312516" cy="348105"/>
          </a:xfrm>
          <a:prstGeom prst="downArrow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56018C76-546E-1EE6-EA51-8795697D37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745" y="2374661"/>
            <a:ext cx="2178753" cy="50400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0AFEFBF9-4F2D-E32C-5E8E-4B626A7397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7347" y="2374661"/>
            <a:ext cx="1852943" cy="504000"/>
          </a:xfrm>
          <a:prstGeom prst="rect">
            <a:avLst/>
          </a:prstGeom>
        </p:spPr>
      </p:pic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4D11B316-21E9-F1FB-307D-EC55DD694EAC}"/>
              </a:ext>
            </a:extLst>
          </p:cNvPr>
          <p:cNvGrpSpPr/>
          <p:nvPr/>
        </p:nvGrpSpPr>
        <p:grpSpPr>
          <a:xfrm>
            <a:off x="623404" y="2943719"/>
            <a:ext cx="2811435" cy="2086085"/>
            <a:chOff x="386372" y="2700252"/>
            <a:chExt cx="2811435" cy="2086085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5C20B334-AD0B-0F7D-6ABD-40C535E21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6372" y="2700252"/>
              <a:ext cx="2811435" cy="2086085"/>
            </a:xfrm>
            <a:prstGeom prst="rect">
              <a:avLst/>
            </a:prstGeom>
          </p:spPr>
        </p:pic>
        <p:cxnSp>
          <p:nvCxnSpPr>
            <p:cNvPr id="17" name="Gerader Verbinder 16">
              <a:extLst>
                <a:ext uri="{FF2B5EF4-FFF2-40B4-BE49-F238E27FC236}">
                  <a16:creationId xmlns:a16="http://schemas.microsoft.com/office/drawing/2014/main" id="{B609005A-9855-5D90-1D3D-7301D6608939}"/>
                </a:ext>
              </a:extLst>
            </p:cNvPr>
            <p:cNvCxnSpPr/>
            <p:nvPr/>
          </p:nvCxnSpPr>
          <p:spPr>
            <a:xfrm>
              <a:off x="386372" y="3133136"/>
              <a:ext cx="2811435" cy="0"/>
            </a:xfrm>
            <a:prstGeom prst="line">
              <a:avLst/>
            </a:prstGeom>
            <a:ln w="28575">
              <a:solidFill>
                <a:srgbClr val="C40D1E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r Verbinder 18">
              <a:extLst>
                <a:ext uri="{FF2B5EF4-FFF2-40B4-BE49-F238E27FC236}">
                  <a16:creationId xmlns:a16="http://schemas.microsoft.com/office/drawing/2014/main" id="{1A6D185F-16A4-0479-EA71-8B848940495F}"/>
                </a:ext>
              </a:extLst>
            </p:cNvPr>
            <p:cNvCxnSpPr/>
            <p:nvPr/>
          </p:nvCxnSpPr>
          <p:spPr>
            <a:xfrm>
              <a:off x="386372" y="4039916"/>
              <a:ext cx="2811435" cy="0"/>
            </a:xfrm>
            <a:prstGeom prst="line">
              <a:avLst/>
            </a:prstGeom>
            <a:ln w="28575">
              <a:solidFill>
                <a:srgbClr val="C40D1E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0E7F3A1E-B29C-09C5-E315-BCEF16C86B93}"/>
              </a:ext>
            </a:extLst>
          </p:cNvPr>
          <p:cNvGrpSpPr/>
          <p:nvPr/>
        </p:nvGrpSpPr>
        <p:grpSpPr>
          <a:xfrm>
            <a:off x="8403498" y="2943719"/>
            <a:ext cx="3600641" cy="2086085"/>
            <a:chOff x="8418012" y="2606228"/>
            <a:chExt cx="3600641" cy="2086085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D78C00A4-8289-C66C-0874-C1828E7866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418012" y="2606228"/>
              <a:ext cx="3600641" cy="2086085"/>
            </a:xfrm>
            <a:prstGeom prst="rect">
              <a:avLst/>
            </a:prstGeom>
          </p:spPr>
        </p:pic>
        <p:cxnSp>
          <p:nvCxnSpPr>
            <p:cNvPr id="20" name="Gerader Verbinder 19">
              <a:extLst>
                <a:ext uri="{FF2B5EF4-FFF2-40B4-BE49-F238E27FC236}">
                  <a16:creationId xmlns:a16="http://schemas.microsoft.com/office/drawing/2014/main" id="{BD473067-7227-EDD0-8ECF-778E1AC90E55}"/>
                </a:ext>
              </a:extLst>
            </p:cNvPr>
            <p:cNvCxnSpPr>
              <a:cxnSpLocks/>
            </p:cNvCxnSpPr>
            <p:nvPr/>
          </p:nvCxnSpPr>
          <p:spPr>
            <a:xfrm>
              <a:off x="8441827" y="2864165"/>
              <a:ext cx="3576826" cy="0"/>
            </a:xfrm>
            <a:prstGeom prst="line">
              <a:avLst/>
            </a:prstGeom>
            <a:ln w="28575">
              <a:solidFill>
                <a:srgbClr val="C40D1E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r Verbinder 20">
              <a:extLst>
                <a:ext uri="{FF2B5EF4-FFF2-40B4-BE49-F238E27FC236}">
                  <a16:creationId xmlns:a16="http://schemas.microsoft.com/office/drawing/2014/main" id="{C2138FF3-4890-DE6E-31FA-9A95BBF8EA22}"/>
                </a:ext>
              </a:extLst>
            </p:cNvPr>
            <p:cNvCxnSpPr>
              <a:cxnSpLocks/>
            </p:cNvCxnSpPr>
            <p:nvPr/>
          </p:nvCxnSpPr>
          <p:spPr>
            <a:xfrm>
              <a:off x="8441827" y="3549965"/>
              <a:ext cx="3576826" cy="0"/>
            </a:xfrm>
            <a:prstGeom prst="line">
              <a:avLst/>
            </a:prstGeom>
            <a:ln w="28575">
              <a:solidFill>
                <a:srgbClr val="C40D1E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2FAFA730-CF9A-277B-FC25-5970477CEEFC}"/>
              </a:ext>
            </a:extLst>
          </p:cNvPr>
          <p:cNvCxnSpPr/>
          <p:nvPr/>
        </p:nvCxnSpPr>
        <p:spPr>
          <a:xfrm>
            <a:off x="4016963" y="3294061"/>
            <a:ext cx="4154576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id="{109F6B69-A277-6EA6-D744-E7FD61DF03EA}"/>
              </a:ext>
            </a:extLst>
          </p:cNvPr>
          <p:cNvCxnSpPr/>
          <p:nvPr/>
        </p:nvCxnSpPr>
        <p:spPr>
          <a:xfrm>
            <a:off x="4016963" y="4161517"/>
            <a:ext cx="4154576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22030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DAE11E6-1C41-555B-493D-36076EE345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Kinds of LDE Project Topics in Daphne and </a:t>
            </a:r>
            <a:r>
              <a:rPr lang="en-US" dirty="0" err="1"/>
              <a:t>SystemDS</a:t>
            </a:r>
            <a:endParaRPr lang="en-US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4919C841-5052-1B0B-F967-D5C6C2D87899}"/>
              </a:ext>
            </a:extLst>
          </p:cNvPr>
          <p:cNvSpPr txBox="1"/>
          <p:nvPr/>
        </p:nvSpPr>
        <p:spPr>
          <a:xfrm>
            <a:off x="5115099" y="1872081"/>
            <a:ext cx="9102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>
                <a:solidFill>
                  <a:srgbClr val="000000"/>
                </a:solidFill>
              </a:rPr>
              <a:t>Program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F28568F0-8C7B-1467-D8EB-C20E6BC7E637}"/>
              </a:ext>
            </a:extLst>
          </p:cNvPr>
          <p:cNvSpPr txBox="1"/>
          <p:nvPr/>
        </p:nvSpPr>
        <p:spPr>
          <a:xfrm>
            <a:off x="6166653" y="1872081"/>
            <a:ext cx="10864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</a:rPr>
              <a:t>Input Data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33E3E44B-6650-9CB4-6AEC-00E3E915D8FD}"/>
              </a:ext>
            </a:extLst>
          </p:cNvPr>
          <p:cNvSpPr txBox="1"/>
          <p:nvPr/>
        </p:nvSpPr>
        <p:spPr>
          <a:xfrm>
            <a:off x="6232152" y="5011961"/>
            <a:ext cx="12419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Output Data</a:t>
            </a:r>
          </a:p>
        </p:txBody>
      </p:sp>
      <p:sp>
        <p:nvSpPr>
          <p:cNvPr id="15" name="Pfeil: nach unten 14">
            <a:extLst>
              <a:ext uri="{FF2B5EF4-FFF2-40B4-BE49-F238E27FC236}">
                <a16:creationId xmlns:a16="http://schemas.microsoft.com/office/drawing/2014/main" id="{3CEAE21D-C64D-C391-6379-3E602869A322}"/>
              </a:ext>
            </a:extLst>
          </p:cNvPr>
          <p:cNvSpPr/>
          <p:nvPr/>
        </p:nvSpPr>
        <p:spPr>
          <a:xfrm>
            <a:off x="5712832" y="2212635"/>
            <a:ext cx="312516" cy="348105"/>
          </a:xfrm>
          <a:prstGeom prst="downArrow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/>
          </a:p>
        </p:txBody>
      </p:sp>
      <p:sp>
        <p:nvSpPr>
          <p:cNvPr id="16" name="Pfeil: nach unten 15">
            <a:extLst>
              <a:ext uri="{FF2B5EF4-FFF2-40B4-BE49-F238E27FC236}">
                <a16:creationId xmlns:a16="http://schemas.microsoft.com/office/drawing/2014/main" id="{EE0078F9-53E1-2CF2-B384-8B8E371061B6}"/>
              </a:ext>
            </a:extLst>
          </p:cNvPr>
          <p:cNvSpPr/>
          <p:nvPr/>
        </p:nvSpPr>
        <p:spPr>
          <a:xfrm>
            <a:off x="6166653" y="2212635"/>
            <a:ext cx="312516" cy="348105"/>
          </a:xfrm>
          <a:prstGeom prst="downArrow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/>
          </a:p>
        </p:txBody>
      </p:sp>
      <p:sp>
        <p:nvSpPr>
          <p:cNvPr id="17" name="Pfeil: nach unten 16">
            <a:extLst>
              <a:ext uri="{FF2B5EF4-FFF2-40B4-BE49-F238E27FC236}">
                <a16:creationId xmlns:a16="http://schemas.microsoft.com/office/drawing/2014/main" id="{6E6A8804-21C4-F506-A769-9EE9AEB1BFAF}"/>
              </a:ext>
            </a:extLst>
          </p:cNvPr>
          <p:cNvSpPr/>
          <p:nvPr/>
        </p:nvSpPr>
        <p:spPr>
          <a:xfrm>
            <a:off x="6166653" y="4659856"/>
            <a:ext cx="312516" cy="348105"/>
          </a:xfrm>
          <a:prstGeom prst="downArrow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C2CDD6EA-245D-B69B-2C76-8837215C7079}"/>
              </a:ext>
            </a:extLst>
          </p:cNvPr>
          <p:cNvSpPr/>
          <p:nvPr/>
        </p:nvSpPr>
        <p:spPr>
          <a:xfrm>
            <a:off x="4614701" y="2624783"/>
            <a:ext cx="2962598" cy="197103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9796F75D-833F-09DB-65F1-7FA97D71BA05}"/>
              </a:ext>
            </a:extLst>
          </p:cNvPr>
          <p:cNvSpPr/>
          <p:nvPr/>
        </p:nvSpPr>
        <p:spPr>
          <a:xfrm>
            <a:off x="4717905" y="2727739"/>
            <a:ext cx="2756190" cy="50529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Language Abstractions &amp; APIs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E3A7D4AA-AA39-AA85-C87B-4FA7FBD8BCB7}"/>
              </a:ext>
            </a:extLst>
          </p:cNvPr>
          <p:cNvSpPr/>
          <p:nvPr/>
        </p:nvSpPr>
        <p:spPr>
          <a:xfrm>
            <a:off x="4717905" y="3345312"/>
            <a:ext cx="2756190" cy="5040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Optimizing Compiler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6947D147-CCE8-2EC6-E3FA-6B8B49449854}"/>
              </a:ext>
            </a:extLst>
          </p:cNvPr>
          <p:cNvSpPr/>
          <p:nvPr/>
        </p:nvSpPr>
        <p:spPr>
          <a:xfrm>
            <a:off x="4717905" y="3961593"/>
            <a:ext cx="2756190" cy="5040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Runtime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9DAB1DB7-58D0-8A30-14E7-E0C011FED356}"/>
              </a:ext>
            </a:extLst>
          </p:cNvPr>
          <p:cNvSpPr txBox="1"/>
          <p:nvPr/>
        </p:nvSpPr>
        <p:spPr>
          <a:xfrm>
            <a:off x="7782968" y="2727739"/>
            <a:ext cx="42256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System Internals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accent1"/>
                </a:solidFill>
              </a:rPr>
              <a:t>Optimization and efficient execution</a:t>
            </a:r>
            <a:br>
              <a:rPr lang="en-US" dirty="0">
                <a:solidFill>
                  <a:schemeClr val="accent1"/>
                </a:solidFill>
              </a:rPr>
            </a:br>
            <a:r>
              <a:rPr lang="en-US" dirty="0">
                <a:solidFill>
                  <a:schemeClr val="accent1"/>
                </a:solidFill>
              </a:rPr>
              <a:t>of input programs (various aspects)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accent1"/>
                </a:solidFill>
              </a:rPr>
              <a:t>Mostly in C++/Java, some also in Python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0EDA3900-CF86-AC04-5E8D-71F3048C1E98}"/>
              </a:ext>
            </a:extLst>
          </p:cNvPr>
          <p:cNvSpPr txBox="1"/>
          <p:nvPr/>
        </p:nvSpPr>
        <p:spPr>
          <a:xfrm>
            <a:off x="7782968" y="1481667"/>
            <a:ext cx="395730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Reusable Data Science Primitives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accent1"/>
                </a:solidFill>
              </a:rPr>
              <a:t>Data analysis algorithms/applications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accent1"/>
                </a:solidFill>
              </a:rPr>
              <a:t>Mostly in </a:t>
            </a:r>
            <a:r>
              <a:rPr lang="en-US" dirty="0" err="1">
                <a:solidFill>
                  <a:schemeClr val="accent1"/>
                </a:solidFill>
              </a:rPr>
              <a:t>DaphneDSL</a:t>
            </a:r>
            <a:r>
              <a:rPr lang="en-US" dirty="0">
                <a:solidFill>
                  <a:schemeClr val="accent1"/>
                </a:solidFill>
              </a:rPr>
              <a:t>/DML</a:t>
            </a:r>
          </a:p>
        </p:txBody>
      </p:sp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9E08C514-435A-4FCD-3142-5CFA9E3B297D}"/>
              </a:ext>
            </a:extLst>
          </p:cNvPr>
          <p:cNvCxnSpPr>
            <a:cxnSpLocks/>
          </p:cNvCxnSpPr>
          <p:nvPr/>
        </p:nvCxnSpPr>
        <p:spPr>
          <a:xfrm>
            <a:off x="7731240" y="2727739"/>
            <a:ext cx="0" cy="1737854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0FDD9FCB-EED4-DF63-DF86-D202C83105C5}"/>
              </a:ext>
            </a:extLst>
          </p:cNvPr>
          <p:cNvCxnSpPr>
            <a:cxnSpLocks/>
          </p:cNvCxnSpPr>
          <p:nvPr/>
        </p:nvCxnSpPr>
        <p:spPr>
          <a:xfrm>
            <a:off x="7731240" y="1481667"/>
            <a:ext cx="0" cy="94059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hteck 26">
            <a:extLst>
              <a:ext uri="{FF2B5EF4-FFF2-40B4-BE49-F238E27FC236}">
                <a16:creationId xmlns:a16="http://schemas.microsoft.com/office/drawing/2014/main" id="{5043EFFE-A73C-317C-C2AD-EA58BD596F13}"/>
              </a:ext>
            </a:extLst>
          </p:cNvPr>
          <p:cNvSpPr/>
          <p:nvPr/>
        </p:nvSpPr>
        <p:spPr>
          <a:xfrm>
            <a:off x="599928" y="3135361"/>
            <a:ext cx="2882282" cy="949875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dirty="0">
                <a:solidFill>
                  <a:schemeClr val="accent1"/>
                </a:solidFill>
              </a:rPr>
              <a:t>External Tooling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accent1"/>
                </a:solidFill>
              </a:rPr>
              <a:t>Helpers in the ecosystem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accent1"/>
                </a:solidFill>
              </a:rPr>
              <a:t>Any suitable prog. lang.</a:t>
            </a:r>
          </a:p>
          <a:p>
            <a:pPr marL="285750" indent="-285750">
              <a:buFontTx/>
              <a:buChar char="-"/>
            </a:pP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9" name="Pfeil: nach links und rechts 38">
            <a:extLst>
              <a:ext uri="{FF2B5EF4-FFF2-40B4-BE49-F238E27FC236}">
                <a16:creationId xmlns:a16="http://schemas.microsoft.com/office/drawing/2014/main" id="{BCDAC4CA-B33A-7DDB-13D9-46E1DF71B3C3}"/>
              </a:ext>
            </a:extLst>
          </p:cNvPr>
          <p:cNvSpPr/>
          <p:nvPr/>
        </p:nvSpPr>
        <p:spPr>
          <a:xfrm>
            <a:off x="3762409" y="3453665"/>
            <a:ext cx="572094" cy="313267"/>
          </a:xfrm>
          <a:prstGeom prst="left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/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id="{2CDAA2EC-FF5B-3881-D11A-27C5024C23C1}"/>
              </a:ext>
            </a:extLst>
          </p:cNvPr>
          <p:cNvSpPr txBox="1"/>
          <p:nvPr/>
        </p:nvSpPr>
        <p:spPr>
          <a:xfrm>
            <a:off x="703366" y="1481667"/>
            <a:ext cx="37122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dirty="0">
                <a:solidFill>
                  <a:srgbClr val="7889FB"/>
                </a:solidFill>
              </a:rPr>
              <a:t>End-to-end Experiments</a:t>
            </a:r>
          </a:p>
          <a:p>
            <a:pPr algn="r"/>
            <a:r>
              <a:rPr lang="en-US" dirty="0">
                <a:solidFill>
                  <a:srgbClr val="7889FB"/>
                </a:solidFill>
              </a:rPr>
              <a:t>typically required in any project topic</a:t>
            </a:r>
          </a:p>
        </p:txBody>
      </p:sp>
      <p:cxnSp>
        <p:nvCxnSpPr>
          <p:cNvPr id="42" name="Gerader Verbinder 41">
            <a:extLst>
              <a:ext uri="{FF2B5EF4-FFF2-40B4-BE49-F238E27FC236}">
                <a16:creationId xmlns:a16="http://schemas.microsoft.com/office/drawing/2014/main" id="{D24B2E6E-73DC-2520-9B5B-8114BEFF8D01}"/>
              </a:ext>
            </a:extLst>
          </p:cNvPr>
          <p:cNvCxnSpPr>
            <a:cxnSpLocks/>
          </p:cNvCxnSpPr>
          <p:nvPr/>
        </p:nvCxnSpPr>
        <p:spPr>
          <a:xfrm>
            <a:off x="4437707" y="905933"/>
            <a:ext cx="0" cy="4538134"/>
          </a:xfrm>
          <a:prstGeom prst="line">
            <a:avLst/>
          </a:prstGeom>
          <a:ln w="76200">
            <a:solidFill>
              <a:srgbClr val="7889FB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feld 43">
            <a:extLst>
              <a:ext uri="{FF2B5EF4-FFF2-40B4-BE49-F238E27FC236}">
                <a16:creationId xmlns:a16="http://schemas.microsoft.com/office/drawing/2014/main" id="{FDEE9E8A-96DD-EE0C-F605-8910F2F80560}"/>
              </a:ext>
            </a:extLst>
          </p:cNvPr>
          <p:cNvSpPr txBox="1"/>
          <p:nvPr/>
        </p:nvSpPr>
        <p:spPr>
          <a:xfrm>
            <a:off x="915732" y="4673563"/>
            <a:ext cx="34999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dirty="0">
                <a:solidFill>
                  <a:srgbClr val="7889FB"/>
                </a:solidFill>
              </a:rPr>
              <a:t>Openness to All Levels of the Stack</a:t>
            </a:r>
            <a:br>
              <a:rPr lang="en-US" b="1" dirty="0">
                <a:solidFill>
                  <a:srgbClr val="7889FB"/>
                </a:solidFill>
              </a:rPr>
            </a:br>
            <a:r>
              <a:rPr lang="en-US" dirty="0">
                <a:solidFill>
                  <a:srgbClr val="7889FB"/>
                </a:solidFill>
              </a:rPr>
              <a:t>to fulfill the task</a:t>
            </a:r>
          </a:p>
        </p:txBody>
      </p:sp>
      <p:sp>
        <p:nvSpPr>
          <p:cNvPr id="50" name="Textfeld 49">
            <a:extLst>
              <a:ext uri="{FF2B5EF4-FFF2-40B4-BE49-F238E27FC236}">
                <a16:creationId xmlns:a16="http://schemas.microsoft.com/office/drawing/2014/main" id="{FB925384-1A0D-3F9F-D9A9-14F413D7E8D1}"/>
              </a:ext>
            </a:extLst>
          </p:cNvPr>
          <p:cNvSpPr txBox="1"/>
          <p:nvPr/>
        </p:nvSpPr>
        <p:spPr>
          <a:xfrm>
            <a:off x="8117033" y="4549900"/>
            <a:ext cx="37525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889FB"/>
                </a:solidFill>
              </a:rPr>
              <a:t>Choose topic based on your interests</a:t>
            </a:r>
            <a:br>
              <a:rPr lang="en-US" b="1" dirty="0">
                <a:solidFill>
                  <a:srgbClr val="7889FB"/>
                </a:solidFill>
              </a:rPr>
            </a:br>
            <a:r>
              <a:rPr lang="en-US" b="1" dirty="0">
                <a:solidFill>
                  <a:srgbClr val="7889FB"/>
                </a:solidFill>
              </a:rPr>
              <a:t>and technical skills</a:t>
            </a:r>
          </a:p>
        </p:txBody>
      </p:sp>
      <p:cxnSp>
        <p:nvCxnSpPr>
          <p:cNvPr id="40" name="Gerader Verbinder 39">
            <a:extLst>
              <a:ext uri="{FF2B5EF4-FFF2-40B4-BE49-F238E27FC236}">
                <a16:creationId xmlns:a16="http://schemas.microsoft.com/office/drawing/2014/main" id="{5B7A8368-061B-C2BF-2755-D2C6442F77B7}"/>
              </a:ext>
            </a:extLst>
          </p:cNvPr>
          <p:cNvCxnSpPr>
            <a:cxnSpLocks/>
          </p:cNvCxnSpPr>
          <p:nvPr/>
        </p:nvCxnSpPr>
        <p:spPr>
          <a:xfrm>
            <a:off x="4437707" y="1481667"/>
            <a:ext cx="0" cy="940592"/>
          </a:xfrm>
          <a:prstGeom prst="line">
            <a:avLst/>
          </a:prstGeom>
          <a:ln w="76200">
            <a:solidFill>
              <a:srgbClr val="7889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5846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7" grpId="0" animBg="1"/>
      <p:bldP spid="39" grpId="0" animBg="1"/>
      <p:bldP spid="41" grpId="0"/>
      <p:bldP spid="44" grpId="0"/>
      <p:bldP spid="5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38EF9A-3A47-F1D2-052E-D714DA5FE1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List of Project Topics (Proposals)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41A11819-9AD7-B931-343F-953AD0BE9592}"/>
              </a:ext>
            </a:extLst>
          </p:cNvPr>
          <p:cNvSpPr txBox="1"/>
          <p:nvPr/>
        </p:nvSpPr>
        <p:spPr>
          <a:xfrm>
            <a:off x="555867" y="3545963"/>
            <a:ext cx="8350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kern="150" dirty="0">
                <a:solidFill>
                  <a:srgbClr val="000000"/>
                </a:solidFill>
                <a:effectLst/>
                <a:ea typeface="OpenSymbol"/>
                <a:cs typeface="OpenSymbol"/>
              </a:rPr>
              <a:t>See list at </a:t>
            </a:r>
            <a:r>
              <a:rPr lang="en-US" sz="1800" b="1" kern="150" dirty="0">
                <a:effectLst/>
                <a:ea typeface="OpenSymbol"/>
                <a:cs typeface="OpenSymbol"/>
                <a:hlinkClick r:id="rId2"/>
              </a:rPr>
              <a:t>https://pdamme.github.io/teaching/2026-27_winter/lde/ProjectTopics.pdf</a:t>
            </a:r>
            <a:endParaRPr lang="de-DE" sz="1800" b="1" kern="150" dirty="0">
              <a:effectLst/>
              <a:ea typeface="OpenSymbol"/>
              <a:cs typeface="OpenSymbol"/>
            </a:endParaRPr>
          </a:p>
        </p:txBody>
      </p:sp>
    </p:spTree>
    <p:extLst>
      <p:ext uri="{BB962C8B-B14F-4D97-AF65-F5344CB8AC3E}">
        <p14:creationId xmlns:p14="http://schemas.microsoft.com/office/powerpoint/2010/main" val="37525492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37B2D834-40BE-E6D2-C800-48AA28C5B63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Course Organization, Outline, and Deliverables</a:t>
            </a:r>
          </a:p>
          <a:p>
            <a:r>
              <a:rPr lang="en-US" dirty="0"/>
              <a:t>How to Approach the Project</a:t>
            </a:r>
          </a:p>
          <a:p>
            <a:r>
              <a:rPr lang="en-US" dirty="0"/>
              <a:t>Projects in </a:t>
            </a:r>
            <a:r>
              <a:rPr lang="en-US" dirty="0">
                <a:solidFill>
                  <a:srgbClr val="C00000"/>
                </a:solidFill>
              </a:rPr>
              <a:t>DAPHNE</a:t>
            </a:r>
            <a:r>
              <a:rPr lang="en-US" dirty="0"/>
              <a:t> and </a:t>
            </a:r>
            <a:r>
              <a:rPr lang="en-US" dirty="0">
                <a:solidFill>
                  <a:srgbClr val="C00000"/>
                </a:solidFill>
              </a:rPr>
              <a:t>Apache</a:t>
            </a:r>
            <a:r>
              <a:rPr lang="en-US" dirty="0"/>
              <a:t> </a:t>
            </a:r>
            <a:r>
              <a:rPr lang="en-US" dirty="0" err="1">
                <a:solidFill>
                  <a:srgbClr val="C00000"/>
                </a:solidFill>
              </a:rPr>
              <a:t>SystemDS</a:t>
            </a:r>
            <a:endParaRPr lang="en-US" dirty="0">
              <a:solidFill>
                <a:srgbClr val="C00000"/>
              </a:solidFill>
            </a:endParaRPr>
          </a:p>
          <a:p>
            <a:r>
              <a:rPr lang="en-US" dirty="0">
                <a:solidFill>
                  <a:srgbClr val="7889FB"/>
                </a:solidFill>
              </a:rPr>
              <a:t>List of Project Topics</a:t>
            </a:r>
            <a:r>
              <a:rPr lang="en-US" dirty="0"/>
              <a:t> (</a:t>
            </a:r>
            <a:r>
              <a:rPr lang="en-US" dirty="0">
                <a:solidFill>
                  <a:schemeClr val="accent1"/>
                </a:solidFill>
              </a:rPr>
              <a:t>Topic Selection by Oct 23</a:t>
            </a:r>
            <a:r>
              <a:rPr lang="en-US" dirty="0"/>
              <a:t>)</a:t>
            </a:r>
            <a:endParaRPr lang="en-US" dirty="0">
              <a:solidFill>
                <a:srgbClr val="7889FB"/>
              </a:solidFill>
            </a:endParaRPr>
          </a:p>
          <a:p>
            <a:pPr lvl="1"/>
            <a:endParaRPr lang="en-US" dirty="0"/>
          </a:p>
          <a:p>
            <a:r>
              <a:rPr lang="en-US" dirty="0"/>
              <a:t>Remaining </a:t>
            </a:r>
            <a:r>
              <a:rPr lang="en-US" dirty="0">
                <a:solidFill>
                  <a:schemeClr val="accent1"/>
                </a:solidFill>
              </a:rPr>
              <a:t>Questions</a:t>
            </a:r>
            <a:r>
              <a:rPr lang="en-US" dirty="0"/>
              <a:t>?</a:t>
            </a:r>
          </a:p>
          <a:p>
            <a:pPr lvl="1"/>
            <a:endParaRPr lang="en-US" dirty="0"/>
          </a:p>
          <a:p>
            <a:r>
              <a:rPr lang="en-US" dirty="0"/>
              <a:t>Reminder: Seminar Introductory Lecture Recommended for the Project</a:t>
            </a:r>
          </a:p>
          <a:p>
            <a:pPr lvl="1"/>
            <a:r>
              <a:rPr lang="en-US" dirty="0"/>
              <a:t>03 </a:t>
            </a:r>
            <a:r>
              <a:rPr lang="en-US" b="1" dirty="0">
                <a:solidFill>
                  <a:srgbClr val="7889FB"/>
                </a:solidFill>
              </a:rPr>
              <a:t>Experiments, Reproducibility, and Giving Presentations</a:t>
            </a:r>
            <a:r>
              <a:rPr lang="en-US" dirty="0"/>
              <a:t> [Oct 26, 14:00]</a:t>
            </a:r>
          </a:p>
          <a:p>
            <a:pPr lvl="1"/>
            <a:endParaRPr lang="en-US" dirty="0"/>
          </a:p>
          <a:p>
            <a:r>
              <a:rPr lang="en-US" dirty="0"/>
              <a:t>See you during the </a:t>
            </a:r>
            <a:r>
              <a:rPr lang="en-US" dirty="0">
                <a:solidFill>
                  <a:srgbClr val="7889FB"/>
                </a:solidFill>
              </a:rPr>
              <a:t>consultation hours </a:t>
            </a:r>
            <a:r>
              <a:rPr lang="en-US" dirty="0"/>
              <a:t>and </a:t>
            </a:r>
            <a:r>
              <a:rPr lang="en-US" dirty="0">
                <a:solidFill>
                  <a:schemeClr val="accent1"/>
                </a:solidFill>
              </a:rPr>
              <a:t>intermediate presentations </a:t>
            </a:r>
            <a:r>
              <a:rPr lang="en-US" dirty="0">
                <a:sym typeface="Wingdings" panose="05000000000000000000" pitchFamily="2" charset="2"/>
              </a:rPr>
              <a:t></a:t>
            </a:r>
            <a:endParaRPr lang="en-US" b="0" dirty="0"/>
          </a:p>
          <a:p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25AA094-F60A-8F73-8927-8026FB766D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Summary and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b="1" dirty="0">
                <a:solidFill>
                  <a:srgbClr val="000000"/>
                </a:solidFill>
              </a:rPr>
              <a:t>Q&amp;A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089804"/>
      </p:ext>
    </p:extLst>
  </p:cSld>
  <p:clrMapOvr>
    <a:masterClrMapping/>
  </p:clrMapOvr>
</p:sld>
</file>

<file path=ppt/theme/theme1.xml><?xml version="1.0" encoding="utf-8"?>
<a:theme xmlns:a="http://schemas.openxmlformats.org/drawingml/2006/main" name="Titelfolien zur Auswahl">
  <a:themeElements>
    <a:clrScheme name="TU Berlin">
      <a:dk1>
        <a:srgbClr val="434343"/>
      </a:dk1>
      <a:lt1>
        <a:srgbClr val="FFFFFF"/>
      </a:lt1>
      <a:dk2>
        <a:srgbClr val="434343"/>
      </a:dk2>
      <a:lt2>
        <a:srgbClr val="E7E6E6"/>
      </a:lt2>
      <a:accent1>
        <a:srgbClr val="C30D1E"/>
      </a:accent1>
      <a:accent2>
        <a:srgbClr val="B2B2B2"/>
      </a:accent2>
      <a:accent3>
        <a:srgbClr val="FF6C00"/>
      </a:accent3>
      <a:accent4>
        <a:srgbClr val="1F90CC"/>
      </a:accent4>
      <a:accent5>
        <a:srgbClr val="9013FE"/>
      </a:accent5>
      <a:accent6>
        <a:srgbClr val="49CB40"/>
      </a:accent6>
      <a:hlink>
        <a:srgbClr val="C30D1E"/>
      </a:hlink>
      <a:folHlink>
        <a:srgbClr val="C30D1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9" id="{246E6033-15ED-8042-86E0-B76FF5BFC716}" vid="{848A7489-E40A-E247-AA59-65F245259B10}"/>
    </a:ext>
  </a:extLst>
</a:theme>
</file>

<file path=ppt/theme/theme2.xml><?xml version="1.0" encoding="utf-8"?>
<a:theme xmlns:a="http://schemas.openxmlformats.org/drawingml/2006/main" name="Master für Folgeseiten">
  <a:themeElements>
    <a:clrScheme name="TU Berlin ">
      <a:dk1>
        <a:srgbClr val="434343"/>
      </a:dk1>
      <a:lt1>
        <a:srgbClr val="FFFFFF"/>
      </a:lt1>
      <a:dk2>
        <a:srgbClr val="434343"/>
      </a:dk2>
      <a:lt2>
        <a:srgbClr val="E7E6E6"/>
      </a:lt2>
      <a:accent1>
        <a:srgbClr val="C30D1E"/>
      </a:accent1>
      <a:accent2>
        <a:srgbClr val="B2B2B2"/>
      </a:accent2>
      <a:accent3>
        <a:srgbClr val="FF6C00"/>
      </a:accent3>
      <a:accent4>
        <a:srgbClr val="1F90CC"/>
      </a:accent4>
      <a:accent5>
        <a:srgbClr val="9013FE"/>
      </a:accent5>
      <a:accent6>
        <a:srgbClr val="49CB40"/>
      </a:accent6>
      <a:hlink>
        <a:srgbClr val="C30D1E"/>
      </a:hlink>
      <a:folHlink>
        <a:srgbClr val="C30D1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ctr">
          <a:defRPr dirty="0" err="1" smtClean="0">
            <a:solidFill>
              <a:srgbClr val="000000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äsentation9" id="{246E6033-15ED-8042-86E0-B76FF5BFC716}" vid="{7CAADE83-5F25-0A48-B83D-03A7471B880E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TU-Berlin-Praesentation-Master-Verlauf-Orange-Rot</Template>
  <TotalTime>0</TotalTime>
  <Words>3278</Words>
  <Application>Microsoft Office PowerPoint</Application>
  <PresentationFormat>Breitbild</PresentationFormat>
  <Paragraphs>430</Paragraphs>
  <Slides>30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30</vt:i4>
      </vt:variant>
    </vt:vector>
  </HeadingPairs>
  <TitlesOfParts>
    <vt:vector size="38" baseType="lpstr">
      <vt:lpstr>Arial</vt:lpstr>
      <vt:lpstr>Calibri</vt:lpstr>
      <vt:lpstr>Consolas</vt:lpstr>
      <vt:lpstr>OpenSymbol</vt:lpstr>
      <vt:lpstr>Times New Roman</vt:lpstr>
      <vt:lpstr>Wingdings</vt:lpstr>
      <vt:lpstr>Titelfolien zur Auswahl</vt:lpstr>
      <vt:lpstr>Master für Folgeseiten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Large-scale Data Engineering: Kick-off Meeting</dc:title>
  <dc:creator>Patrick Damme</dc:creator>
  <cp:lastModifiedBy>TU-Pseudonym 3624437813768008</cp:lastModifiedBy>
  <cp:revision>1190</cp:revision>
  <cp:lastPrinted>2021-03-24T16:10:50Z</cp:lastPrinted>
  <dcterms:created xsi:type="dcterms:W3CDTF">2023-02-25T13:39:16Z</dcterms:created>
  <dcterms:modified xsi:type="dcterms:W3CDTF">2026-10-11T15:01:30Z</dcterms:modified>
</cp:coreProperties>
</file>