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10" r:id="rId2"/>
  </p:sldMasterIdLst>
  <p:notesMasterIdLst>
    <p:notesMasterId r:id="rId31"/>
  </p:notesMasterIdLst>
  <p:sldIdLst>
    <p:sldId id="359" r:id="rId3"/>
    <p:sldId id="360" r:id="rId4"/>
    <p:sldId id="361" r:id="rId5"/>
    <p:sldId id="362" r:id="rId6"/>
    <p:sldId id="442" r:id="rId7"/>
    <p:sldId id="364" r:id="rId8"/>
    <p:sldId id="365" r:id="rId9"/>
    <p:sldId id="385" r:id="rId10"/>
    <p:sldId id="363" r:id="rId11"/>
    <p:sldId id="366" r:id="rId12"/>
    <p:sldId id="367" r:id="rId13"/>
    <p:sldId id="368" r:id="rId14"/>
    <p:sldId id="372" r:id="rId15"/>
    <p:sldId id="397" r:id="rId16"/>
    <p:sldId id="436" r:id="rId17"/>
    <p:sldId id="443" r:id="rId18"/>
    <p:sldId id="444" r:id="rId19"/>
    <p:sldId id="379" r:id="rId20"/>
    <p:sldId id="380" r:id="rId21"/>
    <p:sldId id="377" r:id="rId22"/>
    <p:sldId id="441" r:id="rId23"/>
    <p:sldId id="376" r:id="rId24"/>
    <p:sldId id="383" r:id="rId25"/>
    <p:sldId id="408" r:id="rId26"/>
    <p:sldId id="381" r:id="rId27"/>
    <p:sldId id="445" r:id="rId28"/>
    <p:sldId id="446" r:id="rId29"/>
    <p:sldId id="384"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89FB"/>
    <a:srgbClr val="C40D1E"/>
    <a:srgbClr val="000000"/>
    <a:srgbClr val="FF6C00"/>
    <a:srgbClr val="1F90CC"/>
    <a:srgbClr val="9013FE"/>
    <a:srgbClr val="434343"/>
    <a:srgbClr val="C40E02"/>
    <a:srgbClr val="FFFFFF"/>
    <a:srgbClr val="49CB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84321" autoAdjust="0"/>
  </p:normalViewPr>
  <p:slideViewPr>
    <p:cSldViewPr snapToGrid="0" snapToObjects="1">
      <p:cViewPr varScale="1">
        <p:scale>
          <a:sx n="113" d="100"/>
          <a:sy n="113" d="100"/>
        </p:scale>
        <p:origin x="672" y="10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showGuides="1">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A6180F-3EA1-4748-B4F4-956BB5176995}" type="datetimeFigureOut">
              <a:rPr lang="de-DE" smtClean="0"/>
              <a:t>19.10.2026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3C3961-1900-1342-BF9B-82C3215CD312}" type="slidenum">
              <a:rPr lang="de-DE" smtClean="0"/>
              <a:t>‹Nr.›</a:t>
            </a:fld>
            <a:endParaRPr lang="de-DE"/>
          </a:p>
        </p:txBody>
      </p:sp>
    </p:spTree>
    <p:extLst>
      <p:ext uri="{BB962C8B-B14F-4D97-AF65-F5344CB8AC3E}">
        <p14:creationId xmlns:p14="http://schemas.microsoft.com/office/powerpoint/2010/main" val="848931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3C3961-1900-1342-BF9B-82C3215CD312}" type="slidenum">
              <a:rPr lang="de-DE" smtClean="0"/>
              <a:t>1</a:t>
            </a:fld>
            <a:endParaRPr lang="de-DE"/>
          </a:p>
        </p:txBody>
      </p:sp>
    </p:spTree>
    <p:extLst>
      <p:ext uri="{BB962C8B-B14F-4D97-AF65-F5344CB8AC3E}">
        <p14:creationId xmlns:p14="http://schemas.microsoft.com/office/powerpoint/2010/main" val="3914784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 - Text ">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704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Inhalt - Text und Stichpunkte">
    <p:spTree>
      <p:nvGrpSpPr>
        <p:cNvPr id="1" name=""/>
        <p:cNvGrpSpPr/>
        <p:nvPr/>
      </p:nvGrpSpPr>
      <p:grpSpPr>
        <a:xfrm>
          <a:off x="0" y="0"/>
          <a:ext cx="0" cy="0"/>
          <a:chOff x="0" y="0"/>
          <a:chExt cx="0" cy="0"/>
        </a:xfrm>
      </p:grpSpPr>
      <p:sp>
        <p:nvSpPr>
          <p:cNvPr id="5" name="Textplatzhalter 5">
            <a:extLst>
              <a:ext uri="{FF2B5EF4-FFF2-40B4-BE49-F238E27FC236}">
                <a16:creationId xmlns:a16="http://schemas.microsoft.com/office/drawing/2014/main" id="{D7BD4116-72F8-7D4E-846E-4E9887F60C02}"/>
              </a:ext>
            </a:extLst>
          </p:cNvPr>
          <p:cNvSpPr>
            <a:spLocks noGrp="1"/>
          </p:cNvSpPr>
          <p:nvPr>
            <p:ph type="body" sz="quarter" idx="18" hasCustomPrompt="1"/>
          </p:nvPr>
        </p:nvSpPr>
        <p:spPr>
          <a:xfrm>
            <a:off x="550799" y="1268963"/>
            <a:ext cx="5545201" cy="4506685"/>
          </a:xfrm>
          <a:prstGeom prst="rect">
            <a:avLst/>
          </a:prstGeom>
        </p:spPr>
        <p:txBody>
          <a:bodyPr lIns="0" tIns="0" rIns="0" bIns="0"/>
          <a:lstStyle>
            <a:lvl1pPr marL="228600" indent="-228600">
              <a:lnSpc>
                <a:spcPts val="2400"/>
              </a:lnSpc>
              <a:buClr>
                <a:srgbClr val="C40D1E"/>
              </a:buClr>
              <a:buSzPct val="100000"/>
              <a:buFont typeface="Wingdings" panose="05000000000000000000" pitchFamily="2" charset="2"/>
              <a:buChar char="§"/>
              <a:defRPr sz="2000" b="1">
                <a:solidFill>
                  <a:schemeClr val="tx1">
                    <a:lumMod val="50000"/>
                  </a:schemeClr>
                </a:solidFill>
                <a:latin typeface="+mn-lt"/>
                <a:cs typeface="Arial" panose="020B0604020202020204" pitchFamily="34" charset="0"/>
              </a:defRPr>
            </a:lvl1pPr>
            <a:lvl2pPr marL="6858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2pPr>
            <a:lvl3pPr marL="11430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3pPr>
            <a:lvl4pPr marL="16002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4pPr>
            <a:lvl5pPr marL="20574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7" name="Textplatzhalter 17">
            <a:extLst>
              <a:ext uri="{FF2B5EF4-FFF2-40B4-BE49-F238E27FC236}">
                <a16:creationId xmlns:a16="http://schemas.microsoft.com/office/drawing/2014/main" id="{5B12DAD6-93EF-5042-858F-4BB3334F107E}"/>
              </a:ext>
            </a:extLst>
          </p:cNvPr>
          <p:cNvSpPr>
            <a:spLocks noGrp="1"/>
          </p:cNvSpPr>
          <p:nvPr>
            <p:ph type="body" sz="quarter" idx="14" hasCustomPrompt="1"/>
          </p:nvPr>
        </p:nvSpPr>
        <p:spPr>
          <a:xfrm>
            <a:off x="555867" y="396545"/>
            <a:ext cx="8311908" cy="717437"/>
          </a:xfrm>
          <a:prstGeom prst="rect">
            <a:avLst/>
          </a:prstGeom>
        </p:spPr>
        <p:txBody>
          <a:bodyPr lIns="0" tIns="0" rIns="0" bIns="0" anchor="t" anchorCtr="0"/>
          <a:lstStyle>
            <a:lvl1pPr marL="0" indent="0">
              <a:lnSpc>
                <a:spcPts val="2800"/>
              </a:lnSpc>
              <a:spcBef>
                <a:spcPts val="0"/>
              </a:spcBef>
              <a:buNone/>
              <a:defRPr sz="2400" b="1">
                <a:solidFill>
                  <a:srgbClr val="C40D1E"/>
                </a:solidFill>
                <a:latin typeface="+mn-lt"/>
                <a:cs typeface="Arial" panose="020B0604020202020204" pitchFamily="34" charset="0"/>
              </a:defRPr>
            </a:lvl1pPr>
          </a:lstStyle>
          <a:p>
            <a:r>
              <a:rPr lang="en-US" noProof="0" dirty="0"/>
              <a:t>Headline</a:t>
            </a:r>
            <a:br>
              <a:rPr lang="en-US" noProof="0" dirty="0"/>
            </a:br>
            <a:r>
              <a:rPr lang="en-US" noProof="0" dirty="0"/>
              <a:t>optionally 2 lines</a:t>
            </a:r>
          </a:p>
        </p:txBody>
      </p:sp>
      <p:sp>
        <p:nvSpPr>
          <p:cNvPr id="2" name="Textplatzhalter 5">
            <a:extLst>
              <a:ext uri="{FF2B5EF4-FFF2-40B4-BE49-F238E27FC236}">
                <a16:creationId xmlns:a16="http://schemas.microsoft.com/office/drawing/2014/main" id="{124D4CAA-133B-B88A-74F8-407F69B24926}"/>
              </a:ext>
            </a:extLst>
          </p:cNvPr>
          <p:cNvSpPr>
            <a:spLocks noGrp="1"/>
          </p:cNvSpPr>
          <p:nvPr>
            <p:ph type="body" sz="quarter" idx="19" hasCustomPrompt="1"/>
          </p:nvPr>
        </p:nvSpPr>
        <p:spPr>
          <a:xfrm>
            <a:off x="6114945" y="1262740"/>
            <a:ext cx="5545201" cy="4506685"/>
          </a:xfrm>
          <a:prstGeom prst="rect">
            <a:avLst/>
          </a:prstGeom>
        </p:spPr>
        <p:txBody>
          <a:bodyPr lIns="0" tIns="0" rIns="0" bIns="0"/>
          <a:lstStyle>
            <a:lvl1pPr marL="228600" indent="-228600">
              <a:lnSpc>
                <a:spcPts val="2400"/>
              </a:lnSpc>
              <a:buClr>
                <a:srgbClr val="C40D1E"/>
              </a:buClr>
              <a:buSzPct val="100000"/>
              <a:buFont typeface="Wingdings" panose="05000000000000000000" pitchFamily="2" charset="2"/>
              <a:buChar char="§"/>
              <a:defRPr sz="2000" b="1">
                <a:solidFill>
                  <a:schemeClr val="tx1">
                    <a:lumMod val="50000"/>
                  </a:schemeClr>
                </a:solidFill>
                <a:latin typeface="+mn-lt"/>
                <a:cs typeface="Arial" panose="020B0604020202020204" pitchFamily="34" charset="0"/>
              </a:defRPr>
            </a:lvl1pPr>
            <a:lvl2pPr marL="6858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2pPr>
            <a:lvl3pPr marL="11430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3pPr>
            <a:lvl4pPr marL="16002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4pPr>
            <a:lvl5pPr marL="2057400" indent="-228600">
              <a:lnSpc>
                <a:spcPts val="2400"/>
              </a:lnSpc>
              <a:spcBef>
                <a:spcPts val="0"/>
              </a:spcBef>
              <a:buFont typeface="Wingdings" panose="05000000000000000000" pitchFamily="2" charset="2"/>
              <a:buChar char="§"/>
              <a:defRPr sz="1800">
                <a:solidFill>
                  <a:schemeClr val="tx1">
                    <a:lumMod val="50000"/>
                  </a:schemeClr>
                </a:solidFill>
                <a:latin typeface="+mn-lt"/>
                <a:cs typeface="Arial" panose="020B0604020202020204" pitchFamily="34" charset="0"/>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Tree>
    <p:extLst>
      <p:ext uri="{BB962C8B-B14F-4D97-AF65-F5344CB8AC3E}">
        <p14:creationId xmlns:p14="http://schemas.microsoft.com/office/powerpoint/2010/main" val="4206170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halt - Text und Stichpunkte">
    <p:spTree>
      <p:nvGrpSpPr>
        <p:cNvPr id="1" name=""/>
        <p:cNvGrpSpPr/>
        <p:nvPr/>
      </p:nvGrpSpPr>
      <p:grpSpPr>
        <a:xfrm>
          <a:off x="0" y="0"/>
          <a:ext cx="0" cy="0"/>
          <a:chOff x="0" y="0"/>
          <a:chExt cx="0" cy="0"/>
        </a:xfrm>
      </p:grpSpPr>
      <p:sp>
        <p:nvSpPr>
          <p:cNvPr id="5" name="Textplatzhalter 5">
            <a:extLst>
              <a:ext uri="{FF2B5EF4-FFF2-40B4-BE49-F238E27FC236}">
                <a16:creationId xmlns:a16="http://schemas.microsoft.com/office/drawing/2014/main" id="{D7BD4116-72F8-7D4E-846E-4E9887F60C02}"/>
              </a:ext>
            </a:extLst>
          </p:cNvPr>
          <p:cNvSpPr>
            <a:spLocks noGrp="1"/>
          </p:cNvSpPr>
          <p:nvPr>
            <p:ph type="body" sz="quarter" idx="18" hasCustomPrompt="1"/>
          </p:nvPr>
        </p:nvSpPr>
        <p:spPr>
          <a:xfrm>
            <a:off x="550799" y="1268963"/>
            <a:ext cx="11075143" cy="4506685"/>
          </a:xfrm>
          <a:prstGeom prst="rect">
            <a:avLst/>
          </a:prstGeom>
        </p:spPr>
        <p:txBody>
          <a:bodyPr lIns="0" tIns="0" rIns="0" bIns="0"/>
          <a:lstStyle>
            <a:lvl1pPr marL="228600" indent="-228600">
              <a:lnSpc>
                <a:spcPts val="2400"/>
              </a:lnSpc>
              <a:buClr>
                <a:srgbClr val="C40D1E"/>
              </a:buClr>
              <a:buSzPct val="100000"/>
              <a:buFont typeface="Wingdings" panose="05000000000000000000" pitchFamily="2" charset="2"/>
              <a:buChar char="§"/>
              <a:defRPr sz="2000" b="1">
                <a:solidFill>
                  <a:srgbClr val="000000"/>
                </a:solidFill>
                <a:latin typeface="+mn-lt"/>
                <a:cs typeface="Arial" panose="020B0604020202020204" pitchFamily="34" charset="0"/>
              </a:defRPr>
            </a:lvl1pPr>
            <a:lvl2pPr marL="685800" indent="-228600">
              <a:lnSpc>
                <a:spcPts val="2400"/>
              </a:lnSpc>
              <a:spcBef>
                <a:spcPts val="0"/>
              </a:spcBef>
              <a:buFont typeface="Wingdings" panose="05000000000000000000" pitchFamily="2" charset="2"/>
              <a:buChar char="§"/>
              <a:defRPr sz="1800">
                <a:solidFill>
                  <a:srgbClr val="000000"/>
                </a:solidFill>
                <a:latin typeface="+mn-lt"/>
                <a:cs typeface="Arial" panose="020B0604020202020204" pitchFamily="34" charset="0"/>
              </a:defRPr>
            </a:lvl2pPr>
            <a:lvl3pPr marL="1143000" indent="-228600">
              <a:lnSpc>
                <a:spcPts val="2400"/>
              </a:lnSpc>
              <a:spcBef>
                <a:spcPts val="0"/>
              </a:spcBef>
              <a:buFont typeface="Wingdings" panose="05000000000000000000" pitchFamily="2" charset="2"/>
              <a:buChar char="§"/>
              <a:defRPr sz="1800">
                <a:solidFill>
                  <a:srgbClr val="000000"/>
                </a:solidFill>
                <a:latin typeface="+mn-lt"/>
                <a:cs typeface="Arial" panose="020B0604020202020204" pitchFamily="34" charset="0"/>
              </a:defRPr>
            </a:lvl3pPr>
            <a:lvl4pPr marL="1600200" indent="-228600">
              <a:lnSpc>
                <a:spcPts val="2400"/>
              </a:lnSpc>
              <a:spcBef>
                <a:spcPts val="0"/>
              </a:spcBef>
              <a:buFont typeface="Wingdings" panose="05000000000000000000" pitchFamily="2" charset="2"/>
              <a:buChar char="§"/>
              <a:defRPr sz="1800">
                <a:solidFill>
                  <a:srgbClr val="000000"/>
                </a:solidFill>
                <a:latin typeface="+mn-lt"/>
                <a:cs typeface="Arial" panose="020B0604020202020204" pitchFamily="34" charset="0"/>
              </a:defRPr>
            </a:lvl4pPr>
            <a:lvl5pPr marL="2057400" indent="-228600">
              <a:lnSpc>
                <a:spcPts val="2400"/>
              </a:lnSpc>
              <a:spcBef>
                <a:spcPts val="0"/>
              </a:spcBef>
              <a:buFont typeface="Wingdings" panose="05000000000000000000" pitchFamily="2" charset="2"/>
              <a:buChar char="§"/>
              <a:defRPr sz="1800">
                <a:solidFill>
                  <a:srgbClr val="000000"/>
                </a:solidFill>
                <a:latin typeface="+mn-lt"/>
                <a:cs typeface="Arial" panose="020B0604020202020204" pitchFamily="34" charset="0"/>
              </a:defRPr>
            </a:lvl5pPr>
          </a:lstStyle>
          <a:p>
            <a:pPr lvl="0"/>
            <a:r>
              <a:rPr lang="en-US" noProof="0" dirty="0"/>
              <a:t>Level 1</a:t>
            </a:r>
          </a:p>
          <a:p>
            <a:pPr lvl="1"/>
            <a:r>
              <a:rPr lang="en-US" noProof="0" dirty="0"/>
              <a:t>Level 2</a:t>
            </a:r>
          </a:p>
          <a:p>
            <a:pPr lvl="2"/>
            <a:r>
              <a:rPr lang="en-US" noProof="0" dirty="0"/>
              <a:t>Level 3</a:t>
            </a:r>
          </a:p>
          <a:p>
            <a:pPr lvl="3"/>
            <a:r>
              <a:rPr lang="en-US" noProof="0" dirty="0"/>
              <a:t>Level 4</a:t>
            </a:r>
          </a:p>
          <a:p>
            <a:pPr lvl="4"/>
            <a:r>
              <a:rPr lang="en-US" noProof="0" dirty="0"/>
              <a:t>Level 5</a:t>
            </a:r>
          </a:p>
        </p:txBody>
      </p:sp>
      <p:sp>
        <p:nvSpPr>
          <p:cNvPr id="7" name="Textplatzhalter 17">
            <a:extLst>
              <a:ext uri="{FF2B5EF4-FFF2-40B4-BE49-F238E27FC236}">
                <a16:creationId xmlns:a16="http://schemas.microsoft.com/office/drawing/2014/main" id="{5B12DAD6-93EF-5042-858F-4BB3334F107E}"/>
              </a:ext>
            </a:extLst>
          </p:cNvPr>
          <p:cNvSpPr>
            <a:spLocks noGrp="1"/>
          </p:cNvSpPr>
          <p:nvPr>
            <p:ph type="body" sz="quarter" idx="14" hasCustomPrompt="1"/>
          </p:nvPr>
        </p:nvSpPr>
        <p:spPr>
          <a:xfrm>
            <a:off x="555867" y="396545"/>
            <a:ext cx="8311908" cy="717437"/>
          </a:xfrm>
          <a:prstGeom prst="rect">
            <a:avLst/>
          </a:prstGeom>
        </p:spPr>
        <p:txBody>
          <a:bodyPr lIns="0" tIns="0" rIns="0" bIns="0" anchor="t" anchorCtr="0"/>
          <a:lstStyle>
            <a:lvl1pPr marL="0" indent="0">
              <a:lnSpc>
                <a:spcPts val="2800"/>
              </a:lnSpc>
              <a:spcBef>
                <a:spcPts val="0"/>
              </a:spcBef>
              <a:buNone/>
              <a:defRPr sz="2400" b="1">
                <a:solidFill>
                  <a:srgbClr val="C40D1E"/>
                </a:solidFill>
                <a:latin typeface="+mn-lt"/>
                <a:cs typeface="Arial" panose="020B0604020202020204" pitchFamily="34" charset="0"/>
              </a:defRPr>
            </a:lvl1pPr>
          </a:lstStyle>
          <a:p>
            <a:r>
              <a:rPr lang="en-US" noProof="0" dirty="0"/>
              <a:t>Headline</a:t>
            </a:r>
            <a:br>
              <a:rPr lang="en-US" noProof="0" dirty="0"/>
            </a:br>
            <a:r>
              <a:rPr lang="en-US" noProof="0" dirty="0"/>
              <a:t>optionally 2 lines</a:t>
            </a:r>
          </a:p>
        </p:txBody>
      </p:sp>
    </p:spTree>
    <p:extLst>
      <p:ext uri="{BB962C8B-B14F-4D97-AF65-F5344CB8AC3E}">
        <p14:creationId xmlns:p14="http://schemas.microsoft.com/office/powerpoint/2010/main" val="143147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platzhalter 17">
            <a:extLst>
              <a:ext uri="{FF2B5EF4-FFF2-40B4-BE49-F238E27FC236}">
                <a16:creationId xmlns:a16="http://schemas.microsoft.com/office/drawing/2014/main" id="{E494F037-B453-E6C3-6931-1688CF9B959E}"/>
              </a:ext>
            </a:extLst>
          </p:cNvPr>
          <p:cNvSpPr>
            <a:spLocks noGrp="1"/>
          </p:cNvSpPr>
          <p:nvPr>
            <p:ph type="body" sz="quarter" idx="14" hasCustomPrompt="1"/>
          </p:nvPr>
        </p:nvSpPr>
        <p:spPr>
          <a:xfrm>
            <a:off x="555867" y="2582402"/>
            <a:ext cx="8311908" cy="717437"/>
          </a:xfrm>
          <a:prstGeom prst="rect">
            <a:avLst/>
          </a:prstGeom>
        </p:spPr>
        <p:txBody>
          <a:bodyPr lIns="0" tIns="0" rIns="0" bIns="0" anchor="t" anchorCtr="0"/>
          <a:lstStyle>
            <a:lvl1pPr marL="0" indent="0">
              <a:lnSpc>
                <a:spcPts val="3700"/>
              </a:lnSpc>
              <a:spcBef>
                <a:spcPts val="0"/>
              </a:spcBef>
              <a:buNone/>
              <a:defRPr sz="3700" b="1">
                <a:solidFill>
                  <a:srgbClr val="C40D1E"/>
                </a:solidFill>
                <a:latin typeface="+mn-lt"/>
                <a:cs typeface="Arial" panose="020B0604020202020204" pitchFamily="34" charset="0"/>
              </a:defRPr>
            </a:lvl1pPr>
          </a:lstStyle>
          <a:p>
            <a:r>
              <a:rPr lang="en-US" noProof="0" dirty="0"/>
              <a:t>Headline</a:t>
            </a:r>
            <a:br>
              <a:rPr lang="en-US" noProof="0" dirty="0"/>
            </a:br>
            <a:r>
              <a:rPr lang="en-US" noProof="0" dirty="0"/>
              <a:t>optionally 2 lines</a:t>
            </a:r>
          </a:p>
        </p:txBody>
      </p:sp>
      <p:sp>
        <p:nvSpPr>
          <p:cNvPr id="5" name="Textplatzhalter 17">
            <a:extLst>
              <a:ext uri="{FF2B5EF4-FFF2-40B4-BE49-F238E27FC236}">
                <a16:creationId xmlns:a16="http://schemas.microsoft.com/office/drawing/2014/main" id="{A837A2E9-5AA7-3D02-1A49-6988BEC5B8B2}"/>
              </a:ext>
            </a:extLst>
          </p:cNvPr>
          <p:cNvSpPr>
            <a:spLocks noGrp="1"/>
          </p:cNvSpPr>
          <p:nvPr>
            <p:ph type="body" sz="quarter" idx="15" hasCustomPrompt="1"/>
          </p:nvPr>
        </p:nvSpPr>
        <p:spPr>
          <a:xfrm>
            <a:off x="551510" y="4180427"/>
            <a:ext cx="8311908" cy="717437"/>
          </a:xfrm>
          <a:prstGeom prst="rect">
            <a:avLst/>
          </a:prstGeom>
        </p:spPr>
        <p:txBody>
          <a:bodyPr lIns="0" tIns="0" rIns="0" bIns="0" anchor="t" anchorCtr="0"/>
          <a:lstStyle>
            <a:lvl1pPr marL="0" indent="0">
              <a:lnSpc>
                <a:spcPct val="100000"/>
              </a:lnSpc>
              <a:spcBef>
                <a:spcPts val="0"/>
              </a:spcBef>
              <a:buNone/>
              <a:defRPr sz="2000" b="1">
                <a:solidFill>
                  <a:srgbClr val="000000"/>
                </a:solidFill>
                <a:latin typeface="+mn-lt"/>
                <a:cs typeface="Arial" panose="020B0604020202020204" pitchFamily="34" charset="0"/>
              </a:defRPr>
            </a:lvl1pPr>
          </a:lstStyle>
          <a:p>
            <a:r>
              <a:rPr lang="en-US" noProof="0" dirty="0"/>
              <a:t>Headline</a:t>
            </a:r>
            <a:br>
              <a:rPr lang="en-US" noProof="0" dirty="0"/>
            </a:br>
            <a:r>
              <a:rPr lang="en-US" noProof="0" dirty="0"/>
              <a:t>optionally 2 lines</a:t>
            </a:r>
          </a:p>
        </p:txBody>
      </p:sp>
    </p:spTree>
    <p:extLst>
      <p:ext uri="{BB962C8B-B14F-4D97-AF65-F5344CB8AC3E}">
        <p14:creationId xmlns:p14="http://schemas.microsoft.com/office/powerpoint/2010/main" val="36194989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hteck 4">
            <a:extLst>
              <a:ext uri="{FF2B5EF4-FFF2-40B4-BE49-F238E27FC236}">
                <a16:creationId xmlns:a16="http://schemas.microsoft.com/office/drawing/2014/main" id="{B97C5655-F240-634C-9B7B-B6181A1B3AF5}"/>
              </a:ext>
            </a:extLst>
          </p:cNvPr>
          <p:cNvSpPr/>
          <p:nvPr userDrawn="1"/>
        </p:nvSpPr>
        <p:spPr>
          <a:xfrm>
            <a:off x="0" y="1668462"/>
            <a:ext cx="12192000" cy="5189537"/>
          </a:xfrm>
          <a:custGeom>
            <a:avLst/>
            <a:gdLst>
              <a:gd name="connsiteX0" fmla="*/ 0 w 12192000"/>
              <a:gd name="connsiteY0" fmla="*/ 0 h 4760912"/>
              <a:gd name="connsiteX1" fmla="*/ 12192000 w 12192000"/>
              <a:gd name="connsiteY1" fmla="*/ 0 h 4760912"/>
              <a:gd name="connsiteX2" fmla="*/ 12192000 w 12192000"/>
              <a:gd name="connsiteY2" fmla="*/ 4760912 h 4760912"/>
              <a:gd name="connsiteX3" fmla="*/ 0 w 12192000"/>
              <a:gd name="connsiteY3" fmla="*/ 4760912 h 4760912"/>
              <a:gd name="connsiteX4" fmla="*/ 0 w 12192000"/>
              <a:gd name="connsiteY4" fmla="*/ 0 h 4760912"/>
              <a:gd name="connsiteX0" fmla="*/ 0 w 12192000"/>
              <a:gd name="connsiteY0" fmla="*/ 212725 h 4973637"/>
              <a:gd name="connsiteX1" fmla="*/ 12192000 w 12192000"/>
              <a:gd name="connsiteY1" fmla="*/ 0 h 4973637"/>
              <a:gd name="connsiteX2" fmla="*/ 12192000 w 12192000"/>
              <a:gd name="connsiteY2" fmla="*/ 4973637 h 4973637"/>
              <a:gd name="connsiteX3" fmla="*/ 0 w 12192000"/>
              <a:gd name="connsiteY3" fmla="*/ 4973637 h 4973637"/>
              <a:gd name="connsiteX4" fmla="*/ 0 w 12192000"/>
              <a:gd name="connsiteY4" fmla="*/ 212725 h 4973637"/>
              <a:gd name="connsiteX0" fmla="*/ 0 w 12192000"/>
              <a:gd name="connsiteY0" fmla="*/ 428625 h 5189537"/>
              <a:gd name="connsiteX1" fmla="*/ 12192000 w 12192000"/>
              <a:gd name="connsiteY1" fmla="*/ 0 h 5189537"/>
              <a:gd name="connsiteX2" fmla="*/ 12192000 w 12192000"/>
              <a:gd name="connsiteY2" fmla="*/ 5189537 h 5189537"/>
              <a:gd name="connsiteX3" fmla="*/ 0 w 12192000"/>
              <a:gd name="connsiteY3" fmla="*/ 5189537 h 5189537"/>
              <a:gd name="connsiteX4" fmla="*/ 0 w 12192000"/>
              <a:gd name="connsiteY4" fmla="*/ 428625 h 5189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189537">
                <a:moveTo>
                  <a:pt x="0" y="428625"/>
                </a:moveTo>
                <a:lnTo>
                  <a:pt x="12192000" y="0"/>
                </a:lnTo>
                <a:lnTo>
                  <a:pt x="12192000" y="5189537"/>
                </a:lnTo>
                <a:lnTo>
                  <a:pt x="0" y="5189537"/>
                </a:lnTo>
                <a:lnTo>
                  <a:pt x="0" y="428625"/>
                </a:lnTo>
                <a:close/>
              </a:path>
            </a:pathLst>
          </a:custGeom>
          <a:gradFill>
            <a:gsLst>
              <a:gs pos="0">
                <a:srgbClr val="FF6C00"/>
              </a:gs>
              <a:gs pos="100000">
                <a:srgbClr val="C40D1E"/>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F8DDEEBD-D00D-1249-9E02-EDC0548BFCA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388168" y="378741"/>
            <a:ext cx="2250000" cy="774000"/>
          </a:xfrm>
          <a:prstGeom prst="rect">
            <a:avLst/>
          </a:prstGeom>
        </p:spPr>
      </p:pic>
      <p:grpSp>
        <p:nvGrpSpPr>
          <p:cNvPr id="2" name="Group 1">
            <a:extLst>
              <a:ext uri="{FF2B5EF4-FFF2-40B4-BE49-F238E27FC236}">
                <a16:creationId xmlns:a16="http://schemas.microsoft.com/office/drawing/2014/main" id="{33597FE0-CC24-D198-44F6-8B86AC8E52DB}"/>
              </a:ext>
            </a:extLst>
          </p:cNvPr>
          <p:cNvGrpSpPr/>
          <p:nvPr userDrawn="1"/>
        </p:nvGrpSpPr>
        <p:grpSpPr>
          <a:xfrm>
            <a:off x="9433249" y="6055568"/>
            <a:ext cx="2258008" cy="569167"/>
            <a:chOff x="9433249" y="6055568"/>
            <a:chExt cx="2258008" cy="569167"/>
          </a:xfrm>
        </p:grpSpPr>
        <p:sp>
          <p:nvSpPr>
            <p:cNvPr id="3" name="Rectangle: Rounded Corners 2">
              <a:extLst>
                <a:ext uri="{FF2B5EF4-FFF2-40B4-BE49-F238E27FC236}">
                  <a16:creationId xmlns:a16="http://schemas.microsoft.com/office/drawing/2014/main" id="{12D5CBC3-F82D-3CBE-40BC-802F674C616B}"/>
                </a:ext>
              </a:extLst>
            </p:cNvPr>
            <p:cNvSpPr/>
            <p:nvPr userDrawn="1"/>
          </p:nvSpPr>
          <p:spPr>
            <a:xfrm>
              <a:off x="9433249" y="6055568"/>
              <a:ext cx="2258008" cy="569167"/>
            </a:xfrm>
            <a:prstGeom prst="roundRect">
              <a:avLst>
                <a:gd name="adj" fmla="val 248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5A0E74B8-E76E-1A0B-C1A8-60E6BE5351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490187" y="6124808"/>
              <a:ext cx="2124769" cy="426320"/>
            </a:xfrm>
            <a:prstGeom prst="rect">
              <a:avLst/>
            </a:prstGeom>
          </p:spPr>
        </p:pic>
      </p:grpSp>
    </p:spTree>
    <p:extLst>
      <p:ext uri="{BB962C8B-B14F-4D97-AF65-F5344CB8AC3E}">
        <p14:creationId xmlns:p14="http://schemas.microsoft.com/office/powerpoint/2010/main" val="3079698843"/>
      </p:ext>
    </p:extLst>
  </p:cSld>
  <p:clrMap bg1="lt1" tx1="dk1" bg2="lt2" tx2="dk2" accent1="accent1" accent2="accent2" accent3="accent3" accent4="accent4" accent5="accent5" accent6="accent6" hlink="hlink" folHlink="folHlink"/>
  <p:sldLayoutIdLst>
    <p:sldLayoutId id="2147483713"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pos="7333" userDrawn="1">
          <p15:clr>
            <a:srgbClr val="F26B43"/>
          </p15:clr>
        </p15:guide>
        <p15:guide id="3" orient="horz" pos="346" userDrawn="1">
          <p15:clr>
            <a:srgbClr val="F26B43"/>
          </p15:clr>
        </p15:guide>
        <p15:guide id="4" pos="1232" userDrawn="1">
          <p15:clr>
            <a:srgbClr val="F26B43"/>
          </p15:clr>
        </p15:guide>
        <p15:guide id="5" orient="horz" pos="3974" userDrawn="1">
          <p15:clr>
            <a:srgbClr val="F26B43"/>
          </p15:clr>
        </p15:guide>
        <p15:guide id="6" orient="horz" pos="663" userDrawn="1">
          <p15:clr>
            <a:srgbClr val="F26B43"/>
          </p15:clr>
        </p15:guide>
        <p15:guide id="7" orient="horz" pos="1003" userDrawn="1">
          <p15:clr>
            <a:srgbClr val="F26B43"/>
          </p15:clr>
        </p15:guide>
        <p15:guide id="8" orient="horz" pos="1321" userDrawn="1">
          <p15:clr>
            <a:srgbClr val="F26B43"/>
          </p15:clr>
        </p15:guide>
        <p15:guide id="9" orient="horz" pos="1661" userDrawn="1">
          <p15:clr>
            <a:srgbClr val="F26B43"/>
          </p15:clr>
        </p15:guide>
        <p15:guide id="10" orient="horz" pos="2001" userDrawn="1">
          <p15:clr>
            <a:srgbClr val="F26B43"/>
          </p15:clr>
        </p15:guide>
        <p15:guide id="11" orient="horz" pos="3339" userDrawn="1">
          <p15:clr>
            <a:srgbClr val="F26B43"/>
          </p15:clr>
        </p15:guide>
        <p15:guide id="12" orient="horz" pos="2319" userDrawn="1">
          <p15:clr>
            <a:srgbClr val="F26B43"/>
          </p15:clr>
        </p15:guide>
        <p15:guide id="13" orient="horz" pos="2999" userDrawn="1">
          <p15:clr>
            <a:srgbClr val="F26B43"/>
          </p15:clr>
        </p15:guide>
        <p15:guide id="14" orient="horz" pos="3657" userDrawn="1">
          <p15:clr>
            <a:srgbClr val="F26B43"/>
          </p15:clr>
        </p15:guide>
        <p15:guide id="15" orient="horz" pos="2659" userDrawn="1">
          <p15:clr>
            <a:srgbClr val="F26B43"/>
          </p15:clr>
        </p15:guide>
        <p15:guide id="16" pos="2094" userDrawn="1">
          <p15:clr>
            <a:srgbClr val="F26B43"/>
          </p15:clr>
        </p15:guide>
        <p15:guide id="17" pos="2978" userDrawn="1">
          <p15:clr>
            <a:srgbClr val="F26B43"/>
          </p15:clr>
        </p15:guide>
        <p15:guide id="18" pos="3840" userDrawn="1">
          <p15:clr>
            <a:srgbClr val="F26B43"/>
          </p15:clr>
        </p15:guide>
        <p15:guide id="19" pos="4725" userDrawn="1">
          <p15:clr>
            <a:srgbClr val="F26B43"/>
          </p15:clr>
        </p15:guide>
        <p15:guide id="20" pos="5586" userDrawn="1">
          <p15:clr>
            <a:srgbClr val="F26B43"/>
          </p15:clr>
        </p15:guide>
        <p15:guide id="21" pos="647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1">
            <a:extLst>
              <a:ext uri="{FF2B5EF4-FFF2-40B4-BE49-F238E27FC236}">
                <a16:creationId xmlns:a16="http://schemas.microsoft.com/office/drawing/2014/main" id="{48266648-C51B-EA45-AE41-AF74B0A4657C}"/>
              </a:ext>
            </a:extLst>
          </p:cNvPr>
          <p:cNvSpPr/>
          <p:nvPr userDrawn="1"/>
        </p:nvSpPr>
        <p:spPr>
          <a:xfrm>
            <a:off x="0" y="5748124"/>
            <a:ext cx="12195175" cy="1109875"/>
          </a:xfrm>
          <a:custGeom>
            <a:avLst/>
            <a:gdLst>
              <a:gd name="connsiteX0" fmla="*/ 0 w 12192000"/>
              <a:gd name="connsiteY0" fmla="*/ 0 h 687600"/>
              <a:gd name="connsiteX1" fmla="*/ 12192000 w 12192000"/>
              <a:gd name="connsiteY1" fmla="*/ 0 h 687600"/>
              <a:gd name="connsiteX2" fmla="*/ 12192000 w 12192000"/>
              <a:gd name="connsiteY2" fmla="*/ 687600 h 687600"/>
              <a:gd name="connsiteX3" fmla="*/ 0 w 12192000"/>
              <a:gd name="connsiteY3" fmla="*/ 687600 h 687600"/>
              <a:gd name="connsiteX4" fmla="*/ 0 w 12192000"/>
              <a:gd name="connsiteY4" fmla="*/ 0 h 687600"/>
              <a:gd name="connsiteX0" fmla="*/ 0 w 12195175"/>
              <a:gd name="connsiteY0" fmla="*/ 422275 h 1109875"/>
              <a:gd name="connsiteX1" fmla="*/ 12195175 w 12195175"/>
              <a:gd name="connsiteY1" fmla="*/ 0 h 1109875"/>
              <a:gd name="connsiteX2" fmla="*/ 12192000 w 12195175"/>
              <a:gd name="connsiteY2" fmla="*/ 1109875 h 1109875"/>
              <a:gd name="connsiteX3" fmla="*/ 0 w 12195175"/>
              <a:gd name="connsiteY3" fmla="*/ 1109875 h 1109875"/>
              <a:gd name="connsiteX4" fmla="*/ 0 w 12195175"/>
              <a:gd name="connsiteY4" fmla="*/ 422275 h 11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5175" h="1109875">
                <a:moveTo>
                  <a:pt x="0" y="422275"/>
                </a:moveTo>
                <a:lnTo>
                  <a:pt x="12195175" y="0"/>
                </a:lnTo>
                <a:cubicBezTo>
                  <a:pt x="12194117" y="369958"/>
                  <a:pt x="12193058" y="739917"/>
                  <a:pt x="12192000" y="1109875"/>
                </a:cubicBezTo>
                <a:lnTo>
                  <a:pt x="0" y="1109875"/>
                </a:lnTo>
                <a:lnTo>
                  <a:pt x="0" y="422275"/>
                </a:lnTo>
                <a:close/>
              </a:path>
            </a:pathLst>
          </a:custGeom>
          <a:gradFill>
            <a:gsLst>
              <a:gs pos="0">
                <a:srgbClr val="FF6C00"/>
              </a:gs>
              <a:gs pos="100000">
                <a:srgbClr val="C40D1E"/>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8" name="Grafik 7">
            <a:extLst>
              <a:ext uri="{FF2B5EF4-FFF2-40B4-BE49-F238E27FC236}">
                <a16:creationId xmlns:a16="http://schemas.microsoft.com/office/drawing/2014/main" id="{90A395C2-361B-A14B-9312-A16F3F6780A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614598" y="378000"/>
            <a:ext cx="1004400" cy="766068"/>
          </a:xfrm>
          <a:prstGeom prst="rect">
            <a:avLst/>
          </a:prstGeom>
        </p:spPr>
      </p:pic>
      <p:sp>
        <p:nvSpPr>
          <p:cNvPr id="20" name="Textfeld 19">
            <a:extLst>
              <a:ext uri="{FF2B5EF4-FFF2-40B4-BE49-F238E27FC236}">
                <a16:creationId xmlns:a16="http://schemas.microsoft.com/office/drawing/2014/main" id="{36184FE9-ADE0-F94C-90C6-58CFCA50F9A4}"/>
              </a:ext>
            </a:extLst>
          </p:cNvPr>
          <p:cNvSpPr txBox="1"/>
          <p:nvPr userDrawn="1"/>
        </p:nvSpPr>
        <p:spPr>
          <a:xfrm>
            <a:off x="1196393" y="6393866"/>
            <a:ext cx="7615318" cy="21544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noProof="0" dirty="0">
                <a:solidFill>
                  <a:schemeClr val="bg1"/>
                </a:solidFill>
                <a:latin typeface="+mn-lt"/>
                <a:cs typeface="Arial" panose="020B0604020202020204" pitchFamily="34" charset="0"/>
              </a:rPr>
              <a:t>Patrick Damme | FG DAMS | LDE </a:t>
            </a:r>
            <a:r>
              <a:rPr lang="en-US" sz="1400" b="0" noProof="0" dirty="0" err="1">
                <a:solidFill>
                  <a:schemeClr val="bg1"/>
                </a:solidFill>
                <a:latin typeface="+mn-lt"/>
                <a:cs typeface="Arial" panose="020B0604020202020204" pitchFamily="34" charset="0"/>
              </a:rPr>
              <a:t>WiSe</a:t>
            </a:r>
            <a:r>
              <a:rPr lang="en-US" sz="1400" b="0" noProof="0" dirty="0">
                <a:solidFill>
                  <a:schemeClr val="bg1"/>
                </a:solidFill>
                <a:latin typeface="+mn-lt"/>
                <a:cs typeface="Arial" panose="020B0604020202020204" pitchFamily="34" charset="0"/>
              </a:rPr>
              <a:t> 2026/27 – 02 Scientific Reading and Writing</a:t>
            </a:r>
          </a:p>
        </p:txBody>
      </p:sp>
      <p:grpSp>
        <p:nvGrpSpPr>
          <p:cNvPr id="2" name="Group 1">
            <a:extLst>
              <a:ext uri="{FF2B5EF4-FFF2-40B4-BE49-F238E27FC236}">
                <a16:creationId xmlns:a16="http://schemas.microsoft.com/office/drawing/2014/main" id="{ECF44FBF-6529-4A53-F1BA-D10222FCFDB0}"/>
              </a:ext>
            </a:extLst>
          </p:cNvPr>
          <p:cNvGrpSpPr/>
          <p:nvPr userDrawn="1"/>
        </p:nvGrpSpPr>
        <p:grpSpPr>
          <a:xfrm>
            <a:off x="9433249" y="6055568"/>
            <a:ext cx="2258008" cy="569167"/>
            <a:chOff x="9433249" y="6055568"/>
            <a:chExt cx="2258008" cy="569167"/>
          </a:xfrm>
        </p:grpSpPr>
        <p:sp>
          <p:nvSpPr>
            <p:cNvPr id="22" name="Rectangle: Rounded Corners 21">
              <a:extLst>
                <a:ext uri="{FF2B5EF4-FFF2-40B4-BE49-F238E27FC236}">
                  <a16:creationId xmlns:a16="http://schemas.microsoft.com/office/drawing/2014/main" id="{0132AE6E-5DB2-25F8-161D-6A04BD40CA8C}"/>
                </a:ext>
              </a:extLst>
            </p:cNvPr>
            <p:cNvSpPr/>
            <p:nvPr userDrawn="1"/>
          </p:nvSpPr>
          <p:spPr>
            <a:xfrm>
              <a:off x="9433249" y="6055568"/>
              <a:ext cx="2258008" cy="569167"/>
            </a:xfrm>
            <a:prstGeom prst="roundRect">
              <a:avLst>
                <a:gd name="adj" fmla="val 248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A17F1DB4-F8F6-5B0E-9657-BBA11B1CD34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9490187" y="6124808"/>
              <a:ext cx="2124769" cy="426320"/>
            </a:xfrm>
            <a:prstGeom prst="rect">
              <a:avLst/>
            </a:prstGeom>
          </p:spPr>
        </p:pic>
      </p:grpSp>
      <p:sp>
        <p:nvSpPr>
          <p:cNvPr id="24" name="Rectangle: Rounded Corners 23">
            <a:extLst>
              <a:ext uri="{FF2B5EF4-FFF2-40B4-BE49-F238E27FC236}">
                <a16:creationId xmlns:a16="http://schemas.microsoft.com/office/drawing/2014/main" id="{AFEDE8D1-082D-9900-BD99-D84E6B3FBCD0}"/>
              </a:ext>
            </a:extLst>
          </p:cNvPr>
          <p:cNvSpPr/>
          <p:nvPr userDrawn="1"/>
        </p:nvSpPr>
        <p:spPr>
          <a:xfrm>
            <a:off x="559027" y="6393872"/>
            <a:ext cx="391886" cy="217302"/>
          </a:xfrm>
          <a:prstGeom prst="roundRect">
            <a:avLst>
              <a:gd name="adj" fmla="val 294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fld id="{675EF3AE-78B3-9641-A88A-C3B5FFA9245E}" type="slidenum">
              <a:rPr lang="de-DE" sz="1400" b="1" smtClean="0">
                <a:solidFill>
                  <a:srgbClr val="000000"/>
                </a:solidFill>
                <a:latin typeface="+mn-lt"/>
                <a:cs typeface="Arial" panose="020B0604020202020204" pitchFamily="34" charset="0"/>
              </a:rPr>
              <a:pPr algn="ctr"/>
              <a:t>‹Nr.›</a:t>
            </a:fld>
            <a:endParaRPr lang="en-US" sz="1400" dirty="0">
              <a:solidFill>
                <a:srgbClr val="000000"/>
              </a:solidFill>
            </a:endParaRPr>
          </a:p>
        </p:txBody>
      </p:sp>
    </p:spTree>
    <p:extLst>
      <p:ext uri="{BB962C8B-B14F-4D97-AF65-F5344CB8AC3E}">
        <p14:creationId xmlns:p14="http://schemas.microsoft.com/office/powerpoint/2010/main" val="3907247464"/>
      </p:ext>
    </p:extLst>
  </p:cSld>
  <p:clrMap bg1="lt1" tx1="dk1" bg2="lt2" tx2="dk2" accent1="accent1" accent2="accent2" accent3="accent3" accent4="accent4" accent5="accent5" accent6="accent6" hlink="hlink" folHlink="folHlink"/>
  <p:sldLayoutIdLst>
    <p:sldLayoutId id="2147483714" r:id="rId1"/>
    <p:sldLayoutId id="2147483707" r:id="rId2"/>
    <p:sldLayoutId id="214748371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tu-berlin.zoom-x.de/j/67376691490?pwd=NmlvWTM5VUVWRjU0UGI2bXhBVkxzQT09"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scholar.google.com/" TargetMode="External"/><Relationship Id="rId7" Type="http://schemas.openxmlformats.org/officeDocument/2006/relationships/image" Target="../media/image12.png"/><Relationship Id="rId2" Type="http://schemas.openxmlformats.org/officeDocument/2006/relationships/hyperlink" Target="https://dblp.uni-trier.de/" TargetMode="Externa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hyperlink" Target="https://dl.acm.org/openaccess" TargetMode="External"/><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s://2025.sigmod.org/" TargetMode="External"/><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hyperlink" Target="https://2025.sigmod.org/sigmod_papers.shtml" TargetMode="External"/><Relationship Id="rId5" Type="http://schemas.openxmlformats.org/officeDocument/2006/relationships/hyperlink" Target="https://2025.sigmod.org/program_full_detail.shtml" TargetMode="Externa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emf"/><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s://dbdni.github.io/"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twitter.com/fadeladib/status/1322646406088347649" TargetMode="External"/><Relationship Id="rId2" Type="http://schemas.openxmlformats.org/officeDocument/2006/relationships/image" Target="../media/image32.jpg"/><Relationship Id="rId1" Type="http://schemas.openxmlformats.org/officeDocument/2006/relationships/slideLayout" Target="../slideLayouts/slideLayout3.xml"/><Relationship Id="rId4" Type="http://schemas.openxmlformats.org/officeDocument/2006/relationships/image" Target="../media/image33.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2025.sigmod.org/calls_papers_sigmod_research.shtml" TargetMode="External"/><Relationship Id="rId2" Type="http://schemas.openxmlformats.org/officeDocument/2006/relationships/image" Target="../media/image36.jp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pdos.csail.mit.edu/archive/scigen" TargetMode="External"/><Relationship Id="rId2" Type="http://schemas.openxmlformats.org/officeDocument/2006/relationships/hyperlink" Target="https://www.acm.org/publications/policies/new-acm-policy-on-authorship"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B91E010B-877E-604A-96C7-32EFC5B57054}"/>
              </a:ext>
            </a:extLst>
          </p:cNvPr>
          <p:cNvSpPr txBox="1"/>
          <p:nvPr/>
        </p:nvSpPr>
        <p:spPr>
          <a:xfrm>
            <a:off x="550801" y="3050935"/>
            <a:ext cx="11523011" cy="1162241"/>
          </a:xfrm>
          <a:prstGeom prst="rect">
            <a:avLst/>
          </a:prstGeom>
          <a:noFill/>
        </p:spPr>
        <p:txBody>
          <a:bodyPr wrap="square" lIns="0" tIns="0" rIns="0" bIns="0" rtlCol="0">
            <a:spAutoFit/>
          </a:bodyPr>
          <a:lstStyle/>
          <a:p>
            <a:pPr>
              <a:lnSpc>
                <a:spcPts val="4500"/>
              </a:lnSpc>
            </a:pPr>
            <a:r>
              <a:rPr lang="en-US" sz="4500" b="1" dirty="0">
                <a:solidFill>
                  <a:schemeClr val="bg1"/>
                </a:solidFill>
                <a:cs typeface="Arial" panose="020B0604020202020204" pitchFamily="34" charset="0"/>
              </a:rPr>
              <a:t>Seminar Large-scale Data Engineering (LDE)</a:t>
            </a:r>
          </a:p>
          <a:p>
            <a:pPr>
              <a:lnSpc>
                <a:spcPts val="4500"/>
              </a:lnSpc>
            </a:pPr>
            <a:r>
              <a:rPr lang="en-US" sz="4500" b="1" dirty="0">
                <a:solidFill>
                  <a:schemeClr val="bg1"/>
                </a:solidFill>
                <a:cs typeface="Arial" panose="020B0604020202020204" pitchFamily="34" charset="0"/>
              </a:rPr>
              <a:t>02 Scientific Reading and Writing</a:t>
            </a:r>
          </a:p>
        </p:txBody>
      </p:sp>
      <p:sp>
        <p:nvSpPr>
          <p:cNvPr id="5" name="Textfeld 4">
            <a:extLst>
              <a:ext uri="{FF2B5EF4-FFF2-40B4-BE49-F238E27FC236}">
                <a16:creationId xmlns:a16="http://schemas.microsoft.com/office/drawing/2014/main" id="{A7FB4931-3EF5-3045-BA3B-F8959781C0D1}"/>
              </a:ext>
            </a:extLst>
          </p:cNvPr>
          <p:cNvSpPr txBox="1"/>
          <p:nvPr/>
        </p:nvSpPr>
        <p:spPr>
          <a:xfrm>
            <a:off x="550801" y="4575355"/>
            <a:ext cx="8328079" cy="1231106"/>
          </a:xfrm>
          <a:prstGeom prst="rect">
            <a:avLst/>
          </a:prstGeom>
          <a:noFill/>
        </p:spPr>
        <p:txBody>
          <a:bodyPr wrap="square" lIns="0" tIns="0" rIns="0" bIns="0" rtlCol="0">
            <a:spAutoFit/>
          </a:bodyPr>
          <a:lstStyle/>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lang="en-US" sz="2200" b="1" dirty="0">
                <a:solidFill>
                  <a:schemeClr val="bg1"/>
                </a:solidFill>
                <a:cs typeface="Arial" panose="020B0604020202020204" pitchFamily="34" charset="0"/>
              </a:rPr>
              <a:t>Dr.-Ing. Patrick Damme</a:t>
            </a:r>
          </a:p>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lang="en-US" sz="2000" dirty="0" err="1">
                <a:solidFill>
                  <a:schemeClr val="bg1"/>
                </a:solidFill>
                <a:cs typeface="Arial" panose="020B0604020202020204" pitchFamily="34" charset="0"/>
              </a:rPr>
              <a:t>Technische</a:t>
            </a:r>
            <a:r>
              <a:rPr lang="en-US" sz="2000" dirty="0">
                <a:solidFill>
                  <a:schemeClr val="bg1"/>
                </a:solidFill>
                <a:cs typeface="Arial" panose="020B0604020202020204" pitchFamily="34" charset="0"/>
              </a:rPr>
              <a:t> Universität Berlin</a:t>
            </a:r>
          </a:p>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lang="en-US" sz="2000" dirty="0">
                <a:solidFill>
                  <a:schemeClr val="bg1"/>
                </a:solidFill>
                <a:cs typeface="Arial" panose="020B0604020202020204" pitchFamily="34" charset="0"/>
              </a:rPr>
              <a:t>Berlin Institute for the Foundations of Learning and Data</a:t>
            </a:r>
          </a:p>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lang="en-US" sz="2000" dirty="0">
                <a:solidFill>
                  <a:schemeClr val="bg1"/>
                </a:solidFill>
                <a:cs typeface="Arial" panose="020B0604020202020204" pitchFamily="34" charset="0"/>
              </a:rPr>
              <a:t>Big Data Engineering (DAMS Lab)</a:t>
            </a:r>
            <a:endParaRPr lang="de-DE" sz="2000" dirty="0">
              <a:solidFill>
                <a:schemeClr val="bg1"/>
              </a:solidFill>
              <a:cs typeface="Arial" panose="020B0604020202020204" pitchFamily="34" charset="0"/>
            </a:endParaRPr>
          </a:p>
        </p:txBody>
      </p:sp>
      <p:pic>
        <p:nvPicPr>
          <p:cNvPr id="2" name="Picture 1">
            <a:extLst>
              <a:ext uri="{FF2B5EF4-FFF2-40B4-BE49-F238E27FC236}">
                <a16:creationId xmlns:a16="http://schemas.microsoft.com/office/drawing/2014/main" id="{FC28C5F3-C7B7-3F09-E67B-2CB951E0B5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01" y="6321314"/>
            <a:ext cx="853163" cy="301451"/>
          </a:xfrm>
          <a:prstGeom prst="rect">
            <a:avLst/>
          </a:prstGeom>
        </p:spPr>
      </p:pic>
      <p:sp>
        <p:nvSpPr>
          <p:cNvPr id="7" name="TextBox 6">
            <a:extLst>
              <a:ext uri="{FF2B5EF4-FFF2-40B4-BE49-F238E27FC236}">
                <a16:creationId xmlns:a16="http://schemas.microsoft.com/office/drawing/2014/main" id="{C78920D0-3EF7-66BD-9DA1-37967723809B}"/>
              </a:ext>
            </a:extLst>
          </p:cNvPr>
          <p:cNvSpPr txBox="1"/>
          <p:nvPr/>
        </p:nvSpPr>
        <p:spPr>
          <a:xfrm>
            <a:off x="1518108" y="6275437"/>
            <a:ext cx="3264099" cy="369332"/>
          </a:xfrm>
          <a:prstGeom prst="rect">
            <a:avLst/>
          </a:prstGeom>
          <a:noFill/>
        </p:spPr>
        <p:txBody>
          <a:bodyPr wrap="square" lIns="0" rIns="0" rtlCol="0">
            <a:spAutoFit/>
          </a:bodyPr>
          <a:lstStyle/>
          <a:p>
            <a:r>
              <a:rPr lang="en-US" dirty="0">
                <a:solidFill>
                  <a:schemeClr val="bg1"/>
                </a:solidFill>
                <a:latin typeface="Calibri" panose="020F0502020204030204" pitchFamily="34" charset="0"/>
                <a:cs typeface="Calibri" panose="020F0502020204030204" pitchFamily="34" charset="0"/>
              </a:rPr>
              <a:t>Last update: Oct 19, 2026</a:t>
            </a:r>
          </a:p>
        </p:txBody>
      </p:sp>
      <p:pic>
        <p:nvPicPr>
          <p:cNvPr id="3" name="Grafik 2">
            <a:extLst>
              <a:ext uri="{FF2B5EF4-FFF2-40B4-BE49-F238E27FC236}">
                <a16:creationId xmlns:a16="http://schemas.microsoft.com/office/drawing/2014/main" id="{187491DB-8975-B23E-EC74-8FEA498EA9FB}"/>
              </a:ext>
            </a:extLst>
          </p:cNvPr>
          <p:cNvPicPr>
            <a:picLocks noChangeAspect="1"/>
          </p:cNvPicPr>
          <p:nvPr/>
        </p:nvPicPr>
        <p:blipFill>
          <a:blip r:embed="rId4"/>
          <a:srcRect/>
          <a:stretch/>
        </p:blipFill>
        <p:spPr>
          <a:xfrm>
            <a:off x="8255038" y="6073529"/>
            <a:ext cx="732314" cy="549236"/>
          </a:xfrm>
          <a:prstGeom prst="rect">
            <a:avLst/>
          </a:prstGeom>
          <a:ln w="28575">
            <a:noFill/>
          </a:ln>
        </p:spPr>
      </p:pic>
      <p:sp>
        <p:nvSpPr>
          <p:cNvPr id="6" name="Textfeld 5">
            <a:extLst>
              <a:ext uri="{FF2B5EF4-FFF2-40B4-BE49-F238E27FC236}">
                <a16:creationId xmlns:a16="http://schemas.microsoft.com/office/drawing/2014/main" id="{87287519-A3D7-4F03-4723-28E20BBAF494}"/>
              </a:ext>
            </a:extLst>
          </p:cNvPr>
          <p:cNvSpPr txBox="1"/>
          <p:nvPr/>
        </p:nvSpPr>
        <p:spPr>
          <a:xfrm>
            <a:off x="4613556" y="6024982"/>
            <a:ext cx="3624390" cy="646331"/>
          </a:xfrm>
          <a:prstGeom prst="rect">
            <a:avLst/>
          </a:prstGeom>
          <a:noFill/>
        </p:spPr>
        <p:txBody>
          <a:bodyPr wrap="none" rtlCol="0">
            <a:spAutoFit/>
          </a:bodyPr>
          <a:lstStyle/>
          <a:p>
            <a:pPr algn="r"/>
            <a:r>
              <a:rPr lang="en-US" sz="1200" dirty="0">
                <a:solidFill>
                  <a:schemeClr val="bg1"/>
                </a:solidFill>
              </a:rPr>
              <a:t>[</a:t>
            </a:r>
            <a:r>
              <a:rPr lang="en-US" sz="1200" b="1" dirty="0">
                <a:solidFill>
                  <a:schemeClr val="bg1"/>
                </a:solidFill>
              </a:rPr>
              <a:t>Credit:</a:t>
            </a:r>
            <a:r>
              <a:rPr lang="en-US" sz="1200" dirty="0">
                <a:solidFill>
                  <a:schemeClr val="bg1"/>
                </a:solidFill>
              </a:rPr>
              <a:t> Based on “Introduction to Scientific Writing”/</a:t>
            </a:r>
            <a:br>
              <a:rPr lang="en-US" sz="1200" dirty="0">
                <a:solidFill>
                  <a:schemeClr val="bg1"/>
                </a:solidFill>
              </a:rPr>
            </a:br>
            <a:r>
              <a:rPr lang="en-US" sz="1200" dirty="0">
                <a:solidFill>
                  <a:schemeClr val="bg1"/>
                </a:solidFill>
              </a:rPr>
              <a:t>”02 Scientific Reading and Writing” by Matthias Boehm</a:t>
            </a:r>
            <a:br>
              <a:rPr lang="en-US" sz="1200" dirty="0">
                <a:solidFill>
                  <a:schemeClr val="bg1"/>
                </a:solidFill>
              </a:rPr>
            </a:br>
            <a:r>
              <a:rPr lang="en-US" sz="1200" dirty="0">
                <a:solidFill>
                  <a:schemeClr val="bg1"/>
                </a:solidFill>
              </a:rPr>
              <a:t>(TU Graz, winter 2021/22)]</a:t>
            </a:r>
          </a:p>
        </p:txBody>
      </p:sp>
    </p:spTree>
    <p:extLst>
      <p:ext uri="{BB962C8B-B14F-4D97-AF65-F5344CB8AC3E}">
        <p14:creationId xmlns:p14="http://schemas.microsoft.com/office/powerpoint/2010/main" val="3533876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42A89AB-3436-D3F7-4DB1-4E0188ABFEFB}"/>
              </a:ext>
            </a:extLst>
          </p:cNvPr>
          <p:cNvSpPr>
            <a:spLocks noGrp="1"/>
          </p:cNvSpPr>
          <p:nvPr>
            <p:ph type="body" sz="quarter" idx="14"/>
          </p:nvPr>
        </p:nvSpPr>
        <p:spPr/>
        <p:txBody>
          <a:bodyPr/>
          <a:lstStyle/>
          <a:p>
            <a:r>
              <a:rPr lang="en-US" dirty="0"/>
              <a:t>Announcements/Org</a:t>
            </a:r>
          </a:p>
        </p:txBody>
      </p:sp>
      <p:sp>
        <p:nvSpPr>
          <p:cNvPr id="3" name="Textplatzhalter 2">
            <a:extLst>
              <a:ext uri="{FF2B5EF4-FFF2-40B4-BE49-F238E27FC236}">
                <a16:creationId xmlns:a16="http://schemas.microsoft.com/office/drawing/2014/main" id="{8C907436-F138-76A6-08DE-82F0F07304F5}"/>
              </a:ext>
            </a:extLst>
          </p:cNvPr>
          <p:cNvSpPr>
            <a:spLocks noGrp="1"/>
          </p:cNvSpPr>
          <p:nvPr>
            <p:ph type="body" sz="quarter" idx="18"/>
          </p:nvPr>
        </p:nvSpPr>
        <p:spPr/>
        <p:txBody>
          <a:bodyPr/>
          <a:lstStyle/>
          <a:p>
            <a:r>
              <a:rPr lang="en-US" strike="sngStrike" dirty="0"/>
              <a:t>Hybrid</a:t>
            </a:r>
            <a:r>
              <a:rPr lang="en-US" dirty="0"/>
              <a:t> </a:t>
            </a:r>
            <a:r>
              <a:rPr lang="en-US" dirty="0">
                <a:solidFill>
                  <a:srgbClr val="C00000"/>
                </a:solidFill>
              </a:rPr>
              <a:t>Purely Virtual</a:t>
            </a:r>
            <a:r>
              <a:rPr lang="en-US" dirty="0"/>
              <a:t> Setting with Optional Attendance</a:t>
            </a:r>
          </a:p>
          <a:p>
            <a:pPr lvl="1"/>
            <a:r>
              <a:rPr lang="en-US" dirty="0"/>
              <a:t> </a:t>
            </a:r>
            <a:r>
              <a:rPr lang="en-US" strike="sngStrike" dirty="0"/>
              <a:t>In-person in MAR 0.015</a:t>
            </a:r>
          </a:p>
          <a:p>
            <a:pPr lvl="1"/>
            <a:r>
              <a:rPr lang="en-US" dirty="0"/>
              <a:t> Virtual via zoom</a:t>
            </a:r>
            <a:br>
              <a:rPr lang="en-US" dirty="0"/>
            </a:br>
            <a:r>
              <a:rPr lang="en-US" dirty="0"/>
              <a:t> </a:t>
            </a:r>
            <a:r>
              <a:rPr lang="en-US" dirty="0">
                <a:hlinkClick r:id="rId2"/>
              </a:rPr>
              <a:t>https://tu-berlin.zoom-x.de/j/67376691490?pwd=NmlvWTM5VUVWRjU0UGI2bXhBVkxzQT09</a:t>
            </a:r>
            <a:endParaRPr lang="en-US" dirty="0"/>
          </a:p>
          <a:p>
            <a:pPr marL="457200" lvl="1" indent="0">
              <a:buNone/>
            </a:pPr>
            <a:endParaRPr lang="en-US" dirty="0"/>
          </a:p>
          <a:p>
            <a:r>
              <a:rPr lang="en-US" dirty="0"/>
              <a:t>Reminder: Selection of Seminar and Project Topics Due </a:t>
            </a:r>
            <a:r>
              <a:rPr lang="en-US" dirty="0">
                <a:solidFill>
                  <a:srgbClr val="7889FB"/>
                </a:solidFill>
              </a:rPr>
              <a:t>Oct 23, 23:59 </a:t>
            </a:r>
            <a:r>
              <a:rPr lang="en-US" dirty="0">
                <a:solidFill>
                  <a:schemeClr val="accent1"/>
                </a:solidFill>
              </a:rPr>
              <a:t>(This Friday)</a:t>
            </a:r>
            <a:endParaRPr lang="en-US" dirty="0">
              <a:solidFill>
                <a:srgbClr val="7889FB"/>
              </a:solidFill>
            </a:endParaRPr>
          </a:p>
          <a:p>
            <a:pPr lvl="1"/>
            <a:r>
              <a:rPr lang="en-US" b="1" dirty="0">
                <a:solidFill>
                  <a:srgbClr val="7889FB"/>
                </a:solidFill>
              </a:rPr>
              <a:t>Polls in the ISIS course</a:t>
            </a:r>
            <a:endParaRPr lang="en-US" dirty="0"/>
          </a:p>
          <a:p>
            <a:pPr lvl="1"/>
            <a:r>
              <a:rPr lang="en-US" b="1" dirty="0"/>
              <a:t>Seminar:</a:t>
            </a:r>
            <a:r>
              <a:rPr lang="en-US" dirty="0"/>
              <a:t> 5 preferred topics/papers</a:t>
            </a:r>
          </a:p>
          <a:p>
            <a:pPr lvl="1"/>
            <a:r>
              <a:rPr lang="en-US" b="1" dirty="0"/>
              <a:t>Project:</a:t>
            </a:r>
            <a:r>
              <a:rPr lang="en-US" dirty="0"/>
              <a:t> 5 preferred topics + preference on team/individual work + optionally team members</a:t>
            </a:r>
          </a:p>
        </p:txBody>
      </p:sp>
      <p:pic>
        <p:nvPicPr>
          <p:cNvPr id="4" name="Picture 6">
            <a:extLst>
              <a:ext uri="{FF2B5EF4-FFF2-40B4-BE49-F238E27FC236}">
                <a16:creationId xmlns:a16="http://schemas.microsoft.com/office/drawing/2014/main" id="{C45256E3-983E-2CD5-0D17-0B2D5A37A6AC}"/>
              </a:ext>
            </a:extLst>
          </p:cNvPr>
          <p:cNvPicPr>
            <a:picLocks noChangeAspect="1"/>
          </p:cNvPicPr>
          <p:nvPr/>
        </p:nvPicPr>
        <p:blipFill>
          <a:blip r:embed="rId3"/>
          <a:stretch>
            <a:fillRect/>
          </a:stretch>
        </p:blipFill>
        <p:spPr>
          <a:xfrm>
            <a:off x="10123484" y="2172551"/>
            <a:ext cx="1210387" cy="316788"/>
          </a:xfrm>
          <a:prstGeom prst="rect">
            <a:avLst/>
          </a:prstGeom>
        </p:spPr>
      </p:pic>
    </p:spTree>
    <p:extLst>
      <p:ext uri="{BB962C8B-B14F-4D97-AF65-F5344CB8AC3E}">
        <p14:creationId xmlns:p14="http://schemas.microsoft.com/office/powerpoint/2010/main" val="4094655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3855D08-9904-32C4-29A3-BF1F398EC6F2}"/>
              </a:ext>
            </a:extLst>
          </p:cNvPr>
          <p:cNvSpPr>
            <a:spLocks noGrp="1"/>
          </p:cNvSpPr>
          <p:nvPr>
            <p:ph type="body" sz="quarter" idx="18"/>
          </p:nvPr>
        </p:nvSpPr>
        <p:spPr>
          <a:xfrm>
            <a:off x="550799" y="1268963"/>
            <a:ext cx="3011551" cy="1607587"/>
          </a:xfrm>
        </p:spPr>
        <p:txBody>
          <a:bodyPr/>
          <a:lstStyle/>
          <a:p>
            <a:r>
              <a:rPr lang="en-US" dirty="0"/>
              <a:t>Scientific Reading</a:t>
            </a:r>
          </a:p>
          <a:p>
            <a:r>
              <a:rPr lang="en-US" dirty="0"/>
              <a:t>Scientific Writing</a:t>
            </a:r>
          </a:p>
        </p:txBody>
      </p:sp>
      <p:sp>
        <p:nvSpPr>
          <p:cNvPr id="3" name="Textplatzhalter 2">
            <a:extLst>
              <a:ext uri="{FF2B5EF4-FFF2-40B4-BE49-F238E27FC236}">
                <a16:creationId xmlns:a16="http://schemas.microsoft.com/office/drawing/2014/main" id="{A5D3739B-44B5-CA93-EC72-E5D405773CE5}"/>
              </a:ext>
            </a:extLst>
          </p:cNvPr>
          <p:cNvSpPr>
            <a:spLocks noGrp="1"/>
          </p:cNvSpPr>
          <p:nvPr>
            <p:ph type="body" sz="quarter" idx="14"/>
          </p:nvPr>
        </p:nvSpPr>
        <p:spPr/>
        <p:txBody>
          <a:bodyPr/>
          <a:lstStyle/>
          <a:p>
            <a:r>
              <a:rPr lang="en-US" dirty="0"/>
              <a:t>Agenda</a:t>
            </a:r>
          </a:p>
        </p:txBody>
      </p:sp>
      <p:sp>
        <p:nvSpPr>
          <p:cNvPr id="4" name="Textfeld 3">
            <a:extLst>
              <a:ext uri="{FF2B5EF4-FFF2-40B4-BE49-F238E27FC236}">
                <a16:creationId xmlns:a16="http://schemas.microsoft.com/office/drawing/2014/main" id="{9F187CA2-C303-CA3D-CE59-16EDDEB0E3BB}"/>
              </a:ext>
            </a:extLst>
          </p:cNvPr>
          <p:cNvSpPr txBox="1"/>
          <p:nvPr/>
        </p:nvSpPr>
        <p:spPr>
          <a:xfrm>
            <a:off x="4288421" y="1211813"/>
            <a:ext cx="3615157" cy="1200329"/>
          </a:xfrm>
          <a:prstGeom prst="rect">
            <a:avLst/>
          </a:prstGeom>
          <a:noFill/>
        </p:spPr>
        <p:txBody>
          <a:bodyPr wrap="none" rtlCol="0">
            <a:spAutoFit/>
          </a:bodyPr>
          <a:lstStyle/>
          <a:p>
            <a:pPr algn="ctr"/>
            <a:r>
              <a:rPr lang="en-US" dirty="0">
                <a:solidFill>
                  <a:schemeClr val="accent1"/>
                </a:solidFill>
                <a:latin typeface="Calibri" panose="020F0502020204030204" pitchFamily="34" charset="0"/>
                <a:cs typeface="Calibri" panose="020F0502020204030204" pitchFamily="34" charset="0"/>
              </a:rPr>
              <a:t>Scientific Writing skills can only be</a:t>
            </a:r>
            <a:br>
              <a:rPr lang="en-US" dirty="0">
                <a:solidFill>
                  <a:schemeClr val="accent1"/>
                </a:solidFill>
                <a:latin typeface="Calibri" panose="020F0502020204030204" pitchFamily="34" charset="0"/>
                <a:cs typeface="Calibri" panose="020F0502020204030204" pitchFamily="34" charset="0"/>
              </a:rPr>
            </a:br>
            <a:r>
              <a:rPr lang="en-US" dirty="0">
                <a:solidFill>
                  <a:schemeClr val="accent1"/>
                </a:solidFill>
                <a:latin typeface="Calibri" panose="020F0502020204030204" pitchFamily="34" charset="0"/>
                <a:cs typeface="Calibri" panose="020F0502020204030204" pitchFamily="34" charset="0"/>
              </a:rPr>
              <a:t>learned hands on, and incrementally</a:t>
            </a:r>
            <a:br>
              <a:rPr lang="en-US" dirty="0">
                <a:solidFill>
                  <a:schemeClr val="accent1"/>
                </a:solidFill>
                <a:latin typeface="Calibri" panose="020F0502020204030204" pitchFamily="34" charset="0"/>
                <a:cs typeface="Calibri" panose="020F0502020204030204" pitchFamily="34" charset="0"/>
              </a:rPr>
            </a:br>
            <a:r>
              <a:rPr lang="en-US" dirty="0">
                <a:solidFill>
                  <a:schemeClr val="accent1"/>
                </a:solidFill>
                <a:latin typeface="Calibri" panose="020F0502020204030204" pitchFamily="34" charset="0"/>
                <a:cs typeface="Calibri" panose="020F0502020204030204" pitchFamily="34" charset="0"/>
              </a:rPr>
              <a:t>improved with experience </a:t>
            </a:r>
          </a:p>
          <a:p>
            <a:pPr algn="ctr"/>
            <a:endParaRPr lang="en-US" dirty="0" err="1">
              <a:solidFill>
                <a:srgbClr val="000000"/>
              </a:solidFill>
            </a:endParaRPr>
          </a:p>
        </p:txBody>
      </p:sp>
    </p:spTree>
    <p:extLst>
      <p:ext uri="{BB962C8B-B14F-4D97-AF65-F5344CB8AC3E}">
        <p14:creationId xmlns:p14="http://schemas.microsoft.com/office/powerpoint/2010/main" val="45178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8F5578B7-B0DF-FD79-248F-A6C50157E43F}"/>
              </a:ext>
            </a:extLst>
          </p:cNvPr>
          <p:cNvSpPr>
            <a:spLocks noGrp="1"/>
          </p:cNvSpPr>
          <p:nvPr>
            <p:ph type="body" sz="quarter" idx="14"/>
          </p:nvPr>
        </p:nvSpPr>
        <p:spPr/>
        <p:txBody>
          <a:bodyPr/>
          <a:lstStyle/>
          <a:p>
            <a:r>
              <a:rPr lang="en-US" dirty="0"/>
              <a:t>Scientific Reading</a:t>
            </a:r>
          </a:p>
        </p:txBody>
      </p:sp>
      <p:sp>
        <p:nvSpPr>
          <p:cNvPr id="5" name="Textplatzhalter 4">
            <a:extLst>
              <a:ext uri="{FF2B5EF4-FFF2-40B4-BE49-F238E27FC236}">
                <a16:creationId xmlns:a16="http://schemas.microsoft.com/office/drawing/2014/main" id="{3DA68436-D37B-881C-0961-950FE5A993F3}"/>
              </a:ext>
            </a:extLst>
          </p:cNvPr>
          <p:cNvSpPr>
            <a:spLocks noGrp="1"/>
          </p:cNvSpPr>
          <p:nvPr>
            <p:ph type="body" sz="quarter" idx="15"/>
          </p:nvPr>
        </p:nvSpPr>
        <p:spPr/>
        <p:txBody>
          <a:bodyPr/>
          <a:lstStyle/>
          <a:p>
            <a:r>
              <a:rPr lang="en-US" dirty="0"/>
              <a:t>In Computer Science (Data Management)</a:t>
            </a:r>
          </a:p>
        </p:txBody>
      </p:sp>
    </p:spTree>
    <p:extLst>
      <p:ext uri="{BB962C8B-B14F-4D97-AF65-F5344CB8AC3E}">
        <p14:creationId xmlns:p14="http://schemas.microsoft.com/office/powerpoint/2010/main" val="1034099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E5FE74F4-84C0-57E9-A978-A5B1DF34B6CF}"/>
              </a:ext>
            </a:extLst>
          </p:cNvPr>
          <p:cNvSpPr>
            <a:spLocks noGrp="1"/>
          </p:cNvSpPr>
          <p:nvPr>
            <p:ph type="body" sz="quarter" idx="18"/>
          </p:nvPr>
        </p:nvSpPr>
        <p:spPr>
          <a:xfrm>
            <a:off x="550799" y="1268963"/>
            <a:ext cx="11075143" cy="4790873"/>
          </a:xfrm>
        </p:spPr>
        <p:txBody>
          <a:bodyPr/>
          <a:lstStyle/>
          <a:p>
            <a:r>
              <a:rPr lang="en-US" dirty="0"/>
              <a:t>If you know the title[, author, venue, year] of a paper</a:t>
            </a:r>
          </a:p>
          <a:p>
            <a:pPr lvl="1"/>
            <a:r>
              <a:rPr lang="en-US" dirty="0"/>
              <a:t>Use search engines like </a:t>
            </a:r>
            <a:r>
              <a:rPr lang="en-US" b="1" dirty="0">
                <a:solidFill>
                  <a:srgbClr val="7889FB"/>
                </a:solidFill>
              </a:rPr>
              <a:t>DBLP</a:t>
            </a:r>
            <a:r>
              <a:rPr lang="en-US" dirty="0"/>
              <a:t> (</a:t>
            </a:r>
            <a:r>
              <a:rPr lang="en-US" sz="1800" u="none" strike="noStrike" kern="150" dirty="0">
                <a:solidFill>
                  <a:srgbClr val="0563C1"/>
                </a:solidFill>
                <a:effectLst/>
                <a:latin typeface="OpenSymbol"/>
                <a:ea typeface="OpenSymbol"/>
                <a:cs typeface="OpenSymbol"/>
                <a:hlinkClick r:id="rId2"/>
              </a:rPr>
              <a:t>https://dblp.uni-trier.de/</a:t>
            </a:r>
            <a:r>
              <a:rPr lang="en-US" dirty="0"/>
              <a:t>) or </a:t>
            </a:r>
            <a:r>
              <a:rPr lang="en-US" b="1" dirty="0">
                <a:solidFill>
                  <a:srgbClr val="7889FB"/>
                </a:solidFill>
              </a:rPr>
              <a:t>Google Scholar </a:t>
            </a:r>
            <a:r>
              <a:rPr lang="en-US" dirty="0"/>
              <a:t>(</a:t>
            </a:r>
            <a:r>
              <a:rPr lang="en-US" dirty="0">
                <a:solidFill>
                  <a:srgbClr val="000000"/>
                </a:solidFill>
                <a:hlinkClick r:id="rId3"/>
              </a:rPr>
              <a:t>https://scholar.google.com/</a:t>
            </a:r>
            <a:r>
              <a:rPr lang="en-US" dirty="0"/>
              <a:t>)</a:t>
            </a:r>
          </a:p>
          <a:p>
            <a:pPr lvl="1"/>
            <a:r>
              <a:rPr lang="en-US" dirty="0"/>
              <a:t>Make sure to select the </a:t>
            </a:r>
            <a:r>
              <a:rPr lang="en-US" b="1" dirty="0">
                <a:solidFill>
                  <a:srgbClr val="7889FB"/>
                </a:solidFill>
              </a:rPr>
              <a:t>right version</a:t>
            </a:r>
            <a:r>
              <a:rPr lang="en-US" dirty="0"/>
              <a:t> of the paper</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If the paper is </a:t>
            </a:r>
            <a:r>
              <a:rPr lang="en-US" b="1" dirty="0">
                <a:solidFill>
                  <a:srgbClr val="7889FB"/>
                </a:solidFill>
              </a:rPr>
              <a:t>not open-access</a:t>
            </a:r>
            <a:r>
              <a:rPr lang="en-US" dirty="0"/>
              <a:t>, you typically can access the PDF when you</a:t>
            </a:r>
          </a:p>
          <a:p>
            <a:pPr lvl="2"/>
            <a:r>
              <a:rPr lang="en-US" dirty="0"/>
              <a:t>are in the university VPN (e.g., </a:t>
            </a:r>
            <a:r>
              <a:rPr lang="en-US" b="1" strike="sngStrike" dirty="0"/>
              <a:t>ACM Digital Library</a:t>
            </a:r>
            <a:r>
              <a:rPr lang="en-US" b="1" dirty="0">
                <a:solidFill>
                  <a:srgbClr val="C00000"/>
                </a:solidFill>
              </a:rPr>
              <a:t>*</a:t>
            </a:r>
            <a:r>
              <a:rPr lang="en-US" dirty="0"/>
              <a:t>), or</a:t>
            </a:r>
          </a:p>
          <a:p>
            <a:pPr lvl="2"/>
            <a:r>
              <a:rPr lang="en-US" dirty="0"/>
              <a:t>log in with your university account (redirect to TUB login page) (e.g., </a:t>
            </a:r>
            <a:r>
              <a:rPr lang="en-US" b="1" dirty="0"/>
              <a:t>IEEE Xplore</a:t>
            </a:r>
            <a:r>
              <a:rPr lang="en-US" dirty="0"/>
              <a:t>)</a:t>
            </a:r>
          </a:p>
        </p:txBody>
      </p:sp>
      <p:sp>
        <p:nvSpPr>
          <p:cNvPr id="4" name="Textplatzhalter 3">
            <a:extLst>
              <a:ext uri="{FF2B5EF4-FFF2-40B4-BE49-F238E27FC236}">
                <a16:creationId xmlns:a16="http://schemas.microsoft.com/office/drawing/2014/main" id="{D5C2C4BE-D9E2-2DFD-2380-EA9D590F29E3}"/>
              </a:ext>
            </a:extLst>
          </p:cNvPr>
          <p:cNvSpPr>
            <a:spLocks noGrp="1"/>
          </p:cNvSpPr>
          <p:nvPr>
            <p:ph type="body" sz="quarter" idx="14"/>
          </p:nvPr>
        </p:nvSpPr>
        <p:spPr/>
        <p:txBody>
          <a:bodyPr/>
          <a:lstStyle/>
          <a:p>
            <a:r>
              <a:rPr lang="en-US" dirty="0"/>
              <a:t>Obtaining the Full Text of a Paper</a:t>
            </a:r>
          </a:p>
        </p:txBody>
      </p:sp>
      <p:pic>
        <p:nvPicPr>
          <p:cNvPr id="10" name="Grafik 9">
            <a:extLst>
              <a:ext uri="{FF2B5EF4-FFF2-40B4-BE49-F238E27FC236}">
                <a16:creationId xmlns:a16="http://schemas.microsoft.com/office/drawing/2014/main" id="{9003FEDB-26F9-C28C-2838-DB53776E4BE2}"/>
              </a:ext>
            </a:extLst>
          </p:cNvPr>
          <p:cNvPicPr>
            <a:picLocks noChangeAspect="1"/>
          </p:cNvPicPr>
          <p:nvPr/>
        </p:nvPicPr>
        <p:blipFill>
          <a:blip r:embed="rId4"/>
          <a:stretch>
            <a:fillRect/>
          </a:stretch>
        </p:blipFill>
        <p:spPr>
          <a:xfrm>
            <a:off x="1256865" y="3160652"/>
            <a:ext cx="2042513" cy="1664270"/>
          </a:xfrm>
          <a:prstGeom prst="rect">
            <a:avLst/>
          </a:prstGeom>
          <a:ln>
            <a:solidFill>
              <a:schemeClr val="tx1"/>
            </a:solidFill>
          </a:ln>
        </p:spPr>
      </p:pic>
      <p:pic>
        <p:nvPicPr>
          <p:cNvPr id="12" name="Grafik 11">
            <a:extLst>
              <a:ext uri="{FF2B5EF4-FFF2-40B4-BE49-F238E27FC236}">
                <a16:creationId xmlns:a16="http://schemas.microsoft.com/office/drawing/2014/main" id="{E4926E31-C912-C9B9-3942-82F94CFDCD61}"/>
              </a:ext>
            </a:extLst>
          </p:cNvPr>
          <p:cNvPicPr>
            <a:picLocks noChangeAspect="1"/>
          </p:cNvPicPr>
          <p:nvPr/>
        </p:nvPicPr>
        <p:blipFill rotWithShape="1">
          <a:blip r:embed="rId5"/>
          <a:srcRect b="16669"/>
          <a:stretch/>
        </p:blipFill>
        <p:spPr>
          <a:xfrm>
            <a:off x="6149066" y="2244877"/>
            <a:ext cx="3384346" cy="853730"/>
          </a:xfrm>
          <a:prstGeom prst="rect">
            <a:avLst/>
          </a:prstGeom>
          <a:ln>
            <a:solidFill>
              <a:schemeClr val="tx1"/>
            </a:solidFill>
          </a:ln>
        </p:spPr>
      </p:pic>
      <p:pic>
        <p:nvPicPr>
          <p:cNvPr id="14" name="Grafik 13">
            <a:extLst>
              <a:ext uri="{FF2B5EF4-FFF2-40B4-BE49-F238E27FC236}">
                <a16:creationId xmlns:a16="http://schemas.microsoft.com/office/drawing/2014/main" id="{23378916-3240-5613-C83B-E6DF5CBABF09}"/>
              </a:ext>
            </a:extLst>
          </p:cNvPr>
          <p:cNvPicPr>
            <a:picLocks noChangeAspect="1"/>
          </p:cNvPicPr>
          <p:nvPr/>
        </p:nvPicPr>
        <p:blipFill rotWithShape="1">
          <a:blip r:embed="rId6"/>
          <a:srcRect b="25352"/>
          <a:stretch/>
        </p:blipFill>
        <p:spPr>
          <a:xfrm>
            <a:off x="6153374" y="3160652"/>
            <a:ext cx="3384346" cy="1664270"/>
          </a:xfrm>
          <a:prstGeom prst="rect">
            <a:avLst/>
          </a:prstGeom>
          <a:ln>
            <a:solidFill>
              <a:schemeClr val="tx1"/>
            </a:solidFill>
          </a:ln>
        </p:spPr>
      </p:pic>
      <p:pic>
        <p:nvPicPr>
          <p:cNvPr id="26" name="Grafik 25">
            <a:extLst>
              <a:ext uri="{FF2B5EF4-FFF2-40B4-BE49-F238E27FC236}">
                <a16:creationId xmlns:a16="http://schemas.microsoft.com/office/drawing/2014/main" id="{E54D8521-C795-A88B-DB2B-44F7A99E2C71}"/>
              </a:ext>
            </a:extLst>
          </p:cNvPr>
          <p:cNvPicPr>
            <a:picLocks noChangeAspect="1"/>
          </p:cNvPicPr>
          <p:nvPr/>
        </p:nvPicPr>
        <p:blipFill>
          <a:blip r:embed="rId7"/>
          <a:stretch>
            <a:fillRect/>
          </a:stretch>
        </p:blipFill>
        <p:spPr>
          <a:xfrm>
            <a:off x="3415815" y="4240311"/>
            <a:ext cx="2265370" cy="584611"/>
          </a:xfrm>
          <a:prstGeom prst="rect">
            <a:avLst/>
          </a:prstGeom>
          <a:ln>
            <a:solidFill>
              <a:schemeClr val="tx1"/>
            </a:solidFill>
          </a:ln>
        </p:spPr>
      </p:pic>
      <p:pic>
        <p:nvPicPr>
          <p:cNvPr id="28" name="Grafik 27">
            <a:extLst>
              <a:ext uri="{FF2B5EF4-FFF2-40B4-BE49-F238E27FC236}">
                <a16:creationId xmlns:a16="http://schemas.microsoft.com/office/drawing/2014/main" id="{D99D66C6-433A-FFC2-6F69-7C1B039CA726}"/>
              </a:ext>
            </a:extLst>
          </p:cNvPr>
          <p:cNvPicPr>
            <a:picLocks noChangeAspect="1"/>
          </p:cNvPicPr>
          <p:nvPr/>
        </p:nvPicPr>
        <p:blipFill>
          <a:blip r:embed="rId8"/>
          <a:stretch>
            <a:fillRect/>
          </a:stretch>
        </p:blipFill>
        <p:spPr>
          <a:xfrm>
            <a:off x="3415815" y="3374286"/>
            <a:ext cx="2265370" cy="584611"/>
          </a:xfrm>
          <a:prstGeom prst="rect">
            <a:avLst/>
          </a:prstGeom>
          <a:ln>
            <a:solidFill>
              <a:schemeClr val="tx1"/>
            </a:solidFill>
          </a:ln>
        </p:spPr>
      </p:pic>
      <p:sp>
        <p:nvSpPr>
          <p:cNvPr id="29" name="Textfeld 28">
            <a:extLst>
              <a:ext uri="{FF2B5EF4-FFF2-40B4-BE49-F238E27FC236}">
                <a16:creationId xmlns:a16="http://schemas.microsoft.com/office/drawing/2014/main" id="{41CF353E-4F7A-7578-6F34-C5403D947223}"/>
              </a:ext>
            </a:extLst>
          </p:cNvPr>
          <p:cNvSpPr txBox="1"/>
          <p:nvPr/>
        </p:nvSpPr>
        <p:spPr>
          <a:xfrm>
            <a:off x="3357273" y="3113800"/>
            <a:ext cx="558166" cy="276999"/>
          </a:xfrm>
          <a:prstGeom prst="rect">
            <a:avLst/>
          </a:prstGeom>
          <a:noFill/>
        </p:spPr>
        <p:txBody>
          <a:bodyPr wrap="none" rtlCol="0">
            <a:spAutoFit/>
          </a:bodyPr>
          <a:lstStyle/>
          <a:p>
            <a:r>
              <a:rPr lang="en-US" sz="1200" b="1" dirty="0">
                <a:solidFill>
                  <a:srgbClr val="000000"/>
                </a:solidFill>
              </a:rPr>
              <a:t>paper</a:t>
            </a:r>
          </a:p>
        </p:txBody>
      </p:sp>
      <p:sp>
        <p:nvSpPr>
          <p:cNvPr id="30" name="Textfeld 29">
            <a:extLst>
              <a:ext uri="{FF2B5EF4-FFF2-40B4-BE49-F238E27FC236}">
                <a16:creationId xmlns:a16="http://schemas.microsoft.com/office/drawing/2014/main" id="{F86CFDDD-9189-24BE-4A10-239B00C7B2E9}"/>
              </a:ext>
            </a:extLst>
          </p:cNvPr>
          <p:cNvSpPr txBox="1"/>
          <p:nvPr/>
        </p:nvSpPr>
        <p:spPr>
          <a:xfrm>
            <a:off x="3357273" y="3984024"/>
            <a:ext cx="993029" cy="276999"/>
          </a:xfrm>
          <a:prstGeom prst="rect">
            <a:avLst/>
          </a:prstGeom>
          <a:noFill/>
        </p:spPr>
        <p:txBody>
          <a:bodyPr wrap="none" rtlCol="0">
            <a:spAutoFit/>
          </a:bodyPr>
          <a:lstStyle/>
          <a:p>
            <a:r>
              <a:rPr lang="en-US" sz="1200" b="1" dirty="0" err="1">
                <a:solidFill>
                  <a:srgbClr val="000000"/>
                </a:solidFill>
              </a:rPr>
              <a:t>BibTeX</a:t>
            </a:r>
            <a:r>
              <a:rPr lang="en-US" sz="1200" b="1" dirty="0">
                <a:solidFill>
                  <a:srgbClr val="000000"/>
                </a:solidFill>
              </a:rPr>
              <a:t> entry</a:t>
            </a:r>
          </a:p>
        </p:txBody>
      </p:sp>
      <p:pic>
        <p:nvPicPr>
          <p:cNvPr id="3" name="Grafik 2">
            <a:extLst>
              <a:ext uri="{FF2B5EF4-FFF2-40B4-BE49-F238E27FC236}">
                <a16:creationId xmlns:a16="http://schemas.microsoft.com/office/drawing/2014/main" id="{7E78AF3E-D921-F1D8-7211-D3F4449C490A}"/>
              </a:ext>
            </a:extLst>
          </p:cNvPr>
          <p:cNvPicPr>
            <a:picLocks noChangeAspect="1"/>
          </p:cNvPicPr>
          <p:nvPr/>
        </p:nvPicPr>
        <p:blipFill>
          <a:blip r:embed="rId9"/>
          <a:srcRect b="70933"/>
          <a:stretch/>
        </p:blipFill>
        <p:spPr>
          <a:xfrm>
            <a:off x="1256865" y="2244877"/>
            <a:ext cx="4424320" cy="842400"/>
          </a:xfrm>
          <a:prstGeom prst="rect">
            <a:avLst/>
          </a:prstGeom>
          <a:ln>
            <a:solidFill>
              <a:schemeClr val="tx1"/>
            </a:solidFill>
          </a:ln>
        </p:spPr>
      </p:pic>
      <p:sp>
        <p:nvSpPr>
          <p:cNvPr id="2" name="Textfeld 1">
            <a:extLst>
              <a:ext uri="{FF2B5EF4-FFF2-40B4-BE49-F238E27FC236}">
                <a16:creationId xmlns:a16="http://schemas.microsoft.com/office/drawing/2014/main" id="{F9BA342C-5FA0-6BFA-494B-A9CBA6C2314E}"/>
              </a:ext>
            </a:extLst>
          </p:cNvPr>
          <p:cNvSpPr txBox="1"/>
          <p:nvPr/>
        </p:nvSpPr>
        <p:spPr>
          <a:xfrm>
            <a:off x="8244412" y="4942706"/>
            <a:ext cx="3861378" cy="646331"/>
          </a:xfrm>
          <a:prstGeom prst="rect">
            <a:avLst/>
          </a:prstGeom>
          <a:noFill/>
        </p:spPr>
        <p:txBody>
          <a:bodyPr wrap="none" rtlCol="0">
            <a:spAutoFit/>
          </a:bodyPr>
          <a:lstStyle/>
          <a:p>
            <a:pPr algn="r"/>
            <a:r>
              <a:rPr lang="en-US" sz="1200" b="1" kern="150" dirty="0">
                <a:solidFill>
                  <a:srgbClr val="C00000"/>
                </a:solidFill>
                <a:effectLst/>
                <a:latin typeface="OpenSymbol"/>
                <a:ea typeface="OpenSymbol"/>
                <a:cs typeface="OpenSymbol"/>
              </a:rPr>
              <a:t>* </a:t>
            </a:r>
            <a:r>
              <a:rPr lang="en-US" sz="1200" kern="150" dirty="0">
                <a:solidFill>
                  <a:srgbClr val="000000"/>
                </a:solidFill>
                <a:effectLst/>
                <a:latin typeface="OpenSymbol"/>
                <a:ea typeface="OpenSymbol"/>
                <a:cs typeface="OpenSymbol"/>
              </a:rPr>
              <a:t>“</a:t>
            </a:r>
            <a:r>
              <a:rPr lang="en-US" sz="1200" b="1" kern="150" dirty="0">
                <a:solidFill>
                  <a:srgbClr val="000000"/>
                </a:solidFill>
                <a:effectLst/>
                <a:latin typeface="OpenSymbol"/>
                <a:ea typeface="OpenSymbol"/>
                <a:cs typeface="OpenSymbol"/>
              </a:rPr>
              <a:t>January 2026</a:t>
            </a:r>
            <a:r>
              <a:rPr lang="en-US" sz="1200" kern="150" dirty="0">
                <a:solidFill>
                  <a:srgbClr val="000000"/>
                </a:solidFill>
                <a:effectLst/>
                <a:latin typeface="OpenSymbol"/>
                <a:ea typeface="OpenSymbol"/>
                <a:cs typeface="OpenSymbol"/>
              </a:rPr>
              <a:t>, </a:t>
            </a:r>
            <a:r>
              <a:rPr lang="en-US" sz="1200" b="1" kern="150" dirty="0">
                <a:solidFill>
                  <a:srgbClr val="7889FB"/>
                </a:solidFill>
                <a:effectLst/>
                <a:latin typeface="OpenSymbol"/>
                <a:ea typeface="OpenSymbol"/>
                <a:cs typeface="OpenSymbol"/>
              </a:rPr>
              <a:t>all ACM publications </a:t>
            </a:r>
            <a:r>
              <a:rPr lang="en-US" sz="1200" kern="150" dirty="0">
                <a:solidFill>
                  <a:srgbClr val="000000"/>
                </a:solidFill>
                <a:effectLst/>
                <a:latin typeface="OpenSymbol"/>
                <a:ea typeface="OpenSymbol"/>
                <a:cs typeface="OpenSymbol"/>
              </a:rPr>
              <a:t>and related artifacts</a:t>
            </a:r>
            <a:br>
              <a:rPr lang="en-US" sz="1200" kern="150" dirty="0">
                <a:solidFill>
                  <a:srgbClr val="000000"/>
                </a:solidFill>
                <a:effectLst/>
                <a:latin typeface="OpenSymbol"/>
                <a:ea typeface="OpenSymbol"/>
                <a:cs typeface="OpenSymbol"/>
              </a:rPr>
            </a:br>
            <a:r>
              <a:rPr lang="en-US" sz="1200" kern="150" dirty="0">
                <a:solidFill>
                  <a:srgbClr val="000000"/>
                </a:solidFill>
                <a:effectLst/>
                <a:latin typeface="OpenSymbol"/>
                <a:ea typeface="OpenSymbol"/>
                <a:cs typeface="OpenSymbol"/>
              </a:rPr>
              <a:t>in the </a:t>
            </a:r>
            <a:r>
              <a:rPr lang="en-US" sz="1200" b="1" kern="150" dirty="0">
                <a:solidFill>
                  <a:srgbClr val="000000"/>
                </a:solidFill>
                <a:effectLst/>
                <a:latin typeface="OpenSymbol"/>
                <a:ea typeface="OpenSymbol"/>
                <a:cs typeface="OpenSymbol"/>
              </a:rPr>
              <a:t>ACM Digital Library </a:t>
            </a:r>
            <a:r>
              <a:rPr lang="en-US" sz="1200" kern="150" dirty="0">
                <a:solidFill>
                  <a:srgbClr val="000000"/>
                </a:solidFill>
                <a:effectLst/>
                <a:latin typeface="OpenSymbol"/>
                <a:ea typeface="OpenSymbol"/>
                <a:cs typeface="OpenSymbol"/>
              </a:rPr>
              <a:t>will be made </a:t>
            </a:r>
            <a:r>
              <a:rPr lang="en-US" sz="1200" b="1" kern="150" dirty="0">
                <a:solidFill>
                  <a:srgbClr val="7889FB"/>
                </a:solidFill>
                <a:effectLst/>
                <a:latin typeface="OpenSymbol"/>
                <a:ea typeface="OpenSymbol"/>
                <a:cs typeface="OpenSymbol"/>
              </a:rPr>
              <a:t>open access</a:t>
            </a:r>
            <a:r>
              <a:rPr lang="en-US" sz="1200" kern="150" dirty="0">
                <a:solidFill>
                  <a:srgbClr val="000000"/>
                </a:solidFill>
                <a:effectLst/>
                <a:latin typeface="OpenSymbol"/>
                <a:ea typeface="OpenSymbol"/>
                <a:cs typeface="OpenSymbol"/>
              </a:rPr>
              <a:t>.”</a:t>
            </a:r>
            <a:br>
              <a:rPr lang="en-US" sz="1200" kern="150" dirty="0">
                <a:solidFill>
                  <a:srgbClr val="000000"/>
                </a:solidFill>
                <a:effectLst/>
                <a:latin typeface="OpenSymbol"/>
                <a:ea typeface="OpenSymbol"/>
                <a:cs typeface="OpenSymbol"/>
              </a:rPr>
            </a:br>
            <a:r>
              <a:rPr lang="en-US" sz="1200" b="1" kern="150" dirty="0">
                <a:solidFill>
                  <a:srgbClr val="000000"/>
                </a:solidFill>
                <a:effectLst/>
                <a:latin typeface="OpenSymbol"/>
                <a:ea typeface="OpenSymbol"/>
                <a:cs typeface="OpenSymbol"/>
              </a:rPr>
              <a:t>[</a:t>
            </a:r>
            <a:r>
              <a:rPr lang="en-US" sz="1200" b="1" kern="150" dirty="0">
                <a:solidFill>
                  <a:srgbClr val="000000"/>
                </a:solidFill>
                <a:effectLst/>
                <a:latin typeface="OpenSymbol"/>
                <a:ea typeface="OpenSymbol"/>
                <a:cs typeface="OpenSymbol"/>
                <a:hlinkClick r:id="rId10"/>
              </a:rPr>
              <a:t>https://dl.acm.org/openaccess</a:t>
            </a:r>
            <a:r>
              <a:rPr lang="en-US" sz="1200" b="1" kern="150" dirty="0">
                <a:solidFill>
                  <a:srgbClr val="000000"/>
                </a:solidFill>
                <a:effectLst/>
                <a:latin typeface="OpenSymbol"/>
                <a:ea typeface="OpenSymbol"/>
                <a:cs typeface="OpenSymbol"/>
              </a:rPr>
              <a:t>] </a:t>
            </a:r>
            <a:endParaRPr lang="de-DE" sz="1200" b="1" kern="150" dirty="0">
              <a:solidFill>
                <a:srgbClr val="000000"/>
              </a:solidFill>
              <a:effectLst/>
              <a:latin typeface="OpenSymbol"/>
              <a:ea typeface="OpenSymbol"/>
              <a:cs typeface="OpenSymbol"/>
            </a:endParaRPr>
          </a:p>
        </p:txBody>
      </p:sp>
    </p:spTree>
    <p:extLst>
      <p:ext uri="{BB962C8B-B14F-4D97-AF65-F5344CB8AC3E}">
        <p14:creationId xmlns:p14="http://schemas.microsoft.com/office/powerpoint/2010/main" val="76000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7CE03BE6-0500-772E-0FDE-B0C096F42625}"/>
              </a:ext>
            </a:extLst>
          </p:cNvPr>
          <p:cNvSpPr>
            <a:spLocks noGrp="1"/>
          </p:cNvSpPr>
          <p:nvPr>
            <p:ph type="body" sz="quarter" idx="18"/>
          </p:nvPr>
        </p:nvSpPr>
        <p:spPr/>
        <p:txBody>
          <a:bodyPr/>
          <a:lstStyle/>
          <a:p>
            <a:r>
              <a:rPr lang="en-US" dirty="0"/>
              <a:t>Motivation</a:t>
            </a:r>
          </a:p>
          <a:p>
            <a:pPr lvl="1"/>
            <a:r>
              <a:rPr lang="en-US" dirty="0"/>
              <a:t>Some research areas might be very large (e.g., index structures, compression)</a:t>
            </a:r>
          </a:p>
          <a:p>
            <a:pPr lvl="1"/>
            <a:r>
              <a:rPr lang="en-US" dirty="0"/>
              <a:t>How do you find relevant scientific papers/theses via </a:t>
            </a:r>
            <a:r>
              <a:rPr lang="en-US" b="1" dirty="0">
                <a:solidFill>
                  <a:schemeClr val="accent1"/>
                </a:solidFill>
              </a:rPr>
              <a:t>multiple channels</a:t>
            </a:r>
          </a:p>
          <a:p>
            <a:pPr lvl="1"/>
            <a:endParaRPr lang="en-US" b="1" dirty="0">
              <a:solidFill>
                <a:schemeClr val="accent1"/>
              </a:solidFill>
            </a:endParaRPr>
          </a:p>
          <a:p>
            <a:r>
              <a:rPr lang="en-US" dirty="0"/>
              <a:t>Prefer Trustworthy Sources</a:t>
            </a:r>
          </a:p>
          <a:p>
            <a:pPr lvl="1"/>
            <a:r>
              <a:rPr lang="en-US" dirty="0"/>
              <a:t>Archival publications, awareness of peer-review</a:t>
            </a:r>
          </a:p>
          <a:p>
            <a:pPr lvl="1"/>
            <a:r>
              <a:rPr lang="en-US" dirty="0"/>
              <a:t>From right communities (e.g., ML systems vs ML algorithms) </a:t>
            </a:r>
          </a:p>
          <a:p>
            <a:pPr lvl="1"/>
            <a:r>
              <a:rPr lang="en-US" dirty="0"/>
              <a:t>Reputation of website, authors, etc.</a:t>
            </a:r>
          </a:p>
          <a:p>
            <a:pPr lvl="1"/>
            <a:endParaRPr lang="en-US" dirty="0"/>
          </a:p>
          <a:p>
            <a:r>
              <a:rPr lang="en-US" dirty="0"/>
              <a:t>Recap: Give Credit</a:t>
            </a:r>
          </a:p>
          <a:p>
            <a:pPr lvl="1"/>
            <a:r>
              <a:rPr lang="en-US" dirty="0"/>
              <a:t>Cite broadly, </a:t>
            </a:r>
            <a:r>
              <a:rPr lang="en-US" b="1" dirty="0">
                <a:solidFill>
                  <a:srgbClr val="7889FB"/>
                </a:solidFill>
              </a:rPr>
              <a:t>give credit to inspiring ideas</a:t>
            </a:r>
            <a:r>
              <a:rPr lang="en-US" dirty="0"/>
              <a:t>, create connections</a:t>
            </a:r>
          </a:p>
          <a:p>
            <a:pPr lvl="1"/>
            <a:r>
              <a:rPr lang="en-US" dirty="0"/>
              <a:t>Honestly acknowledge </a:t>
            </a:r>
            <a:r>
              <a:rPr lang="en-US" b="1" dirty="0">
                <a:solidFill>
                  <a:schemeClr val="accent1"/>
                </a:solidFill>
              </a:rPr>
              <a:t>limitations of your approach</a:t>
            </a:r>
          </a:p>
        </p:txBody>
      </p:sp>
      <p:sp>
        <p:nvSpPr>
          <p:cNvPr id="4" name="Textplatzhalter 3">
            <a:extLst>
              <a:ext uri="{FF2B5EF4-FFF2-40B4-BE49-F238E27FC236}">
                <a16:creationId xmlns:a16="http://schemas.microsoft.com/office/drawing/2014/main" id="{6B3713CC-83DB-8A66-A950-97DAEBDD115B}"/>
              </a:ext>
            </a:extLst>
          </p:cNvPr>
          <p:cNvSpPr>
            <a:spLocks noGrp="1"/>
          </p:cNvSpPr>
          <p:nvPr>
            <p:ph type="body" sz="quarter" idx="14"/>
          </p:nvPr>
        </p:nvSpPr>
        <p:spPr/>
        <p:txBody>
          <a:bodyPr/>
          <a:lstStyle/>
          <a:p>
            <a:r>
              <a:rPr lang="en-US" dirty="0"/>
              <a:t>Finding Related Work</a:t>
            </a:r>
          </a:p>
        </p:txBody>
      </p:sp>
    </p:spTree>
    <p:extLst>
      <p:ext uri="{BB962C8B-B14F-4D97-AF65-F5344CB8AC3E}">
        <p14:creationId xmlns:p14="http://schemas.microsoft.com/office/powerpoint/2010/main" val="429282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CDDF934-B097-D6E5-4641-FCD3613D7962}"/>
              </a:ext>
            </a:extLst>
          </p:cNvPr>
          <p:cNvSpPr>
            <a:spLocks noGrp="1"/>
          </p:cNvSpPr>
          <p:nvPr>
            <p:ph type="body" sz="quarter" idx="18"/>
          </p:nvPr>
        </p:nvSpPr>
        <p:spPr/>
        <p:txBody>
          <a:bodyPr/>
          <a:lstStyle/>
          <a:p>
            <a:r>
              <a:rPr lang="en-US" dirty="0"/>
              <a:t>By Venue/Year</a:t>
            </a:r>
          </a:p>
          <a:p>
            <a:pPr lvl="1"/>
            <a:r>
              <a:rPr lang="en-US" dirty="0"/>
              <a:t>Start off top-tier conferences/journals and find latest work</a:t>
            </a:r>
          </a:p>
          <a:p>
            <a:pPr lvl="1"/>
            <a:r>
              <a:rPr lang="en-US" dirty="0"/>
              <a:t>E.g., SIGMOD, PVLDB, CIDR, ICDE, EDBT, CIKM, …</a:t>
            </a:r>
          </a:p>
          <a:p>
            <a:pPr lvl="1"/>
            <a:r>
              <a:rPr lang="en-US" dirty="0"/>
              <a:t>These papers’ related work should provide a good categorization</a:t>
            </a:r>
            <a:br>
              <a:rPr lang="en-US" dirty="0"/>
            </a:br>
            <a:r>
              <a:rPr lang="en-US" dirty="0"/>
              <a:t>and discussion of related work </a:t>
            </a:r>
            <a:r>
              <a:rPr lang="en-US" dirty="0">
                <a:solidFill>
                  <a:srgbClr val="7889FB"/>
                </a:solidFill>
                <a:sym typeface="Wingdings" panose="05000000000000000000" pitchFamily="2" charset="2"/>
              </a:rPr>
              <a:t> </a:t>
            </a:r>
            <a:r>
              <a:rPr lang="en-US" b="1" dirty="0">
                <a:solidFill>
                  <a:srgbClr val="7889FB"/>
                </a:solidFill>
                <a:sym typeface="Wingdings" panose="05000000000000000000" pitchFamily="2" charset="2"/>
              </a:rPr>
              <a:t>recursive lookup</a:t>
            </a:r>
          </a:p>
          <a:p>
            <a:pPr lvl="1"/>
            <a:endParaRPr lang="en-US" b="1" dirty="0">
              <a:solidFill>
                <a:srgbClr val="7889FB"/>
              </a:solidFill>
              <a:sym typeface="Wingdings" panose="05000000000000000000" pitchFamily="2" charset="2"/>
            </a:endParaRPr>
          </a:p>
          <a:p>
            <a:r>
              <a:rPr lang="en-US" dirty="0"/>
              <a:t>By Author</a:t>
            </a:r>
          </a:p>
          <a:p>
            <a:pPr lvl="1"/>
            <a:r>
              <a:rPr lang="en-US" dirty="0"/>
              <a:t>Sometimes there are well-known experts in a certain sub-area </a:t>
            </a:r>
          </a:p>
          <a:p>
            <a:pPr lvl="1"/>
            <a:r>
              <a:rPr lang="en-US" dirty="0"/>
              <a:t>Find author publications via DBLP and other libraries</a:t>
            </a:r>
          </a:p>
          <a:p>
            <a:pPr marL="0" indent="0">
              <a:buNone/>
            </a:pPr>
            <a:endParaRPr lang="en-US" dirty="0"/>
          </a:p>
        </p:txBody>
      </p:sp>
      <p:sp>
        <p:nvSpPr>
          <p:cNvPr id="3" name="Textplatzhalter 2">
            <a:extLst>
              <a:ext uri="{FF2B5EF4-FFF2-40B4-BE49-F238E27FC236}">
                <a16:creationId xmlns:a16="http://schemas.microsoft.com/office/drawing/2014/main" id="{0726148C-D091-D40D-F5D0-3D9D14ADCE42}"/>
              </a:ext>
            </a:extLst>
          </p:cNvPr>
          <p:cNvSpPr>
            <a:spLocks noGrp="1"/>
          </p:cNvSpPr>
          <p:nvPr>
            <p:ph type="body" sz="quarter" idx="14"/>
          </p:nvPr>
        </p:nvSpPr>
        <p:spPr/>
        <p:txBody>
          <a:bodyPr/>
          <a:lstStyle/>
          <a:p>
            <a:r>
              <a:rPr lang="en-US" dirty="0"/>
              <a:t>Finding Related Work, cont.</a:t>
            </a:r>
          </a:p>
        </p:txBody>
      </p:sp>
      <p:pic>
        <p:nvPicPr>
          <p:cNvPr id="5" name="Grafik 4">
            <a:extLst>
              <a:ext uri="{FF2B5EF4-FFF2-40B4-BE49-F238E27FC236}">
                <a16:creationId xmlns:a16="http://schemas.microsoft.com/office/drawing/2014/main" id="{B18667A2-EAE3-EEAA-E0A9-A629A737EEF2}"/>
              </a:ext>
            </a:extLst>
          </p:cNvPr>
          <p:cNvPicPr>
            <a:picLocks noChangeAspect="1"/>
          </p:cNvPicPr>
          <p:nvPr/>
        </p:nvPicPr>
        <p:blipFill rotWithShape="1">
          <a:blip r:embed="rId2"/>
          <a:srcRect l="49179" t="29691" r="5027" b="15379"/>
          <a:stretch/>
        </p:blipFill>
        <p:spPr>
          <a:xfrm>
            <a:off x="7310255" y="3429000"/>
            <a:ext cx="3707065" cy="1581150"/>
          </a:xfrm>
          <a:prstGeom prst="rect">
            <a:avLst/>
          </a:prstGeom>
        </p:spPr>
      </p:pic>
      <p:pic>
        <p:nvPicPr>
          <p:cNvPr id="7" name="Grafik 6">
            <a:extLst>
              <a:ext uri="{FF2B5EF4-FFF2-40B4-BE49-F238E27FC236}">
                <a16:creationId xmlns:a16="http://schemas.microsoft.com/office/drawing/2014/main" id="{A23338AE-DF39-9B07-6A9E-A24CD22D7B69}"/>
              </a:ext>
            </a:extLst>
          </p:cNvPr>
          <p:cNvPicPr>
            <a:picLocks noChangeAspect="1"/>
          </p:cNvPicPr>
          <p:nvPr/>
        </p:nvPicPr>
        <p:blipFill>
          <a:blip r:embed="rId3"/>
          <a:stretch>
            <a:fillRect/>
          </a:stretch>
        </p:blipFill>
        <p:spPr>
          <a:xfrm>
            <a:off x="11107209" y="3522305"/>
            <a:ext cx="611545" cy="611545"/>
          </a:xfrm>
          <a:prstGeom prst="rect">
            <a:avLst/>
          </a:prstGeom>
        </p:spPr>
      </p:pic>
      <p:pic>
        <p:nvPicPr>
          <p:cNvPr id="6" name="Grafik 5">
            <a:extLst>
              <a:ext uri="{FF2B5EF4-FFF2-40B4-BE49-F238E27FC236}">
                <a16:creationId xmlns:a16="http://schemas.microsoft.com/office/drawing/2014/main" id="{44BD10BF-1FD9-1827-39AE-8756B0E81D20}"/>
              </a:ext>
            </a:extLst>
          </p:cNvPr>
          <p:cNvPicPr>
            <a:picLocks noChangeAspect="1"/>
          </p:cNvPicPr>
          <p:nvPr/>
        </p:nvPicPr>
        <p:blipFill>
          <a:blip r:embed="rId4"/>
          <a:stretch>
            <a:fillRect/>
          </a:stretch>
        </p:blipFill>
        <p:spPr>
          <a:xfrm>
            <a:off x="7531710" y="1082351"/>
            <a:ext cx="1749562" cy="1783755"/>
          </a:xfrm>
          <a:prstGeom prst="rect">
            <a:avLst/>
          </a:prstGeom>
          <a:effectLst>
            <a:outerShdw blurRad="63500" sx="102000" sy="102000" algn="ctr" rotWithShape="0">
              <a:prstClr val="black">
                <a:alpha val="40000"/>
              </a:prstClr>
            </a:outerShdw>
          </a:effectLst>
        </p:spPr>
      </p:pic>
      <p:sp>
        <p:nvSpPr>
          <p:cNvPr id="8" name="Textfeld 7">
            <a:extLst>
              <a:ext uri="{FF2B5EF4-FFF2-40B4-BE49-F238E27FC236}">
                <a16:creationId xmlns:a16="http://schemas.microsoft.com/office/drawing/2014/main" id="{5CB5832E-64F5-30F7-EB44-8AB36EF8C524}"/>
              </a:ext>
            </a:extLst>
          </p:cNvPr>
          <p:cNvSpPr txBox="1"/>
          <p:nvPr/>
        </p:nvSpPr>
        <p:spPr>
          <a:xfrm>
            <a:off x="6725441" y="396545"/>
            <a:ext cx="184731" cy="369332"/>
          </a:xfrm>
          <a:prstGeom prst="rect">
            <a:avLst/>
          </a:prstGeom>
          <a:noFill/>
        </p:spPr>
        <p:txBody>
          <a:bodyPr wrap="none" rtlCol="0">
            <a:spAutoFit/>
          </a:bodyPr>
          <a:lstStyle/>
          <a:p>
            <a:pPr algn="ctr"/>
            <a:endParaRPr lang="en-US" dirty="0" err="1">
              <a:solidFill>
                <a:srgbClr val="000000"/>
              </a:solidFill>
            </a:endParaRPr>
          </a:p>
        </p:txBody>
      </p:sp>
      <p:sp>
        <p:nvSpPr>
          <p:cNvPr id="10" name="Textfeld 9">
            <a:extLst>
              <a:ext uri="{FF2B5EF4-FFF2-40B4-BE49-F238E27FC236}">
                <a16:creationId xmlns:a16="http://schemas.microsoft.com/office/drawing/2014/main" id="{FC00F14D-1B43-7C52-287F-FDACB2C98387}"/>
              </a:ext>
            </a:extLst>
          </p:cNvPr>
          <p:cNvSpPr txBox="1"/>
          <p:nvPr/>
        </p:nvSpPr>
        <p:spPr>
          <a:xfrm>
            <a:off x="9335840" y="1512563"/>
            <a:ext cx="2872902" cy="923330"/>
          </a:xfrm>
          <a:prstGeom prst="rect">
            <a:avLst/>
          </a:prstGeom>
          <a:noFill/>
        </p:spPr>
        <p:txBody>
          <a:bodyPr wrap="none" rtlCol="0">
            <a:spAutoFit/>
          </a:bodyPr>
          <a:lstStyle/>
          <a:p>
            <a:r>
              <a:rPr lang="en-US" sz="1200" b="1" dirty="0">
                <a:solidFill>
                  <a:srgbClr val="000000"/>
                </a:solidFill>
              </a:rPr>
              <a:t>program (papers by topic sessions)</a:t>
            </a:r>
          </a:p>
          <a:p>
            <a:r>
              <a:rPr lang="en-US" sz="1000" dirty="0">
                <a:solidFill>
                  <a:srgbClr val="000000"/>
                </a:solidFill>
                <a:hlinkClick r:id="rId5"/>
              </a:rPr>
              <a:t>https://2025.sigmod.org/program_full_detail.shtml</a:t>
            </a:r>
            <a:endParaRPr lang="en-US" sz="1000" dirty="0">
              <a:solidFill>
                <a:srgbClr val="000000"/>
              </a:solidFill>
            </a:endParaRPr>
          </a:p>
          <a:p>
            <a:endParaRPr lang="en-US" sz="1000" dirty="0">
              <a:solidFill>
                <a:srgbClr val="000000"/>
              </a:solidFill>
            </a:endParaRPr>
          </a:p>
          <a:p>
            <a:r>
              <a:rPr lang="en-US" sz="1200" b="1" dirty="0">
                <a:solidFill>
                  <a:srgbClr val="000000"/>
                </a:solidFill>
              </a:rPr>
              <a:t>accepted papers</a:t>
            </a:r>
          </a:p>
          <a:p>
            <a:r>
              <a:rPr lang="en-US" sz="1000" dirty="0">
                <a:solidFill>
                  <a:srgbClr val="000000"/>
                </a:solidFill>
                <a:hlinkClick r:id="rId6"/>
              </a:rPr>
              <a:t>https://2025.sigmod.org/sigmod_papers.shtml</a:t>
            </a:r>
            <a:endParaRPr lang="en-US" sz="1000" dirty="0">
              <a:solidFill>
                <a:srgbClr val="000000"/>
              </a:solidFill>
            </a:endParaRPr>
          </a:p>
        </p:txBody>
      </p:sp>
      <p:sp>
        <p:nvSpPr>
          <p:cNvPr id="11" name="Textfeld 10">
            <a:extLst>
              <a:ext uri="{FF2B5EF4-FFF2-40B4-BE49-F238E27FC236}">
                <a16:creationId xmlns:a16="http://schemas.microsoft.com/office/drawing/2014/main" id="{AC794104-4133-4FA8-3393-8463B1FEE4CB}"/>
              </a:ext>
            </a:extLst>
          </p:cNvPr>
          <p:cNvSpPr txBox="1"/>
          <p:nvPr/>
        </p:nvSpPr>
        <p:spPr>
          <a:xfrm>
            <a:off x="7430711" y="509041"/>
            <a:ext cx="1951560" cy="492443"/>
          </a:xfrm>
          <a:prstGeom prst="rect">
            <a:avLst/>
          </a:prstGeom>
          <a:noFill/>
        </p:spPr>
        <p:txBody>
          <a:bodyPr wrap="none" rtlCol="0">
            <a:spAutoFit/>
          </a:bodyPr>
          <a:lstStyle/>
          <a:p>
            <a:pPr algn="ctr"/>
            <a:r>
              <a:rPr lang="en-US" sz="1400" b="1" dirty="0">
                <a:solidFill>
                  <a:srgbClr val="000000"/>
                </a:solidFill>
              </a:rPr>
              <a:t>Example: SIGMOD 2025</a:t>
            </a:r>
          </a:p>
          <a:p>
            <a:pPr algn="ctr"/>
            <a:r>
              <a:rPr lang="en-US" sz="1200" dirty="0">
                <a:solidFill>
                  <a:srgbClr val="000000"/>
                </a:solidFill>
              </a:rPr>
              <a:t>[</a:t>
            </a:r>
            <a:r>
              <a:rPr lang="en-US" sz="1200" dirty="0">
                <a:solidFill>
                  <a:srgbClr val="000000"/>
                </a:solidFill>
                <a:hlinkClick r:id="rId7"/>
              </a:rPr>
              <a:t>https://2025.sigmod.org/</a:t>
            </a:r>
            <a:r>
              <a:rPr lang="en-US" sz="1200" dirty="0">
                <a:solidFill>
                  <a:srgbClr val="000000"/>
                </a:solidFill>
              </a:rPr>
              <a:t>] </a:t>
            </a:r>
          </a:p>
        </p:txBody>
      </p:sp>
      <p:cxnSp>
        <p:nvCxnSpPr>
          <p:cNvPr id="13" name="Gerade Verbindung mit Pfeil 12">
            <a:extLst>
              <a:ext uri="{FF2B5EF4-FFF2-40B4-BE49-F238E27FC236}">
                <a16:creationId xmlns:a16="http://schemas.microsoft.com/office/drawing/2014/main" id="{BFD37D33-8836-3640-8F0E-68B1BB4E072B}"/>
              </a:ext>
            </a:extLst>
          </p:cNvPr>
          <p:cNvCxnSpPr/>
          <p:nvPr/>
        </p:nvCxnSpPr>
        <p:spPr>
          <a:xfrm flipV="1">
            <a:off x="9043988" y="1669256"/>
            <a:ext cx="338283" cy="519113"/>
          </a:xfrm>
          <a:prstGeom prst="straightConnector1">
            <a:avLst/>
          </a:prstGeom>
          <a:ln w="19050">
            <a:solidFill>
              <a:srgbClr val="7889F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20EE0AF4-F540-A558-7602-1E176634E0AA}"/>
              </a:ext>
            </a:extLst>
          </p:cNvPr>
          <p:cNvCxnSpPr/>
          <p:nvPr/>
        </p:nvCxnSpPr>
        <p:spPr>
          <a:xfrm flipV="1">
            <a:off x="9043988" y="2157413"/>
            <a:ext cx="359542" cy="190500"/>
          </a:xfrm>
          <a:prstGeom prst="straightConnector1">
            <a:avLst/>
          </a:prstGeom>
          <a:ln w="19050">
            <a:solidFill>
              <a:srgbClr val="7889F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87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CDDF934-B097-D6E5-4641-FCD3613D7962}"/>
              </a:ext>
            </a:extLst>
          </p:cNvPr>
          <p:cNvSpPr>
            <a:spLocks noGrp="1"/>
          </p:cNvSpPr>
          <p:nvPr>
            <p:ph type="body" sz="quarter" idx="18"/>
          </p:nvPr>
        </p:nvSpPr>
        <p:spPr/>
        <p:txBody>
          <a:bodyPr/>
          <a:lstStyle/>
          <a:p>
            <a:r>
              <a:rPr lang="en-US" dirty="0"/>
              <a:t>By References</a:t>
            </a:r>
          </a:p>
          <a:p>
            <a:pPr lvl="1"/>
            <a:r>
              <a:rPr lang="en-US" b="1" dirty="0">
                <a:solidFill>
                  <a:srgbClr val="7889FB"/>
                </a:solidFill>
              </a:rPr>
              <a:t>Backward</a:t>
            </a:r>
            <a:r>
              <a:rPr lang="en-US" dirty="0"/>
              <a:t> (papers published before)        &amp;        </a:t>
            </a:r>
            <a:r>
              <a:rPr lang="en-US" b="1" dirty="0">
                <a:solidFill>
                  <a:srgbClr val="7889FB"/>
                </a:solidFill>
              </a:rPr>
              <a:t>Forward</a:t>
            </a:r>
            <a:r>
              <a:rPr lang="en-US" dirty="0"/>
              <a:t> (papers published after the given paper)</a:t>
            </a:r>
          </a:p>
          <a:p>
            <a:pPr lvl="1"/>
            <a:endParaRPr lang="en-US" dirty="0"/>
          </a:p>
          <a:p>
            <a:pPr lvl="1"/>
            <a:endParaRPr lang="en-US" dirty="0"/>
          </a:p>
          <a:p>
            <a:pPr lvl="1"/>
            <a:endParaRPr lang="en-US" dirty="0"/>
          </a:p>
          <a:p>
            <a:pPr lvl="1"/>
            <a:endParaRPr lang="en-US" dirty="0"/>
          </a:p>
          <a:p>
            <a:endParaRPr lang="en-US" dirty="0"/>
          </a:p>
          <a:p>
            <a:endParaRPr lang="en-US" dirty="0"/>
          </a:p>
          <a:p>
            <a:r>
              <a:rPr lang="en-US" dirty="0"/>
              <a:t>By Keywords</a:t>
            </a:r>
          </a:p>
          <a:p>
            <a:pPr lvl="1"/>
            <a:r>
              <a:rPr lang="en-US" dirty="0"/>
              <a:t>Broad survey of other related work, to augment the bias of the year/venue/author approach</a:t>
            </a:r>
          </a:p>
          <a:p>
            <a:pPr lvl="1"/>
            <a:r>
              <a:rPr lang="en-US" dirty="0"/>
              <a:t>Think of synonyms (e.g., “adaptive”, “adaptable”, “dynamic”, “flexible” for this semester’s umbrella topic)</a:t>
            </a:r>
          </a:p>
          <a:p>
            <a:r>
              <a:rPr lang="en-US" dirty="0"/>
              <a:t>By Reading Many Papers…</a:t>
            </a:r>
          </a:p>
          <a:p>
            <a:pPr lvl="1"/>
            <a:r>
              <a:rPr lang="en-US" dirty="0"/>
              <a:t>…and finding related work in unexpected places (side contributions, references)</a:t>
            </a:r>
          </a:p>
          <a:p>
            <a:pPr marL="0" indent="0">
              <a:buNone/>
            </a:pPr>
            <a:endParaRPr lang="en-US" dirty="0"/>
          </a:p>
        </p:txBody>
      </p:sp>
      <p:sp>
        <p:nvSpPr>
          <p:cNvPr id="3" name="Textplatzhalter 2">
            <a:extLst>
              <a:ext uri="{FF2B5EF4-FFF2-40B4-BE49-F238E27FC236}">
                <a16:creationId xmlns:a16="http://schemas.microsoft.com/office/drawing/2014/main" id="{0726148C-D091-D40D-F5D0-3D9D14ADCE42}"/>
              </a:ext>
            </a:extLst>
          </p:cNvPr>
          <p:cNvSpPr>
            <a:spLocks noGrp="1"/>
          </p:cNvSpPr>
          <p:nvPr>
            <p:ph type="body" sz="quarter" idx="14"/>
          </p:nvPr>
        </p:nvSpPr>
        <p:spPr/>
        <p:txBody>
          <a:bodyPr/>
          <a:lstStyle/>
          <a:p>
            <a:r>
              <a:rPr lang="en-US" dirty="0"/>
              <a:t>Finding Related Work, cont.</a:t>
            </a:r>
          </a:p>
        </p:txBody>
      </p:sp>
      <p:pic>
        <p:nvPicPr>
          <p:cNvPr id="9" name="Grafik 8">
            <a:extLst>
              <a:ext uri="{FF2B5EF4-FFF2-40B4-BE49-F238E27FC236}">
                <a16:creationId xmlns:a16="http://schemas.microsoft.com/office/drawing/2014/main" id="{4021EB41-928E-3915-CA65-C4B1883B3D0B}"/>
              </a:ext>
            </a:extLst>
          </p:cNvPr>
          <p:cNvPicPr>
            <a:picLocks noChangeAspect="1"/>
          </p:cNvPicPr>
          <p:nvPr/>
        </p:nvPicPr>
        <p:blipFill>
          <a:blip r:embed="rId2"/>
          <a:stretch>
            <a:fillRect/>
          </a:stretch>
        </p:blipFill>
        <p:spPr>
          <a:xfrm>
            <a:off x="5720733" y="1955006"/>
            <a:ext cx="5338448" cy="1969294"/>
          </a:xfrm>
          <a:prstGeom prst="rect">
            <a:avLst/>
          </a:prstGeom>
        </p:spPr>
      </p:pic>
      <p:pic>
        <p:nvPicPr>
          <p:cNvPr id="6" name="Grafik 5">
            <a:extLst>
              <a:ext uri="{FF2B5EF4-FFF2-40B4-BE49-F238E27FC236}">
                <a16:creationId xmlns:a16="http://schemas.microsoft.com/office/drawing/2014/main" id="{D37B355D-6D94-74DF-85B6-D2C1F5137380}"/>
              </a:ext>
            </a:extLst>
          </p:cNvPr>
          <p:cNvPicPr>
            <a:picLocks noChangeAspect="1"/>
          </p:cNvPicPr>
          <p:nvPr/>
        </p:nvPicPr>
        <p:blipFill>
          <a:blip r:embed="rId3"/>
          <a:stretch>
            <a:fillRect/>
          </a:stretch>
        </p:blipFill>
        <p:spPr>
          <a:xfrm>
            <a:off x="9393824" y="3757443"/>
            <a:ext cx="1650138" cy="277189"/>
          </a:xfrm>
          <a:prstGeom prst="rect">
            <a:avLst/>
          </a:prstGeom>
        </p:spPr>
      </p:pic>
      <p:sp>
        <p:nvSpPr>
          <p:cNvPr id="8" name="Rechteck 7">
            <a:extLst>
              <a:ext uri="{FF2B5EF4-FFF2-40B4-BE49-F238E27FC236}">
                <a16:creationId xmlns:a16="http://schemas.microsoft.com/office/drawing/2014/main" id="{9BC249F3-CAAB-6929-0071-AEC054EABB33}"/>
              </a:ext>
            </a:extLst>
          </p:cNvPr>
          <p:cNvSpPr/>
          <p:nvPr/>
        </p:nvSpPr>
        <p:spPr>
          <a:xfrm>
            <a:off x="6737350" y="3632200"/>
            <a:ext cx="596900" cy="1905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pic>
        <p:nvPicPr>
          <p:cNvPr id="5" name="Grafik 4">
            <a:extLst>
              <a:ext uri="{FF2B5EF4-FFF2-40B4-BE49-F238E27FC236}">
                <a16:creationId xmlns:a16="http://schemas.microsoft.com/office/drawing/2014/main" id="{5CC0A614-B062-E613-C0DF-9F427F405C54}"/>
              </a:ext>
            </a:extLst>
          </p:cNvPr>
          <p:cNvPicPr>
            <a:picLocks noChangeAspect="1"/>
          </p:cNvPicPr>
          <p:nvPr/>
        </p:nvPicPr>
        <p:blipFill rotWithShape="1">
          <a:blip r:embed="rId4"/>
          <a:srcRect b="42417"/>
          <a:stretch/>
        </p:blipFill>
        <p:spPr>
          <a:xfrm>
            <a:off x="1244600" y="1955007"/>
            <a:ext cx="3508375" cy="1867694"/>
          </a:xfrm>
          <a:prstGeom prst="rect">
            <a:avLst/>
          </a:prstGeom>
        </p:spPr>
      </p:pic>
    </p:spTree>
    <p:extLst>
      <p:ext uri="{BB962C8B-B14F-4D97-AF65-F5344CB8AC3E}">
        <p14:creationId xmlns:p14="http://schemas.microsoft.com/office/powerpoint/2010/main" val="291536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0AA067C4-4CB6-5241-2166-8267084DFDF2}"/>
              </a:ext>
            </a:extLst>
          </p:cNvPr>
          <p:cNvSpPr>
            <a:spLocks noGrp="1"/>
          </p:cNvSpPr>
          <p:nvPr>
            <p:ph type="body" sz="quarter" idx="18"/>
          </p:nvPr>
        </p:nvSpPr>
        <p:spPr/>
        <p:txBody>
          <a:bodyPr/>
          <a:lstStyle/>
          <a:p>
            <a:r>
              <a:rPr lang="en-US" dirty="0"/>
              <a:t>Skimming</a:t>
            </a:r>
          </a:p>
          <a:p>
            <a:pPr lvl="1"/>
            <a:r>
              <a:rPr lang="en-US" b="1" dirty="0"/>
              <a:t>Goal:</a:t>
            </a:r>
            <a:r>
              <a:rPr lang="en-US" dirty="0"/>
              <a:t> understand what the paper/thesis is about, judge relevance</a:t>
            </a:r>
          </a:p>
          <a:p>
            <a:pPr lvl="1"/>
            <a:r>
              <a:rPr lang="en-US" dirty="0"/>
              <a:t>Read abstract, and optionally introduction</a:t>
            </a:r>
          </a:p>
          <a:p>
            <a:pPr lvl="1"/>
            <a:r>
              <a:rPr lang="en-US" dirty="0"/>
              <a:t>Scan paper (sections/subsections, structure, figures)</a:t>
            </a:r>
            <a:endParaRPr lang="en-US" sz="700" dirty="0"/>
          </a:p>
          <a:p>
            <a:r>
              <a:rPr lang="en-US" dirty="0"/>
              <a:t>Understanding</a:t>
            </a:r>
          </a:p>
          <a:p>
            <a:pPr lvl="1"/>
            <a:r>
              <a:rPr lang="en-US" b="1" dirty="0"/>
              <a:t>Goal:</a:t>
            </a:r>
            <a:r>
              <a:rPr lang="en-US" dirty="0"/>
              <a:t> understand how the presented approach accomplishes the paper’s goals</a:t>
            </a:r>
          </a:p>
          <a:p>
            <a:pPr lvl="1"/>
            <a:r>
              <a:rPr lang="en-US" b="1" dirty="0"/>
              <a:t>#1</a:t>
            </a:r>
            <a:r>
              <a:rPr lang="en-US" dirty="0"/>
              <a:t> Skimming (see above)</a:t>
            </a:r>
          </a:p>
          <a:p>
            <a:pPr lvl="1"/>
            <a:r>
              <a:rPr lang="en-US" b="1" dirty="0"/>
              <a:t>#2</a:t>
            </a:r>
            <a:r>
              <a:rPr lang="en-US" dirty="0"/>
              <a:t> Read the whole paper sequentially, add </a:t>
            </a:r>
            <a:r>
              <a:rPr lang="en-US" b="1" dirty="0">
                <a:solidFill>
                  <a:srgbClr val="7889FB"/>
                </a:solidFill>
              </a:rPr>
              <a:t>notes/annotations </a:t>
            </a:r>
            <a:endParaRPr lang="en-US" sz="700" b="1" dirty="0">
              <a:solidFill>
                <a:srgbClr val="7889FB"/>
              </a:solidFill>
            </a:endParaRPr>
          </a:p>
          <a:p>
            <a:r>
              <a:rPr lang="en-US" dirty="0"/>
              <a:t>Reviewing</a:t>
            </a:r>
          </a:p>
          <a:p>
            <a:pPr lvl="1"/>
            <a:r>
              <a:rPr lang="en-US" b="1" dirty="0"/>
              <a:t>Goal:</a:t>
            </a:r>
            <a:r>
              <a:rPr lang="en-US" dirty="0"/>
              <a:t> evaluate potential impact, and limitations</a:t>
            </a:r>
          </a:p>
          <a:p>
            <a:pPr lvl="1"/>
            <a:r>
              <a:rPr lang="en-US" b="1" dirty="0"/>
              <a:t>#1</a:t>
            </a:r>
            <a:r>
              <a:rPr lang="en-US" dirty="0"/>
              <a:t> Skimming (see above)</a:t>
            </a:r>
          </a:p>
          <a:p>
            <a:pPr lvl="1"/>
            <a:r>
              <a:rPr lang="en-US" b="1" dirty="0"/>
              <a:t>#2</a:t>
            </a:r>
            <a:r>
              <a:rPr lang="en-US" dirty="0"/>
              <a:t> Understanding (see above) + strengths and weaknesses</a:t>
            </a:r>
          </a:p>
          <a:p>
            <a:pPr lvl="1"/>
            <a:r>
              <a:rPr lang="en-US" b="1" dirty="0"/>
              <a:t>#3</a:t>
            </a:r>
            <a:r>
              <a:rPr lang="en-US" dirty="0"/>
              <a:t> Write summary, strong/weak points, detailed comments, constructive feedback,</a:t>
            </a:r>
            <a:br>
              <a:rPr lang="en-US" dirty="0"/>
            </a:br>
            <a:r>
              <a:rPr lang="en-US" dirty="0"/>
              <a:t>      revision items, overall recommendation ([strong/weak] accept/reject)</a:t>
            </a:r>
          </a:p>
        </p:txBody>
      </p:sp>
      <p:sp>
        <p:nvSpPr>
          <p:cNvPr id="4" name="Textplatzhalter 3">
            <a:extLst>
              <a:ext uri="{FF2B5EF4-FFF2-40B4-BE49-F238E27FC236}">
                <a16:creationId xmlns:a16="http://schemas.microsoft.com/office/drawing/2014/main" id="{7D2C859E-03B4-5D5C-ACF6-C488C5ECB6C1}"/>
              </a:ext>
            </a:extLst>
          </p:cNvPr>
          <p:cNvSpPr>
            <a:spLocks noGrp="1"/>
          </p:cNvSpPr>
          <p:nvPr>
            <p:ph type="body" sz="quarter" idx="14"/>
          </p:nvPr>
        </p:nvSpPr>
        <p:spPr/>
        <p:txBody>
          <a:bodyPr/>
          <a:lstStyle/>
          <a:p>
            <a:r>
              <a:rPr lang="en-US" dirty="0"/>
              <a:t>Types of Reading</a:t>
            </a:r>
          </a:p>
        </p:txBody>
      </p:sp>
      <p:sp>
        <p:nvSpPr>
          <p:cNvPr id="6" name="TextBox 1">
            <a:extLst>
              <a:ext uri="{FF2B5EF4-FFF2-40B4-BE49-F238E27FC236}">
                <a16:creationId xmlns:a16="http://schemas.microsoft.com/office/drawing/2014/main" id="{3261FEB9-01BF-8BF5-03FD-504AC0EBCCB7}"/>
              </a:ext>
            </a:extLst>
          </p:cNvPr>
          <p:cNvSpPr txBox="1"/>
          <p:nvPr/>
        </p:nvSpPr>
        <p:spPr>
          <a:xfrm>
            <a:off x="9217039" y="1703394"/>
            <a:ext cx="939371" cy="369332"/>
          </a:xfrm>
          <a:prstGeom prst="rect">
            <a:avLst/>
          </a:prstGeom>
          <a:noFill/>
        </p:spPr>
        <p:txBody>
          <a:bodyPr wrap="square" lIns="0" rIns="0" rtlCol="0">
            <a:spAutoFit/>
          </a:bodyPr>
          <a:lstStyle/>
          <a:p>
            <a:r>
              <a:rPr lang="en-US" b="1" dirty="0">
                <a:solidFill>
                  <a:schemeClr val="accent1"/>
                </a:solidFill>
                <a:latin typeface="Calibri" panose="020F0502020204030204" pitchFamily="34" charset="0"/>
                <a:cs typeface="Calibri" panose="020F0502020204030204" pitchFamily="34" charset="0"/>
              </a:rPr>
              <a:t>What?</a:t>
            </a:r>
          </a:p>
        </p:txBody>
      </p:sp>
      <p:sp>
        <p:nvSpPr>
          <p:cNvPr id="7" name="TextBox 7">
            <a:extLst>
              <a:ext uri="{FF2B5EF4-FFF2-40B4-BE49-F238E27FC236}">
                <a16:creationId xmlns:a16="http://schemas.microsoft.com/office/drawing/2014/main" id="{2A34ECAE-2ECD-19D9-40CF-3962B9FD4C71}"/>
              </a:ext>
            </a:extLst>
          </p:cNvPr>
          <p:cNvSpPr txBox="1"/>
          <p:nvPr/>
        </p:nvSpPr>
        <p:spPr>
          <a:xfrm>
            <a:off x="9217039" y="3102010"/>
            <a:ext cx="939371" cy="369332"/>
          </a:xfrm>
          <a:prstGeom prst="rect">
            <a:avLst/>
          </a:prstGeom>
          <a:noFill/>
        </p:spPr>
        <p:txBody>
          <a:bodyPr wrap="square" lIns="0" rIns="0" rtlCol="0">
            <a:spAutoFit/>
          </a:bodyPr>
          <a:lstStyle/>
          <a:p>
            <a:r>
              <a:rPr lang="en-US" b="1" dirty="0">
                <a:solidFill>
                  <a:schemeClr val="accent1"/>
                </a:solidFill>
                <a:latin typeface="Calibri" panose="020F0502020204030204" pitchFamily="34" charset="0"/>
                <a:cs typeface="Calibri" panose="020F0502020204030204" pitchFamily="34" charset="0"/>
              </a:rPr>
              <a:t>How?</a:t>
            </a:r>
          </a:p>
        </p:txBody>
      </p:sp>
      <p:sp>
        <p:nvSpPr>
          <p:cNvPr id="8" name="TextBox 8">
            <a:extLst>
              <a:ext uri="{FF2B5EF4-FFF2-40B4-BE49-F238E27FC236}">
                <a16:creationId xmlns:a16="http://schemas.microsoft.com/office/drawing/2014/main" id="{AFEB4CEF-CDE2-9B60-1AA5-E6121FE0389D}"/>
              </a:ext>
            </a:extLst>
          </p:cNvPr>
          <p:cNvSpPr txBox="1"/>
          <p:nvPr/>
        </p:nvSpPr>
        <p:spPr>
          <a:xfrm>
            <a:off x="9217039" y="4464359"/>
            <a:ext cx="2565752" cy="646331"/>
          </a:xfrm>
          <a:prstGeom prst="rect">
            <a:avLst/>
          </a:prstGeom>
          <a:noFill/>
        </p:spPr>
        <p:txBody>
          <a:bodyPr wrap="square" lIns="0" rIns="0" rtlCol="0">
            <a:spAutoFit/>
          </a:bodyPr>
          <a:lstStyle/>
          <a:p>
            <a:r>
              <a:rPr lang="en-US" b="1" dirty="0">
                <a:solidFill>
                  <a:schemeClr val="accent1"/>
                </a:solidFill>
                <a:latin typeface="Calibri" panose="020F0502020204030204" pitchFamily="34" charset="0"/>
                <a:cs typeface="Calibri" panose="020F0502020204030204" pitchFamily="34" charset="0"/>
              </a:rPr>
              <a:t>Good enough?</a:t>
            </a:r>
          </a:p>
          <a:p>
            <a:r>
              <a:rPr lang="en-US" b="1" dirty="0">
                <a:solidFill>
                  <a:schemeClr val="accent1"/>
                </a:solidFill>
                <a:latin typeface="Calibri" panose="020F0502020204030204" pitchFamily="34" charset="0"/>
                <a:cs typeface="Calibri" panose="020F0502020204030204" pitchFamily="34" charset="0"/>
              </a:rPr>
              <a:t>How to improve?</a:t>
            </a:r>
          </a:p>
        </p:txBody>
      </p:sp>
    </p:spTree>
    <p:extLst>
      <p:ext uri="{BB962C8B-B14F-4D97-AF65-F5344CB8AC3E}">
        <p14:creationId xmlns:p14="http://schemas.microsoft.com/office/powerpoint/2010/main" val="349399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5D88077-5F57-CA22-8AFF-CA0630C9F27C}"/>
              </a:ext>
            </a:extLst>
          </p:cNvPr>
          <p:cNvSpPr>
            <a:spLocks noGrp="1"/>
          </p:cNvSpPr>
          <p:nvPr>
            <p:ph type="body" sz="quarter" idx="18"/>
          </p:nvPr>
        </p:nvSpPr>
        <p:spPr/>
        <p:txBody>
          <a:bodyPr/>
          <a:lstStyle/>
          <a:p>
            <a:r>
              <a:rPr lang="en-US" dirty="0"/>
              <a:t>Abstract and Structure</a:t>
            </a:r>
          </a:p>
          <a:p>
            <a:pPr lvl="1"/>
            <a:endParaRPr lang="en-US" dirty="0"/>
          </a:p>
          <a:p>
            <a:r>
              <a:rPr lang="en-US" dirty="0"/>
              <a:t>#1 Partial Reading</a:t>
            </a:r>
            <a:r>
              <a:rPr lang="en-US" b="0" dirty="0"/>
              <a:t> (mostly skimming)</a:t>
            </a:r>
          </a:p>
          <a:p>
            <a:pPr lvl="1"/>
            <a:r>
              <a:rPr lang="en-US" dirty="0"/>
              <a:t>Read into each paragraph until you get what it’s about</a:t>
            </a:r>
          </a:p>
          <a:p>
            <a:pPr lvl="1"/>
            <a:r>
              <a:rPr lang="en-US" dirty="0"/>
              <a:t>1</a:t>
            </a:r>
            <a:r>
              <a:rPr lang="en-US" baseline="30000" dirty="0"/>
              <a:t>st</a:t>
            </a:r>
            <a:r>
              <a:rPr lang="en-US" dirty="0"/>
              <a:t> sentence/label:  </a:t>
            </a:r>
            <a:r>
              <a:rPr lang="en-US" b="1" dirty="0">
                <a:solidFill>
                  <a:srgbClr val="7889FB"/>
                </a:solidFill>
              </a:rPr>
              <a:t>topic sentence</a:t>
            </a:r>
          </a:p>
          <a:p>
            <a:pPr lvl="1"/>
            <a:endParaRPr lang="en-US" dirty="0"/>
          </a:p>
          <a:p>
            <a:r>
              <a:rPr lang="en-US" dirty="0"/>
              <a:t>#2 Fast Reading</a:t>
            </a:r>
          </a:p>
          <a:p>
            <a:pPr lvl="1"/>
            <a:r>
              <a:rPr lang="en-US" dirty="0"/>
              <a:t>Normal reading vs </a:t>
            </a:r>
            <a:r>
              <a:rPr lang="en-US" b="1" dirty="0">
                <a:solidFill>
                  <a:srgbClr val="7889FB"/>
                </a:solidFill>
              </a:rPr>
              <a:t>reading w/o vocalization</a:t>
            </a:r>
          </a:p>
          <a:p>
            <a:pPr lvl="1"/>
            <a:r>
              <a:rPr lang="en-US" dirty="0"/>
              <a:t>Avoid need for rereading text</a:t>
            </a:r>
          </a:p>
          <a:p>
            <a:pPr lvl="2"/>
            <a:r>
              <a:rPr lang="en-US" dirty="0"/>
              <a:t>Back/forward references, </a:t>
            </a:r>
          </a:p>
          <a:p>
            <a:pPr lvl="2"/>
            <a:r>
              <a:rPr lang="en-US" dirty="0"/>
              <a:t>Misplacement after distractions</a:t>
            </a:r>
          </a:p>
          <a:p>
            <a:pPr lvl="2"/>
            <a:r>
              <a:rPr lang="en-US" dirty="0"/>
              <a:t>Rereading due to lack of understanding</a:t>
            </a:r>
          </a:p>
          <a:p>
            <a:pPr lvl="1"/>
            <a:endParaRPr lang="en-US" dirty="0"/>
          </a:p>
          <a:p>
            <a:endParaRPr lang="en-US" dirty="0"/>
          </a:p>
        </p:txBody>
      </p:sp>
      <p:sp>
        <p:nvSpPr>
          <p:cNvPr id="3" name="Textplatzhalter 2">
            <a:extLst>
              <a:ext uri="{FF2B5EF4-FFF2-40B4-BE49-F238E27FC236}">
                <a16:creationId xmlns:a16="http://schemas.microsoft.com/office/drawing/2014/main" id="{430C743E-1E9A-8573-F6B7-C92B36AF47C5}"/>
              </a:ext>
            </a:extLst>
          </p:cNvPr>
          <p:cNvSpPr>
            <a:spLocks noGrp="1"/>
          </p:cNvSpPr>
          <p:nvPr>
            <p:ph type="body" sz="quarter" idx="14"/>
          </p:nvPr>
        </p:nvSpPr>
        <p:spPr/>
        <p:txBody>
          <a:bodyPr/>
          <a:lstStyle/>
          <a:p>
            <a:r>
              <a:rPr lang="en-US" dirty="0"/>
              <a:t>Process of Reading – Skimming/Understanding </a:t>
            </a:r>
          </a:p>
        </p:txBody>
      </p:sp>
      <p:sp>
        <p:nvSpPr>
          <p:cNvPr id="4" name="TextBox 4">
            <a:extLst>
              <a:ext uri="{FF2B5EF4-FFF2-40B4-BE49-F238E27FC236}">
                <a16:creationId xmlns:a16="http://schemas.microsoft.com/office/drawing/2014/main" id="{FEA7C005-7C83-634A-779C-905725E4C3CE}"/>
              </a:ext>
            </a:extLst>
          </p:cNvPr>
          <p:cNvSpPr txBox="1"/>
          <p:nvPr/>
        </p:nvSpPr>
        <p:spPr>
          <a:xfrm>
            <a:off x="6459166" y="4180740"/>
            <a:ext cx="2743200" cy="646331"/>
          </a:xfrm>
          <a:prstGeom prst="rect">
            <a:avLst/>
          </a:prstGeom>
          <a:noFill/>
        </p:spPr>
        <p:txBody>
          <a:bodyPr wrap="square" lIns="0" rIns="0" rtlCol="0">
            <a:spAutoFit/>
          </a:bodyPr>
          <a:lstStyle/>
          <a:p>
            <a:pPr algn="ctr"/>
            <a:r>
              <a:rPr lang="en-US" b="1" dirty="0">
                <a:solidFill>
                  <a:schemeClr val="accent1"/>
                </a:solidFill>
                <a:latin typeface="Calibri" panose="020F0502020204030204" pitchFamily="34" charset="0"/>
                <a:cs typeface="Calibri" panose="020F0502020204030204" pitchFamily="34" charset="0"/>
                <a:sym typeface="Wingdings" panose="05000000000000000000" pitchFamily="2" charset="2"/>
              </a:rPr>
              <a:t> </a:t>
            </a:r>
            <a:r>
              <a:rPr lang="en-US" b="1" dirty="0">
                <a:solidFill>
                  <a:schemeClr val="accent1"/>
                </a:solidFill>
                <a:latin typeface="Calibri" panose="020F0502020204030204" pitchFamily="34" charset="0"/>
                <a:cs typeface="Calibri" panose="020F0502020204030204" pitchFamily="34" charset="0"/>
              </a:rPr>
              <a:t>Read according to your goals of reading</a:t>
            </a:r>
          </a:p>
        </p:txBody>
      </p:sp>
    </p:spTree>
    <p:extLst>
      <p:ext uri="{BB962C8B-B14F-4D97-AF65-F5344CB8AC3E}">
        <p14:creationId xmlns:p14="http://schemas.microsoft.com/office/powerpoint/2010/main" val="95961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0BA4F6D-F0A5-C017-98F5-D4B77CE4E49C}"/>
              </a:ext>
            </a:extLst>
          </p:cNvPr>
          <p:cNvSpPr>
            <a:spLocks noGrp="1"/>
          </p:cNvSpPr>
          <p:nvPr>
            <p:ph type="body" sz="quarter" idx="18"/>
          </p:nvPr>
        </p:nvSpPr>
        <p:spPr/>
        <p:txBody>
          <a:bodyPr/>
          <a:lstStyle/>
          <a:p>
            <a:r>
              <a:rPr lang="en-US" dirty="0"/>
              <a:t>Skepticism</a:t>
            </a:r>
          </a:p>
          <a:p>
            <a:pPr lvl="1"/>
            <a:r>
              <a:rPr lang="en-US" dirty="0"/>
              <a:t>Critical reading is important for </a:t>
            </a:r>
            <a:r>
              <a:rPr lang="en-US" b="1" dirty="0">
                <a:solidFill>
                  <a:schemeClr val="accent1"/>
                </a:solidFill>
              </a:rPr>
              <a:t>understanding</a:t>
            </a:r>
            <a:r>
              <a:rPr lang="en-US" dirty="0"/>
              <a:t> and </a:t>
            </a:r>
            <a:r>
              <a:rPr lang="en-US" b="1" dirty="0">
                <a:solidFill>
                  <a:schemeClr val="accent1"/>
                </a:solidFill>
              </a:rPr>
              <a:t>evaluation</a:t>
            </a:r>
          </a:p>
          <a:p>
            <a:pPr lvl="1"/>
            <a:r>
              <a:rPr lang="en-US" b="1" dirty="0"/>
              <a:t>#1</a:t>
            </a:r>
            <a:r>
              <a:rPr lang="en-US" dirty="0"/>
              <a:t> Start open-minded, listen to arguments and trust provided evidence</a:t>
            </a:r>
          </a:p>
          <a:p>
            <a:pPr lvl="1"/>
            <a:r>
              <a:rPr lang="en-US" b="1" dirty="0"/>
              <a:t>#2 Don’t accept </a:t>
            </a:r>
            <a:r>
              <a:rPr lang="en-US" dirty="0"/>
              <a:t>superficial, contradictory, or unproven claims</a:t>
            </a:r>
          </a:p>
          <a:p>
            <a:pPr lvl="1"/>
            <a:r>
              <a:rPr lang="en-US" b="1" dirty="0"/>
              <a:t>#3 </a:t>
            </a:r>
            <a:r>
              <a:rPr lang="en-US" dirty="0"/>
              <a:t>If there are problems, which </a:t>
            </a:r>
            <a:r>
              <a:rPr lang="en-US" b="1" dirty="0"/>
              <a:t>constructive feedback</a:t>
            </a:r>
            <a:r>
              <a:rPr lang="en-US" dirty="0"/>
              <a:t> could you give or how could the problems be addressed?</a:t>
            </a:r>
          </a:p>
          <a:p>
            <a:pPr lvl="1"/>
            <a:endParaRPr lang="en-US" dirty="0"/>
          </a:p>
          <a:p>
            <a:r>
              <a:rPr lang="en-US" dirty="0"/>
              <a:t>Questions to Ask Yourself</a:t>
            </a:r>
          </a:p>
          <a:p>
            <a:pPr lvl="1"/>
            <a:r>
              <a:rPr lang="en-US" dirty="0"/>
              <a:t>What is the problem? Is it a real or artificial problem?</a:t>
            </a:r>
          </a:p>
          <a:p>
            <a:pPr lvl="1"/>
            <a:r>
              <a:rPr lang="en-US" dirty="0"/>
              <a:t>How would you solve the problem yourself?</a:t>
            </a:r>
          </a:p>
          <a:p>
            <a:pPr lvl="1"/>
            <a:r>
              <a:rPr lang="en-US" dirty="0"/>
              <a:t>How does the paper solve the problem?</a:t>
            </a:r>
          </a:p>
          <a:p>
            <a:pPr lvl="1"/>
            <a:r>
              <a:rPr lang="en-US" dirty="0"/>
              <a:t>Is this the simplest approach that yields these results (justified complexity)</a:t>
            </a:r>
          </a:p>
          <a:p>
            <a:pPr lvl="1"/>
            <a:r>
              <a:rPr lang="en-US" dirty="0"/>
              <a:t>Are there limitations that are not covered by the paper?</a:t>
            </a:r>
          </a:p>
          <a:p>
            <a:pPr lvl="1"/>
            <a:r>
              <a:rPr lang="en-US" dirty="0"/>
              <a:t>Is there existing work that already addresses the same problem?</a:t>
            </a:r>
          </a:p>
          <a:p>
            <a:pPr lvl="1"/>
            <a:endParaRPr lang="en-US" dirty="0"/>
          </a:p>
          <a:p>
            <a:endParaRPr lang="en-US" dirty="0"/>
          </a:p>
        </p:txBody>
      </p:sp>
      <p:sp>
        <p:nvSpPr>
          <p:cNvPr id="3" name="Textplatzhalter 2">
            <a:extLst>
              <a:ext uri="{FF2B5EF4-FFF2-40B4-BE49-F238E27FC236}">
                <a16:creationId xmlns:a16="http://schemas.microsoft.com/office/drawing/2014/main" id="{73D34544-32A4-7A67-D104-A394B330AFF7}"/>
              </a:ext>
            </a:extLst>
          </p:cNvPr>
          <p:cNvSpPr>
            <a:spLocks noGrp="1"/>
          </p:cNvSpPr>
          <p:nvPr>
            <p:ph type="body" sz="quarter" idx="14"/>
          </p:nvPr>
        </p:nvSpPr>
        <p:spPr/>
        <p:txBody>
          <a:bodyPr/>
          <a:lstStyle/>
          <a:p>
            <a:r>
              <a:rPr lang="en-US" dirty="0"/>
              <a:t>Process of Reading – Understanding/Evaluation</a:t>
            </a:r>
          </a:p>
        </p:txBody>
      </p:sp>
    </p:spTree>
    <p:extLst>
      <p:ext uri="{BB962C8B-B14F-4D97-AF65-F5344CB8AC3E}">
        <p14:creationId xmlns:p14="http://schemas.microsoft.com/office/powerpoint/2010/main" val="239589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BB0924C9-4A4A-1378-1AD8-90EDAE25B2DF}"/>
              </a:ext>
            </a:extLst>
          </p:cNvPr>
          <p:cNvSpPr>
            <a:spLocks noGrp="1"/>
          </p:cNvSpPr>
          <p:nvPr>
            <p:ph type="body" sz="quarter" idx="18"/>
          </p:nvPr>
        </p:nvSpPr>
        <p:spPr/>
        <p:txBody>
          <a:bodyPr/>
          <a:lstStyle/>
          <a:p>
            <a:r>
              <a:rPr lang="en-US" dirty="0"/>
              <a:t>#1 Read Slowly &amp; Carefully</a:t>
            </a:r>
          </a:p>
          <a:p>
            <a:pPr lvl="1"/>
            <a:r>
              <a:rPr lang="en-US" b="1" dirty="0"/>
              <a:t>Problem:</a:t>
            </a:r>
            <a:r>
              <a:rPr lang="en-US" dirty="0"/>
              <a:t> Brain interpolates between words</a:t>
            </a:r>
          </a:p>
          <a:p>
            <a:pPr lvl="1"/>
            <a:r>
              <a:rPr lang="en-US" dirty="0">
                <a:sym typeface="Wingdings" panose="05000000000000000000" pitchFamily="2" charset="2"/>
              </a:rPr>
              <a:t>Awareness of </a:t>
            </a:r>
            <a:r>
              <a:rPr lang="en-US" b="1" dirty="0">
                <a:solidFill>
                  <a:schemeClr val="accent1"/>
                </a:solidFill>
                <a:sym typeface="Wingdings" panose="05000000000000000000" pitchFamily="2" charset="2"/>
              </a:rPr>
              <a:t>common syntactic issues </a:t>
            </a:r>
            <a:r>
              <a:rPr lang="en-US" dirty="0">
                <a:sym typeface="Wingdings" panose="05000000000000000000" pitchFamily="2" charset="2"/>
              </a:rPr>
              <a:t>(“the </a:t>
            </a:r>
            <a:r>
              <a:rPr lang="en-US" dirty="0" err="1">
                <a:sym typeface="Wingdings" panose="05000000000000000000" pitchFamily="2" charset="2"/>
              </a:rPr>
              <a:t>the</a:t>
            </a:r>
            <a:r>
              <a:rPr lang="en-US" dirty="0">
                <a:sym typeface="Wingdings" panose="05000000000000000000" pitchFamily="2" charset="2"/>
              </a:rPr>
              <a:t>”, missing/wrong articles, adapt/adopt)</a:t>
            </a:r>
          </a:p>
          <a:p>
            <a:pPr lvl="1"/>
            <a:r>
              <a:rPr lang="en-US" dirty="0">
                <a:sym typeface="Wingdings" panose="05000000000000000000" pitchFamily="2" charset="2"/>
              </a:rPr>
              <a:t>Awareness of </a:t>
            </a:r>
            <a:r>
              <a:rPr lang="en-US" b="1" dirty="0">
                <a:solidFill>
                  <a:schemeClr val="accent1"/>
                </a:solidFill>
                <a:sym typeface="Wingdings" panose="05000000000000000000" pitchFamily="2" charset="2"/>
              </a:rPr>
              <a:t>common semantic issues </a:t>
            </a:r>
            <a:r>
              <a:rPr lang="en-US" dirty="0">
                <a:sym typeface="Wingdings" panose="05000000000000000000" pitchFamily="2" charset="2"/>
              </a:rPr>
              <a:t>(missing reference, inconsistent / no logical consequence)</a:t>
            </a:r>
          </a:p>
          <a:p>
            <a:pPr lvl="1"/>
            <a:endParaRPr lang="en-US" dirty="0">
              <a:sym typeface="Wingdings" panose="05000000000000000000" pitchFamily="2" charset="2"/>
            </a:endParaRPr>
          </a:p>
          <a:p>
            <a:r>
              <a:rPr lang="en-US" dirty="0">
                <a:sym typeface="Wingdings" panose="05000000000000000000" pitchFamily="2" charset="2"/>
              </a:rPr>
              <a:t>#2 Read Fully</a:t>
            </a:r>
          </a:p>
          <a:p>
            <a:pPr lvl="1"/>
            <a:r>
              <a:rPr lang="en-US" b="1" dirty="0">
                <a:solidFill>
                  <a:srgbClr val="7889FB"/>
                </a:solidFill>
                <a:sym typeface="Wingdings" panose="05000000000000000000" pitchFamily="2" charset="2"/>
              </a:rPr>
              <a:t>Read and annotate issue</a:t>
            </a:r>
            <a:r>
              <a:rPr lang="en-US" dirty="0">
                <a:sym typeface="Wingdings" panose="05000000000000000000" pitchFamily="2" charset="2"/>
              </a:rPr>
              <a:t>, don’t fix immediately (destroys the flow)</a:t>
            </a:r>
          </a:p>
          <a:p>
            <a:pPr lvl="1"/>
            <a:r>
              <a:rPr lang="en-US" dirty="0"/>
              <a:t>Take annotated document and fix issues</a:t>
            </a:r>
          </a:p>
          <a:p>
            <a:pPr lvl="1"/>
            <a:endParaRPr lang="en-US" dirty="0"/>
          </a:p>
          <a:p>
            <a:r>
              <a:rPr lang="en-US" dirty="0"/>
              <a:t>#3 Ask Big Questions</a:t>
            </a:r>
          </a:p>
          <a:p>
            <a:pPr lvl="1"/>
            <a:r>
              <a:rPr lang="en-US" b="1" dirty="0"/>
              <a:t>Pitfall:</a:t>
            </a:r>
            <a:r>
              <a:rPr lang="en-US" dirty="0"/>
              <a:t> Being </a:t>
            </a:r>
            <a:r>
              <a:rPr lang="en-US" b="1" dirty="0">
                <a:solidFill>
                  <a:schemeClr val="accent1"/>
                </a:solidFill>
              </a:rPr>
              <a:t>overly focused on syntactic/local issues</a:t>
            </a:r>
          </a:p>
          <a:p>
            <a:pPr lvl="1"/>
            <a:r>
              <a:rPr lang="en-US" dirty="0"/>
              <a:t>Is the overall idea clearly communicated and does it make sense?</a:t>
            </a:r>
          </a:p>
          <a:p>
            <a:pPr lvl="1"/>
            <a:r>
              <a:rPr lang="en-US" dirty="0"/>
              <a:t>Are there missing pieces, missing experiments, missing related work? </a:t>
            </a:r>
          </a:p>
          <a:p>
            <a:endParaRPr lang="en-US" dirty="0"/>
          </a:p>
        </p:txBody>
      </p:sp>
      <p:sp>
        <p:nvSpPr>
          <p:cNvPr id="3" name="Textplatzhalter 2">
            <a:extLst>
              <a:ext uri="{FF2B5EF4-FFF2-40B4-BE49-F238E27FC236}">
                <a16:creationId xmlns:a16="http://schemas.microsoft.com/office/drawing/2014/main" id="{8025B2D9-D012-BF83-4CED-CC301A26AD89}"/>
              </a:ext>
            </a:extLst>
          </p:cNvPr>
          <p:cNvSpPr>
            <a:spLocks noGrp="1"/>
          </p:cNvSpPr>
          <p:nvPr>
            <p:ph type="body" sz="quarter" idx="14"/>
          </p:nvPr>
        </p:nvSpPr>
        <p:spPr/>
        <p:txBody>
          <a:bodyPr/>
          <a:lstStyle/>
          <a:p>
            <a:r>
              <a:rPr lang="en-US" dirty="0"/>
              <a:t>Proofreading Your Own Paper</a:t>
            </a:r>
          </a:p>
        </p:txBody>
      </p:sp>
      <p:sp>
        <p:nvSpPr>
          <p:cNvPr id="4" name="TextBox 4">
            <a:extLst>
              <a:ext uri="{FF2B5EF4-FFF2-40B4-BE49-F238E27FC236}">
                <a16:creationId xmlns:a16="http://schemas.microsoft.com/office/drawing/2014/main" id="{CAC25CA9-E436-2B94-5C58-4222831F7FA7}"/>
              </a:ext>
            </a:extLst>
          </p:cNvPr>
          <p:cNvSpPr txBox="1"/>
          <p:nvPr/>
        </p:nvSpPr>
        <p:spPr>
          <a:xfrm>
            <a:off x="9700069" y="1450658"/>
            <a:ext cx="2120630" cy="646331"/>
          </a:xfrm>
          <a:prstGeom prst="rect">
            <a:avLst/>
          </a:prstGeom>
          <a:noFill/>
        </p:spPr>
        <p:txBody>
          <a:bodyPr wrap="square" lIns="0" rIns="0" rtlCol="0">
            <a:spAutoFit/>
          </a:bodyPr>
          <a:lstStyle/>
          <a:p>
            <a:pPr algn="ctr"/>
            <a:r>
              <a:rPr lang="en-US" dirty="0">
                <a:solidFill>
                  <a:srgbClr val="7889FB"/>
                </a:solidFill>
                <a:latin typeface="Calibri" panose="020F0502020204030204" pitchFamily="34" charset="0"/>
                <a:cs typeface="Calibri" panose="020F0502020204030204" pitchFamily="34" charset="0"/>
                <a:sym typeface="Wingdings" panose="05000000000000000000" pitchFamily="2" charset="2"/>
              </a:rPr>
              <a:t> </a:t>
            </a:r>
            <a:r>
              <a:rPr lang="en-US" b="1" dirty="0">
                <a:solidFill>
                  <a:srgbClr val="7889FB"/>
                </a:solidFill>
                <a:latin typeface="Calibri" panose="020F0502020204030204" pitchFamily="34" charset="0"/>
                <a:cs typeface="Calibri" panose="020F0502020204030204" pitchFamily="34" charset="0"/>
              </a:rPr>
              <a:t>Read out loud</a:t>
            </a:r>
          </a:p>
          <a:p>
            <a:pPr algn="ctr"/>
            <a:r>
              <a:rPr lang="en-US" dirty="0">
                <a:solidFill>
                  <a:srgbClr val="7889FB"/>
                </a:solidFill>
                <a:latin typeface="Calibri" panose="020F0502020204030204" pitchFamily="34" charset="0"/>
                <a:cs typeface="Calibri" panose="020F0502020204030204" pitchFamily="34" charset="0"/>
                <a:sym typeface="Wingdings" panose="05000000000000000000" pitchFamily="2" charset="2"/>
              </a:rPr>
              <a:t> </a:t>
            </a:r>
            <a:r>
              <a:rPr lang="en-US" b="1" dirty="0">
                <a:solidFill>
                  <a:srgbClr val="7889FB"/>
                </a:solidFill>
                <a:latin typeface="Calibri" panose="020F0502020204030204" pitchFamily="34" charset="0"/>
                <a:cs typeface="Calibri" panose="020F0502020204030204" pitchFamily="34" charset="0"/>
              </a:rPr>
              <a:t>Use PDF-to-Speech</a:t>
            </a:r>
          </a:p>
        </p:txBody>
      </p:sp>
    </p:spTree>
    <p:extLst>
      <p:ext uri="{BB962C8B-B14F-4D97-AF65-F5344CB8AC3E}">
        <p14:creationId xmlns:p14="http://schemas.microsoft.com/office/powerpoint/2010/main" val="87348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B7092A14-23C2-6120-7639-43F6424C6E10}"/>
              </a:ext>
            </a:extLst>
          </p:cNvPr>
          <p:cNvSpPr>
            <a:spLocks noGrp="1"/>
          </p:cNvSpPr>
          <p:nvPr>
            <p:ph type="body" sz="quarter" idx="14"/>
          </p:nvPr>
        </p:nvSpPr>
        <p:spPr/>
        <p:txBody>
          <a:bodyPr/>
          <a:lstStyle/>
          <a:p>
            <a:r>
              <a:rPr lang="en-US" dirty="0"/>
              <a:t>Scientific Writing</a:t>
            </a:r>
          </a:p>
        </p:txBody>
      </p:sp>
      <p:sp>
        <p:nvSpPr>
          <p:cNvPr id="5" name="Textplatzhalter 4">
            <a:extLst>
              <a:ext uri="{FF2B5EF4-FFF2-40B4-BE49-F238E27FC236}">
                <a16:creationId xmlns:a16="http://schemas.microsoft.com/office/drawing/2014/main" id="{19700E5F-86E0-5EE1-D45D-08BE1CAD4660}"/>
              </a:ext>
            </a:extLst>
          </p:cNvPr>
          <p:cNvSpPr>
            <a:spLocks noGrp="1"/>
          </p:cNvSpPr>
          <p:nvPr>
            <p:ph type="body" sz="quarter" idx="15"/>
          </p:nvPr>
        </p:nvSpPr>
        <p:spPr/>
        <p:txBody>
          <a:bodyPr/>
          <a:lstStyle/>
          <a:p>
            <a:r>
              <a:rPr lang="en-US" dirty="0"/>
              <a:t>In Computer Science (Data Management)</a:t>
            </a:r>
          </a:p>
        </p:txBody>
      </p:sp>
      <p:pic>
        <p:nvPicPr>
          <p:cNvPr id="6" name="Picture 1">
            <a:extLst>
              <a:ext uri="{FF2B5EF4-FFF2-40B4-BE49-F238E27FC236}">
                <a16:creationId xmlns:a16="http://schemas.microsoft.com/office/drawing/2014/main" id="{A1E1EB37-6079-37C6-6DE8-970E4DDA5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510" y="4929308"/>
            <a:ext cx="641953" cy="849144"/>
          </a:xfrm>
          <a:prstGeom prst="rect">
            <a:avLst/>
          </a:prstGeom>
        </p:spPr>
      </p:pic>
      <p:sp>
        <p:nvSpPr>
          <p:cNvPr id="7" name="TextBox 2">
            <a:extLst>
              <a:ext uri="{FF2B5EF4-FFF2-40B4-BE49-F238E27FC236}">
                <a16:creationId xmlns:a16="http://schemas.microsoft.com/office/drawing/2014/main" id="{24AAAEB1-0BAA-0490-0E90-36E309DAD7E5}"/>
              </a:ext>
            </a:extLst>
          </p:cNvPr>
          <p:cNvSpPr txBox="1"/>
          <p:nvPr/>
        </p:nvSpPr>
        <p:spPr>
          <a:xfrm>
            <a:off x="1325023" y="5061493"/>
            <a:ext cx="4046707" cy="584775"/>
          </a:xfrm>
          <a:prstGeom prst="rect">
            <a:avLst/>
          </a:prstGeom>
          <a:noFill/>
        </p:spPr>
        <p:txBody>
          <a:bodyPr wrap="square" lIns="0" rIns="0" rtlCol="0">
            <a:spAutoFit/>
          </a:bodyPr>
          <a:lstStyle/>
          <a:p>
            <a:r>
              <a:rPr lang="en-US" sz="1600" dirty="0">
                <a:solidFill>
                  <a:srgbClr val="000000"/>
                </a:solidFill>
                <a:latin typeface="Calibri" panose="020F0502020204030204" pitchFamily="34" charset="0"/>
                <a:cs typeface="Calibri" panose="020F0502020204030204" pitchFamily="34" charset="0"/>
              </a:rPr>
              <a:t>[Justin </a:t>
            </a:r>
            <a:r>
              <a:rPr lang="en-US" sz="1600" dirty="0" err="1">
                <a:solidFill>
                  <a:srgbClr val="000000"/>
                </a:solidFill>
                <a:latin typeface="Calibri" panose="020F0502020204030204" pitchFamily="34" charset="0"/>
                <a:cs typeface="Calibri" panose="020F0502020204030204" pitchFamily="34" charset="0"/>
              </a:rPr>
              <a:t>Zobel</a:t>
            </a:r>
            <a:r>
              <a:rPr lang="en-US" sz="1600" dirty="0">
                <a:solidFill>
                  <a:srgbClr val="000000"/>
                </a:solidFill>
                <a:latin typeface="Calibri" panose="020F0502020204030204" pitchFamily="34" charset="0"/>
                <a:cs typeface="Calibri" panose="020F0502020204030204" pitchFamily="34" charset="0"/>
              </a:rPr>
              <a:t>: Writing for Computer Science, </a:t>
            </a:r>
            <a:br>
              <a:rPr lang="en-US" sz="1600" dirty="0">
                <a:solidFill>
                  <a:srgbClr val="000000"/>
                </a:solidFill>
                <a:latin typeface="Calibri" panose="020F0502020204030204" pitchFamily="34" charset="0"/>
                <a:cs typeface="Calibri" panose="020F0502020204030204" pitchFamily="34" charset="0"/>
              </a:rPr>
            </a:br>
            <a:r>
              <a:rPr lang="en-US" sz="1600" dirty="0">
                <a:solidFill>
                  <a:srgbClr val="000000"/>
                </a:solidFill>
                <a:latin typeface="Calibri" panose="020F0502020204030204" pitchFamily="34" charset="0"/>
                <a:cs typeface="Calibri" panose="020F0502020204030204" pitchFamily="34" charset="0"/>
              </a:rPr>
              <a:t>2nd ed. Springer 2004, ISBN 978-1-85233-802-2]</a:t>
            </a:r>
          </a:p>
        </p:txBody>
      </p:sp>
    </p:spTree>
    <p:extLst>
      <p:ext uri="{BB962C8B-B14F-4D97-AF65-F5344CB8AC3E}">
        <p14:creationId xmlns:p14="http://schemas.microsoft.com/office/powerpoint/2010/main" val="3694370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9A8CB2E-6353-BF9B-5A05-87674320E91C}"/>
              </a:ext>
            </a:extLst>
          </p:cNvPr>
          <p:cNvSpPr>
            <a:spLocks noGrp="1"/>
          </p:cNvSpPr>
          <p:nvPr>
            <p:ph type="body" sz="quarter" idx="18"/>
          </p:nvPr>
        </p:nvSpPr>
        <p:spPr>
          <a:xfrm>
            <a:off x="550799" y="1268963"/>
            <a:ext cx="11075143" cy="4506685"/>
          </a:xfrm>
        </p:spPr>
        <p:txBody>
          <a:bodyPr/>
          <a:lstStyle/>
          <a:p>
            <a:r>
              <a:rPr lang="en-US" dirty="0"/>
              <a:t>Know Your Audience</a:t>
            </a:r>
          </a:p>
          <a:p>
            <a:pPr lvl="1"/>
            <a:endParaRPr lang="en-US" dirty="0"/>
          </a:p>
          <a:p>
            <a:r>
              <a:rPr lang="en-US" dirty="0"/>
              <a:t>Get your Workflow in Order</a:t>
            </a:r>
          </a:p>
          <a:p>
            <a:pPr lvl="1"/>
            <a:r>
              <a:rPr lang="en-US" b="1" dirty="0">
                <a:solidFill>
                  <a:srgbClr val="7889FB"/>
                </a:solidFill>
              </a:rPr>
              <a:t>Writing:</a:t>
            </a:r>
            <a:r>
              <a:rPr lang="en-US" dirty="0"/>
              <a:t> </a:t>
            </a:r>
            <a:r>
              <a:rPr lang="en-US" b="1" dirty="0"/>
              <a:t>LaTeX</a:t>
            </a:r>
            <a:r>
              <a:rPr lang="en-US" dirty="0"/>
              <a:t> (e.g., Overleaf, </a:t>
            </a:r>
            <a:r>
              <a:rPr lang="en-US" dirty="0" err="1"/>
              <a:t>TeXnicCenter</a:t>
            </a:r>
            <a:r>
              <a:rPr lang="en-US" dirty="0"/>
              <a:t>), </a:t>
            </a:r>
            <a:r>
              <a:rPr lang="en-US" b="1" dirty="0"/>
              <a:t>versioning</a:t>
            </a:r>
            <a:r>
              <a:rPr lang="en-US" dirty="0"/>
              <a:t> (e.g., git), </a:t>
            </a:r>
            <a:r>
              <a:rPr lang="en-US" b="1" dirty="0"/>
              <a:t>templates</a:t>
            </a:r>
          </a:p>
          <a:p>
            <a:pPr lvl="1"/>
            <a:r>
              <a:rPr lang="en-US" b="1" dirty="0">
                <a:solidFill>
                  <a:srgbClr val="7889FB"/>
                </a:solidFill>
              </a:rPr>
              <a:t>Plotting: </a:t>
            </a:r>
            <a:r>
              <a:rPr lang="en-US" b="1" dirty="0"/>
              <a:t>R</a:t>
            </a:r>
            <a:r>
              <a:rPr lang="en-US" dirty="0"/>
              <a:t> (e.g., plot, </a:t>
            </a:r>
            <a:r>
              <a:rPr lang="en-US" dirty="0" err="1"/>
              <a:t>ggplot</a:t>
            </a:r>
            <a:r>
              <a:rPr lang="en-US" dirty="0"/>
              <a:t>), </a:t>
            </a:r>
            <a:r>
              <a:rPr lang="en-US" b="1" dirty="0"/>
              <a:t>Python</a:t>
            </a:r>
            <a:r>
              <a:rPr lang="en-US" dirty="0"/>
              <a:t> (e.g., matplotlib, seaborn), </a:t>
            </a:r>
            <a:r>
              <a:rPr lang="en-US" b="1" dirty="0" err="1"/>
              <a:t>Gnuplot</a:t>
            </a:r>
            <a:r>
              <a:rPr lang="en-US" dirty="0"/>
              <a:t>, </a:t>
            </a:r>
            <a:r>
              <a:rPr lang="en-US" b="1" dirty="0"/>
              <a:t>LaTeX</a:t>
            </a:r>
            <a:r>
              <a:rPr lang="en-US" dirty="0"/>
              <a:t> (e.g., </a:t>
            </a:r>
            <a:r>
              <a:rPr lang="en-US" dirty="0" err="1"/>
              <a:t>pgfplots</a:t>
            </a:r>
            <a:r>
              <a:rPr lang="en-US" dirty="0"/>
              <a:t>)</a:t>
            </a:r>
          </a:p>
          <a:p>
            <a:pPr lvl="1"/>
            <a:r>
              <a:rPr lang="en-US" b="1" dirty="0">
                <a:solidFill>
                  <a:srgbClr val="7889FB"/>
                </a:solidFill>
              </a:rPr>
              <a:t>Figures: </a:t>
            </a:r>
            <a:r>
              <a:rPr lang="en-US" dirty="0"/>
              <a:t>e.g., MS Visio/</a:t>
            </a:r>
            <a:r>
              <a:rPr lang="en-US" b="1" dirty="0"/>
              <a:t>MS </a:t>
            </a:r>
            <a:r>
              <a:rPr lang="en-US" b="1" dirty="0" err="1"/>
              <a:t>Powerpoint</a:t>
            </a:r>
            <a:r>
              <a:rPr lang="en-US" dirty="0"/>
              <a:t>, </a:t>
            </a:r>
            <a:r>
              <a:rPr lang="en-US" b="1" dirty="0"/>
              <a:t>Inkscape</a:t>
            </a:r>
            <a:r>
              <a:rPr lang="en-US" dirty="0"/>
              <a:t> </a:t>
            </a:r>
            <a:r>
              <a:rPr lang="en-US" dirty="0">
                <a:sym typeface="Wingdings" panose="05000000000000000000" pitchFamily="2" charset="2"/>
              </a:rPr>
              <a:t></a:t>
            </a:r>
            <a:r>
              <a:rPr lang="en-US" dirty="0"/>
              <a:t> pdf, eps, </a:t>
            </a:r>
            <a:r>
              <a:rPr lang="en-US" dirty="0" err="1"/>
              <a:t>svg</a:t>
            </a:r>
            <a:r>
              <a:rPr lang="en-US" dirty="0"/>
              <a:t> (vector graphics)</a:t>
            </a:r>
          </a:p>
          <a:p>
            <a:pPr lvl="1"/>
            <a:endParaRPr lang="en-US" dirty="0"/>
          </a:p>
          <a:p>
            <a:r>
              <a:rPr lang="en-US" dirty="0"/>
              <a:t>Mindset: Quality over Quantity</a:t>
            </a:r>
          </a:p>
          <a:p>
            <a:pPr lvl="1"/>
            <a:r>
              <a:rPr lang="en-US" dirty="0"/>
              <a:t>Aim for top-tier conferences/journals (act as filter)</a:t>
            </a:r>
          </a:p>
          <a:p>
            <a:pPr lvl="1"/>
            <a:r>
              <a:rPr lang="en-US" dirty="0"/>
              <a:t>Make the paper useful for others (ideas, evidence, code)</a:t>
            </a:r>
          </a:p>
          <a:p>
            <a:pPr lvl="1"/>
            <a:endParaRPr lang="en-US" dirty="0"/>
          </a:p>
          <a:p>
            <a:r>
              <a:rPr lang="de-DE" dirty="0" err="1">
                <a:solidFill>
                  <a:schemeClr val="accent1"/>
                </a:solidFill>
              </a:rPr>
              <a:t>Make</a:t>
            </a:r>
            <a:r>
              <a:rPr lang="de-DE" dirty="0">
                <a:solidFill>
                  <a:schemeClr val="accent1"/>
                </a:solidFill>
              </a:rPr>
              <a:t> </a:t>
            </a:r>
            <a:r>
              <a:rPr lang="de-DE" dirty="0" err="1">
                <a:solidFill>
                  <a:schemeClr val="accent1"/>
                </a:solidFill>
              </a:rPr>
              <a:t>the</a:t>
            </a:r>
            <a:r>
              <a:rPr lang="de-DE" dirty="0">
                <a:solidFill>
                  <a:schemeClr val="accent1"/>
                </a:solidFill>
              </a:rPr>
              <a:t> Paper Easy </a:t>
            </a:r>
            <a:r>
              <a:rPr lang="de-DE" dirty="0" err="1">
                <a:solidFill>
                  <a:schemeClr val="accent1"/>
                </a:solidFill>
              </a:rPr>
              <a:t>to</a:t>
            </a:r>
            <a:r>
              <a:rPr lang="de-DE" dirty="0">
                <a:solidFill>
                  <a:schemeClr val="accent1"/>
                </a:solidFill>
              </a:rPr>
              <a:t> Read</a:t>
            </a:r>
            <a:endParaRPr lang="en-US" dirty="0">
              <a:solidFill>
                <a:schemeClr val="accent1"/>
              </a:solidFill>
            </a:endParaRPr>
          </a:p>
          <a:p>
            <a:r>
              <a:rPr lang="en-US" dirty="0">
                <a:sym typeface="Wingdings" panose="05000000000000000000" pitchFamily="2" charset="2"/>
              </a:rPr>
              <a:t>Present Your Work with Appropriate </a:t>
            </a:r>
            <a:r>
              <a:rPr lang="en-US" dirty="0">
                <a:solidFill>
                  <a:srgbClr val="7889FB"/>
                </a:solidFill>
                <a:sym typeface="Wingdings" panose="05000000000000000000" pitchFamily="2" charset="2"/>
              </a:rPr>
              <a:t>Structure</a:t>
            </a:r>
            <a:r>
              <a:rPr lang="en-US" dirty="0">
                <a:sym typeface="Wingdings" panose="05000000000000000000" pitchFamily="2" charset="2"/>
              </a:rPr>
              <a:t>, </a:t>
            </a:r>
            <a:r>
              <a:rPr lang="en-US" dirty="0">
                <a:solidFill>
                  <a:srgbClr val="7889FB"/>
                </a:solidFill>
                <a:sym typeface="Wingdings" panose="05000000000000000000" pitchFamily="2" charset="2"/>
              </a:rPr>
              <a:t>Writing Style</a:t>
            </a:r>
            <a:r>
              <a:rPr lang="en-US" dirty="0">
                <a:sym typeface="Wingdings" panose="05000000000000000000" pitchFamily="2" charset="2"/>
              </a:rPr>
              <a:t>, and </a:t>
            </a:r>
            <a:r>
              <a:rPr lang="en-US" dirty="0">
                <a:solidFill>
                  <a:srgbClr val="7889FB"/>
                </a:solidFill>
                <a:sym typeface="Wingdings" panose="05000000000000000000" pitchFamily="2" charset="2"/>
              </a:rPr>
              <a:t>Formatting</a:t>
            </a:r>
            <a:endParaRPr lang="en-US" dirty="0">
              <a:solidFill>
                <a:srgbClr val="7889FB"/>
              </a:solidFill>
            </a:endParaRPr>
          </a:p>
          <a:p>
            <a:endParaRPr lang="en-US" dirty="0"/>
          </a:p>
        </p:txBody>
      </p:sp>
      <p:sp>
        <p:nvSpPr>
          <p:cNvPr id="3" name="Textplatzhalter 2">
            <a:extLst>
              <a:ext uri="{FF2B5EF4-FFF2-40B4-BE49-F238E27FC236}">
                <a16:creationId xmlns:a16="http://schemas.microsoft.com/office/drawing/2014/main" id="{6784EB67-F43E-ED31-2474-F42B4592BA28}"/>
              </a:ext>
            </a:extLst>
          </p:cNvPr>
          <p:cNvSpPr>
            <a:spLocks noGrp="1"/>
          </p:cNvSpPr>
          <p:nvPr>
            <p:ph type="body" sz="quarter" idx="14"/>
          </p:nvPr>
        </p:nvSpPr>
        <p:spPr/>
        <p:txBody>
          <a:bodyPr/>
          <a:lstStyle/>
          <a:p>
            <a:r>
              <a:rPr lang="en-US" dirty="0"/>
              <a:t>Preparation</a:t>
            </a:r>
          </a:p>
        </p:txBody>
      </p:sp>
      <p:pic>
        <p:nvPicPr>
          <p:cNvPr id="6" name="Picture 7">
            <a:extLst>
              <a:ext uri="{FF2B5EF4-FFF2-40B4-BE49-F238E27FC236}">
                <a16:creationId xmlns:a16="http://schemas.microsoft.com/office/drawing/2014/main" id="{972A1C4B-90D2-8F92-7DA2-B3703AE5134F}"/>
              </a:ext>
            </a:extLst>
          </p:cNvPr>
          <p:cNvPicPr>
            <a:picLocks noChangeAspect="1"/>
          </p:cNvPicPr>
          <p:nvPr/>
        </p:nvPicPr>
        <p:blipFill rotWithShape="1">
          <a:blip r:embed="rId2"/>
          <a:srcRect r="29940"/>
          <a:stretch/>
        </p:blipFill>
        <p:spPr>
          <a:xfrm>
            <a:off x="6781919" y="3429000"/>
            <a:ext cx="1640185" cy="1321767"/>
          </a:xfrm>
          <a:prstGeom prst="rect">
            <a:avLst/>
          </a:prstGeom>
        </p:spPr>
      </p:pic>
    </p:spTree>
    <p:extLst>
      <p:ext uri="{BB962C8B-B14F-4D97-AF65-F5344CB8AC3E}">
        <p14:creationId xmlns:p14="http://schemas.microsoft.com/office/powerpoint/2010/main" val="173568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CC5044F-3766-577B-EA6C-18B073172A5F}"/>
              </a:ext>
            </a:extLst>
          </p:cNvPr>
          <p:cNvSpPr>
            <a:spLocks noGrp="1"/>
          </p:cNvSpPr>
          <p:nvPr>
            <p:ph type="body" sz="quarter" idx="18"/>
          </p:nvPr>
        </p:nvSpPr>
        <p:spPr/>
        <p:txBody>
          <a:bodyPr/>
          <a:lstStyle/>
          <a:p>
            <a:r>
              <a:rPr lang="en-US" dirty="0"/>
              <a:t>Sections and Subsections</a:t>
            </a:r>
          </a:p>
          <a:p>
            <a:pPr lvl="1">
              <a:lnSpc>
                <a:spcPct val="100000"/>
              </a:lnSpc>
            </a:pPr>
            <a:r>
              <a:rPr lang="en-US" sz="1700" dirty="0"/>
              <a:t>Abstract          		</a:t>
            </a:r>
            <a:r>
              <a:rPr lang="en-US" sz="1700" dirty="0">
                <a:sym typeface="Wingdings" panose="05000000000000000000" pitchFamily="2" charset="2"/>
              </a:rPr>
              <a:t> short overview of problem and solution (part of meta data)</a:t>
            </a:r>
            <a:endParaRPr lang="en-US" sz="1700" dirty="0"/>
          </a:p>
          <a:p>
            <a:pPr lvl="1">
              <a:lnSpc>
                <a:spcPct val="100000"/>
              </a:lnSpc>
            </a:pPr>
            <a:r>
              <a:rPr lang="en-US" sz="1700" dirty="0"/>
              <a:t>Introduction 			</a:t>
            </a:r>
            <a:r>
              <a:rPr lang="en-US" sz="1700" dirty="0">
                <a:sym typeface="Wingdings" panose="05000000000000000000" pitchFamily="2" charset="2"/>
              </a:rPr>
              <a:t> context, problem, contributions</a:t>
            </a:r>
            <a:endParaRPr lang="en-US" sz="1700" dirty="0"/>
          </a:p>
          <a:p>
            <a:pPr lvl="1">
              <a:lnSpc>
                <a:spcPct val="100000"/>
              </a:lnSpc>
            </a:pPr>
            <a:r>
              <a:rPr lang="en-US" sz="1700" dirty="0"/>
              <a:t>Background / Preliminaries 	</a:t>
            </a:r>
            <a:r>
              <a:rPr lang="en-US" sz="1700" dirty="0">
                <a:sym typeface="Wingdings" panose="05000000000000000000" pitchFamily="2" charset="2"/>
              </a:rPr>
              <a:t> necessary background for understanding</a:t>
            </a:r>
            <a:endParaRPr lang="en-US" sz="1700" dirty="0"/>
          </a:p>
          <a:p>
            <a:pPr lvl="1">
              <a:lnSpc>
                <a:spcPct val="100000"/>
              </a:lnSpc>
            </a:pPr>
            <a:r>
              <a:rPr lang="en-US" sz="1700" dirty="0"/>
              <a:t>Main Part 			</a:t>
            </a:r>
            <a:r>
              <a:rPr lang="en-US" sz="1700" dirty="0">
                <a:sym typeface="Wingdings" panose="05000000000000000000" pitchFamily="2" charset="2"/>
              </a:rPr>
              <a:t> technical core contributions </a:t>
            </a:r>
            <a:endParaRPr lang="en-US" sz="1700" dirty="0"/>
          </a:p>
          <a:p>
            <a:pPr lvl="1">
              <a:lnSpc>
                <a:spcPct val="100000"/>
              </a:lnSpc>
            </a:pPr>
            <a:r>
              <a:rPr lang="en-US" sz="1700" dirty="0"/>
              <a:t>Main Part 2</a:t>
            </a:r>
          </a:p>
          <a:p>
            <a:pPr lvl="1">
              <a:lnSpc>
                <a:spcPct val="100000"/>
              </a:lnSpc>
            </a:pPr>
            <a:r>
              <a:rPr lang="en-US" sz="1700" dirty="0"/>
              <a:t>Experiments			</a:t>
            </a:r>
            <a:r>
              <a:rPr lang="en-US" sz="1700" dirty="0">
                <a:sym typeface="Wingdings" panose="05000000000000000000" pitchFamily="2" charset="2"/>
              </a:rPr>
              <a:t> setting, micro benchmarks, end-to-end benchmarks</a:t>
            </a:r>
            <a:endParaRPr lang="en-US" sz="1700" dirty="0"/>
          </a:p>
          <a:p>
            <a:pPr lvl="1">
              <a:lnSpc>
                <a:spcPct val="100000"/>
              </a:lnSpc>
            </a:pPr>
            <a:r>
              <a:rPr lang="en-US" sz="1700" dirty="0"/>
              <a:t>Related Work		</a:t>
            </a:r>
            <a:r>
              <a:rPr lang="en-US" sz="1700" dirty="0">
                <a:sym typeface="Wingdings" panose="05000000000000000000" pitchFamily="2" charset="2"/>
              </a:rPr>
              <a:t> areas of related work, differences to your own work</a:t>
            </a:r>
            <a:endParaRPr lang="en-US" sz="1700" dirty="0"/>
          </a:p>
          <a:p>
            <a:pPr lvl="1">
              <a:lnSpc>
                <a:spcPct val="100000"/>
              </a:lnSpc>
            </a:pPr>
            <a:r>
              <a:rPr lang="en-US" sz="1700" dirty="0"/>
              <a:t>Conclusions			</a:t>
            </a:r>
            <a:r>
              <a:rPr lang="en-US" sz="1700" dirty="0">
                <a:sym typeface="Wingdings" panose="05000000000000000000" pitchFamily="2" charset="2"/>
              </a:rPr>
              <a:t> summary, conclusions, and future work</a:t>
            </a:r>
          </a:p>
          <a:p>
            <a:pPr lvl="1">
              <a:lnSpc>
                <a:spcPct val="100000"/>
              </a:lnSpc>
            </a:pPr>
            <a:r>
              <a:rPr lang="en-US" sz="1700" dirty="0">
                <a:sym typeface="Wingdings" panose="05000000000000000000" pitchFamily="2" charset="2"/>
              </a:rPr>
              <a:t>Acknowledgments		 funding agencies, helpful people beyond co-authors</a:t>
            </a:r>
            <a:endParaRPr lang="en-US" sz="1700" dirty="0"/>
          </a:p>
          <a:p>
            <a:pPr lvl="1">
              <a:lnSpc>
                <a:spcPct val="100000"/>
              </a:lnSpc>
            </a:pPr>
            <a:r>
              <a:rPr lang="en-US" sz="1700" dirty="0"/>
              <a:t>References			</a:t>
            </a:r>
            <a:r>
              <a:rPr lang="en-US" sz="1700" dirty="0">
                <a:sym typeface="Wingdings" panose="05000000000000000000" pitchFamily="2" charset="2"/>
              </a:rPr>
              <a:t> list of other works referenced throughout the paper</a:t>
            </a:r>
            <a:endParaRPr lang="en-US" sz="1700" dirty="0"/>
          </a:p>
          <a:p>
            <a:pPr lvl="1">
              <a:lnSpc>
                <a:spcPct val="100000"/>
              </a:lnSpc>
            </a:pPr>
            <a:r>
              <a:rPr lang="en-US" sz="1700" dirty="0"/>
              <a:t>(Appendix)			</a:t>
            </a:r>
            <a:r>
              <a:rPr lang="en-US" sz="1700" dirty="0">
                <a:sym typeface="Wingdings" panose="05000000000000000000" pitchFamily="2" charset="2"/>
              </a:rPr>
              <a:t> any additional contents (e.g., proves of theorems, more results)</a:t>
            </a:r>
            <a:endParaRPr lang="en-US" sz="1700" dirty="0"/>
          </a:p>
          <a:p>
            <a:r>
              <a:rPr lang="en-US" dirty="0"/>
              <a:t>Recommendations</a:t>
            </a:r>
          </a:p>
          <a:p>
            <a:pPr lvl="1"/>
            <a:r>
              <a:rPr lang="en-US" dirty="0"/>
              <a:t>Avoid sections with only one subsection (e.g., 2 and 2.1)</a:t>
            </a:r>
          </a:p>
          <a:p>
            <a:pPr lvl="1"/>
            <a:r>
              <a:rPr lang="en-US" dirty="0"/>
              <a:t>Avoid more than two or at most three nesting levels </a:t>
            </a:r>
          </a:p>
          <a:p>
            <a:pPr lvl="1"/>
            <a:r>
              <a:rPr lang="en-US" dirty="0"/>
              <a:t>Clearly separate motivation/background from your own work</a:t>
            </a:r>
          </a:p>
          <a:p>
            <a:endParaRPr lang="en-US" dirty="0"/>
          </a:p>
        </p:txBody>
      </p:sp>
      <p:sp>
        <p:nvSpPr>
          <p:cNvPr id="3" name="Textplatzhalter 2">
            <a:extLst>
              <a:ext uri="{FF2B5EF4-FFF2-40B4-BE49-F238E27FC236}">
                <a16:creationId xmlns:a16="http://schemas.microsoft.com/office/drawing/2014/main" id="{7B20CB23-179C-3307-A5FC-0BBD55F0EBBF}"/>
              </a:ext>
            </a:extLst>
          </p:cNvPr>
          <p:cNvSpPr>
            <a:spLocks noGrp="1"/>
          </p:cNvSpPr>
          <p:nvPr>
            <p:ph type="body" sz="quarter" idx="14"/>
          </p:nvPr>
        </p:nvSpPr>
        <p:spPr/>
        <p:txBody>
          <a:bodyPr/>
          <a:lstStyle/>
          <a:p>
            <a:r>
              <a:rPr lang="en-US" dirty="0"/>
              <a:t>Structure: Prototypical Structure of a Scientific Paper (Recap)</a:t>
            </a:r>
          </a:p>
        </p:txBody>
      </p:sp>
      <p:sp>
        <p:nvSpPr>
          <p:cNvPr id="4" name="Textfeld 3">
            <a:extLst>
              <a:ext uri="{FF2B5EF4-FFF2-40B4-BE49-F238E27FC236}">
                <a16:creationId xmlns:a16="http://schemas.microsoft.com/office/drawing/2014/main" id="{EA5DA184-D752-DDA0-8C8F-8066AEFD8EDC}"/>
              </a:ext>
            </a:extLst>
          </p:cNvPr>
          <p:cNvSpPr txBox="1"/>
          <p:nvPr/>
        </p:nvSpPr>
        <p:spPr>
          <a:xfrm>
            <a:off x="9809508" y="2522735"/>
            <a:ext cx="2004267" cy="646331"/>
          </a:xfrm>
          <a:prstGeom prst="rect">
            <a:avLst/>
          </a:prstGeom>
          <a:noFill/>
        </p:spPr>
        <p:txBody>
          <a:bodyPr wrap="none" rtlCol="0">
            <a:spAutoFit/>
          </a:bodyPr>
          <a:lstStyle/>
          <a:p>
            <a:r>
              <a:rPr lang="en-US" sz="1800" b="1" dirty="0">
                <a:solidFill>
                  <a:srgbClr val="7889FB"/>
                </a:solidFill>
                <a:sym typeface="Wingdings" panose="05000000000000000000" pitchFamily="2" charset="2"/>
              </a:rPr>
              <a:t> </a:t>
            </a:r>
            <a:r>
              <a:rPr lang="en-US" b="1" dirty="0">
                <a:solidFill>
                  <a:srgbClr val="7889FB"/>
                </a:solidFill>
              </a:rPr>
              <a:t>01 Structure of</a:t>
            </a:r>
            <a:br>
              <a:rPr lang="en-US" b="1" dirty="0">
                <a:solidFill>
                  <a:srgbClr val="7889FB"/>
                </a:solidFill>
              </a:rPr>
            </a:br>
            <a:r>
              <a:rPr lang="en-US" b="1" dirty="0">
                <a:solidFill>
                  <a:srgbClr val="7889FB"/>
                </a:solidFill>
              </a:rPr>
              <a:t>     Scientific Papers</a:t>
            </a:r>
          </a:p>
        </p:txBody>
      </p:sp>
    </p:spTree>
    <p:extLst>
      <p:ext uri="{BB962C8B-B14F-4D97-AF65-F5344CB8AC3E}">
        <p14:creationId xmlns:p14="http://schemas.microsoft.com/office/powerpoint/2010/main" val="340466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3" end="1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555FBC5F-7427-5C2B-FA16-8F86D858FC3E}"/>
              </a:ext>
            </a:extLst>
          </p:cNvPr>
          <p:cNvSpPr/>
          <p:nvPr/>
        </p:nvSpPr>
        <p:spPr>
          <a:xfrm>
            <a:off x="10306050" y="190500"/>
            <a:ext cx="1719293" cy="1072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2" name="Textplatzhalter 1">
            <a:extLst>
              <a:ext uri="{FF2B5EF4-FFF2-40B4-BE49-F238E27FC236}">
                <a16:creationId xmlns:a16="http://schemas.microsoft.com/office/drawing/2014/main" id="{218F4491-FA2C-3816-1E78-47843FCBA158}"/>
              </a:ext>
            </a:extLst>
          </p:cNvPr>
          <p:cNvSpPr>
            <a:spLocks noGrp="1"/>
          </p:cNvSpPr>
          <p:nvPr>
            <p:ph type="body" sz="quarter" idx="18"/>
          </p:nvPr>
        </p:nvSpPr>
        <p:spPr/>
        <p:txBody>
          <a:bodyPr/>
          <a:lstStyle/>
          <a:p>
            <a:r>
              <a:rPr lang="en-US" dirty="0">
                <a:solidFill>
                  <a:srgbClr val="7889FB"/>
                </a:solidFill>
              </a:rPr>
              <a:t>Goal:</a:t>
            </a:r>
            <a:r>
              <a:rPr lang="en-US" dirty="0"/>
              <a:t> </a:t>
            </a:r>
            <a:r>
              <a:rPr lang="en-US" dirty="0">
                <a:solidFill>
                  <a:schemeClr val="accent1"/>
                </a:solidFill>
              </a:rPr>
              <a:t>Easy Skimming</a:t>
            </a:r>
          </a:p>
          <a:p>
            <a:pPr lvl="1"/>
            <a:r>
              <a:rPr lang="en-US" dirty="0">
                <a:solidFill>
                  <a:srgbClr val="000000"/>
                </a:solidFill>
              </a:rPr>
              <a:t>Guide the readers’ attention</a:t>
            </a:r>
          </a:p>
          <a:p>
            <a:r>
              <a:rPr lang="en-US" dirty="0"/>
              <a:t>Paragraph Labels</a:t>
            </a:r>
          </a:p>
          <a:p>
            <a:pPr lvl="1"/>
            <a:r>
              <a:rPr lang="en-US" sz="1400" b="1" dirty="0">
                <a:latin typeface="Courier New" panose="02070309020205020404" pitchFamily="49" charset="0"/>
                <a:cs typeface="Courier New" panose="02070309020205020404" pitchFamily="49" charset="0"/>
              </a:rPr>
              <a:t>\paragraph{…} …</a:t>
            </a:r>
          </a:p>
          <a:p>
            <a:pPr lvl="1"/>
            <a:endParaRPr lang="en-US" dirty="0"/>
          </a:p>
          <a:p>
            <a:pPr lvl="1"/>
            <a:endParaRPr lang="en-US" dirty="0"/>
          </a:p>
          <a:p>
            <a:r>
              <a:rPr lang="en-US" dirty="0"/>
              <a:t>Bullet Lists</a:t>
            </a:r>
          </a:p>
          <a:p>
            <a:pPr lvl="1"/>
            <a:r>
              <a:rPr lang="en-US" sz="1400" b="1" dirty="0">
                <a:latin typeface="Courier New" panose="02070309020205020404" pitchFamily="49" charset="0"/>
                <a:cs typeface="Courier New" panose="02070309020205020404" pitchFamily="49" charset="0"/>
              </a:rPr>
              <a:t>begin{itemize} … \item … \end{itemize}</a:t>
            </a:r>
          </a:p>
          <a:p>
            <a:pPr lvl="1"/>
            <a:r>
              <a:rPr lang="en-US" sz="1400" b="1" dirty="0">
                <a:latin typeface="Courier New" panose="02070309020205020404" pitchFamily="49" charset="0"/>
                <a:cs typeface="Courier New" panose="02070309020205020404" pitchFamily="49" charset="0"/>
              </a:rPr>
              <a:t>begin{enumerate} … \item … \end{enumerate}</a:t>
            </a:r>
          </a:p>
          <a:p>
            <a:pPr lvl="1"/>
            <a:endParaRPr lang="en-US" sz="1000" dirty="0"/>
          </a:p>
          <a:p>
            <a:pPr lvl="1"/>
            <a:endParaRPr lang="en-US" sz="1000" dirty="0"/>
          </a:p>
          <a:p>
            <a:pPr marL="457200" lvl="1" indent="0">
              <a:buNone/>
            </a:pPr>
            <a:endParaRPr lang="en-US" sz="1000" dirty="0"/>
          </a:p>
          <a:p>
            <a:pPr marL="457200" lvl="1" indent="0">
              <a:buNone/>
            </a:pPr>
            <a:endParaRPr lang="en-US" sz="1000" dirty="0"/>
          </a:p>
          <a:p>
            <a:endParaRPr lang="en-US" dirty="0"/>
          </a:p>
          <a:p>
            <a:pPr lvl="1"/>
            <a:endParaRPr lang="en-US" dirty="0"/>
          </a:p>
          <a:p>
            <a:endParaRPr lang="en-US" dirty="0"/>
          </a:p>
        </p:txBody>
      </p:sp>
      <p:sp>
        <p:nvSpPr>
          <p:cNvPr id="3" name="Textplatzhalter 2">
            <a:extLst>
              <a:ext uri="{FF2B5EF4-FFF2-40B4-BE49-F238E27FC236}">
                <a16:creationId xmlns:a16="http://schemas.microsoft.com/office/drawing/2014/main" id="{DA2D1A0C-5E0E-74C1-D059-C1DEAAFF5E62}"/>
              </a:ext>
            </a:extLst>
          </p:cNvPr>
          <p:cNvSpPr>
            <a:spLocks noGrp="1"/>
          </p:cNvSpPr>
          <p:nvPr>
            <p:ph type="body" sz="quarter" idx="14"/>
          </p:nvPr>
        </p:nvSpPr>
        <p:spPr/>
        <p:txBody>
          <a:bodyPr/>
          <a:lstStyle/>
          <a:p>
            <a:r>
              <a:rPr lang="en-US" dirty="0"/>
              <a:t>Structure: Facilitating Structure Through Formatting Elements </a:t>
            </a:r>
          </a:p>
        </p:txBody>
      </p:sp>
      <p:sp>
        <p:nvSpPr>
          <p:cNvPr id="9" name="Textplatzhalter 8">
            <a:extLst>
              <a:ext uri="{FF2B5EF4-FFF2-40B4-BE49-F238E27FC236}">
                <a16:creationId xmlns:a16="http://schemas.microsoft.com/office/drawing/2014/main" id="{20D9DB80-7DA9-208D-3AEE-B7B83EA74BF6}"/>
              </a:ext>
            </a:extLst>
          </p:cNvPr>
          <p:cNvSpPr>
            <a:spLocks noGrp="1"/>
          </p:cNvSpPr>
          <p:nvPr>
            <p:ph type="body" sz="quarter" idx="19"/>
          </p:nvPr>
        </p:nvSpPr>
        <p:spPr/>
        <p:txBody>
          <a:bodyPr/>
          <a:lstStyle/>
          <a:p>
            <a:r>
              <a:rPr lang="en-US" dirty="0"/>
              <a:t>Figures and Tables</a:t>
            </a:r>
          </a:p>
          <a:p>
            <a:pPr lvl="1"/>
            <a:r>
              <a:rPr lang="en-US" dirty="0"/>
              <a:t>Should be self-explanatory</a:t>
            </a:r>
          </a:p>
          <a:p>
            <a:pPr lvl="1"/>
            <a:r>
              <a:rPr lang="en-US" dirty="0"/>
              <a:t>Captions above/below</a:t>
            </a:r>
          </a:p>
          <a:p>
            <a:r>
              <a:rPr lang="en-US" dirty="0"/>
              <a:t>Theorem/Definition/Example</a:t>
            </a:r>
          </a:p>
          <a:p>
            <a:pPr lvl="1"/>
            <a:r>
              <a:rPr lang="en-US" dirty="0"/>
              <a:t>Refine </a:t>
            </a:r>
            <a:r>
              <a:rPr lang="en-US" b="1" dirty="0">
                <a:latin typeface="Courier New" panose="02070309020205020404" pitchFamily="49" charset="0"/>
                <a:cs typeface="Courier New" panose="02070309020205020404" pitchFamily="49" charset="0"/>
              </a:rPr>
              <a:t>theorem</a:t>
            </a:r>
            <a:br>
              <a:rPr lang="en-US" dirty="0"/>
            </a:br>
            <a:r>
              <a:rPr lang="en-US" dirty="0"/>
              <a:t>environment as needed</a:t>
            </a:r>
            <a:endParaRPr lang="en-US" sz="1000" dirty="0"/>
          </a:p>
          <a:p>
            <a:r>
              <a:rPr lang="en-US" dirty="0"/>
              <a:t>Algorithms/Pseudo-Code</a:t>
            </a:r>
          </a:p>
          <a:p>
            <a:pPr lvl="1"/>
            <a:r>
              <a:rPr lang="en-US" dirty="0"/>
              <a:t>Can be clearer than text,</a:t>
            </a:r>
            <a:br>
              <a:rPr lang="en-US" dirty="0"/>
            </a:br>
            <a:r>
              <a:rPr lang="en-US" dirty="0"/>
              <a:t>but not always</a:t>
            </a:r>
          </a:p>
          <a:p>
            <a:pPr lvl="1"/>
            <a:r>
              <a:rPr lang="en-US" dirty="0"/>
              <a:t>Carefully select the right</a:t>
            </a:r>
            <a:br>
              <a:rPr lang="en-US" dirty="0"/>
            </a:br>
            <a:r>
              <a:rPr lang="en-US" dirty="0"/>
              <a:t>level of abstraction</a:t>
            </a:r>
          </a:p>
          <a:p>
            <a:r>
              <a:rPr lang="en-US" dirty="0">
                <a:solidFill>
                  <a:srgbClr val="7889FB"/>
                </a:solidFill>
              </a:rPr>
              <a:t>Refer to All Figures, Tables, Algorithms in the Text</a:t>
            </a:r>
            <a:br>
              <a:rPr lang="en-US" dirty="0">
                <a:solidFill>
                  <a:srgbClr val="7889FB"/>
                </a:solidFill>
              </a:rPr>
            </a:br>
            <a:r>
              <a:rPr lang="en-US" dirty="0">
                <a:solidFill>
                  <a:srgbClr val="7889FB"/>
                </a:solidFill>
              </a:rPr>
              <a:t>&amp; Place Them Close to the Text</a:t>
            </a:r>
            <a:endParaRPr lang="en-US" dirty="0"/>
          </a:p>
          <a:p>
            <a:pPr lvl="1"/>
            <a:endParaRPr lang="en-US" dirty="0"/>
          </a:p>
          <a:p>
            <a:pPr lvl="1"/>
            <a:endParaRPr lang="en-US" dirty="0"/>
          </a:p>
          <a:p>
            <a:pPr lvl="1"/>
            <a:endParaRPr lang="en-US" dirty="0"/>
          </a:p>
          <a:p>
            <a:endParaRPr lang="en-US" dirty="0"/>
          </a:p>
        </p:txBody>
      </p:sp>
      <p:pic>
        <p:nvPicPr>
          <p:cNvPr id="4" name="Picture 4">
            <a:extLst>
              <a:ext uri="{FF2B5EF4-FFF2-40B4-BE49-F238E27FC236}">
                <a16:creationId xmlns:a16="http://schemas.microsoft.com/office/drawing/2014/main" id="{BCEBA558-8A08-039C-1D95-32F212CA44DC}"/>
              </a:ext>
            </a:extLst>
          </p:cNvPr>
          <p:cNvPicPr>
            <a:picLocks noChangeAspect="1"/>
          </p:cNvPicPr>
          <p:nvPr/>
        </p:nvPicPr>
        <p:blipFill rotWithShape="1">
          <a:blip r:embed="rId2"/>
          <a:srcRect t="19416"/>
          <a:stretch/>
        </p:blipFill>
        <p:spPr>
          <a:xfrm>
            <a:off x="1250283" y="4389019"/>
            <a:ext cx="3711485" cy="1470551"/>
          </a:xfrm>
          <a:prstGeom prst="rect">
            <a:avLst/>
          </a:prstGeom>
        </p:spPr>
      </p:pic>
      <p:pic>
        <p:nvPicPr>
          <p:cNvPr id="5" name="Picture 5">
            <a:extLst>
              <a:ext uri="{FF2B5EF4-FFF2-40B4-BE49-F238E27FC236}">
                <a16:creationId xmlns:a16="http://schemas.microsoft.com/office/drawing/2014/main" id="{CA76F740-3238-CA34-9176-1CA10378ABBE}"/>
              </a:ext>
            </a:extLst>
          </p:cNvPr>
          <p:cNvPicPr>
            <a:picLocks noChangeAspect="1"/>
          </p:cNvPicPr>
          <p:nvPr/>
        </p:nvPicPr>
        <p:blipFill>
          <a:blip r:embed="rId3"/>
          <a:stretch>
            <a:fillRect/>
          </a:stretch>
        </p:blipFill>
        <p:spPr>
          <a:xfrm>
            <a:off x="9378452" y="266701"/>
            <a:ext cx="2178160" cy="885382"/>
          </a:xfrm>
          <a:prstGeom prst="rect">
            <a:avLst/>
          </a:prstGeom>
        </p:spPr>
      </p:pic>
      <p:pic>
        <p:nvPicPr>
          <p:cNvPr id="6" name="Picture 7">
            <a:extLst>
              <a:ext uri="{FF2B5EF4-FFF2-40B4-BE49-F238E27FC236}">
                <a16:creationId xmlns:a16="http://schemas.microsoft.com/office/drawing/2014/main" id="{3E5FD0FA-CEB4-9F8F-7223-853BA66B2271}"/>
              </a:ext>
            </a:extLst>
          </p:cNvPr>
          <p:cNvPicPr>
            <a:picLocks noChangeAspect="1"/>
          </p:cNvPicPr>
          <p:nvPr/>
        </p:nvPicPr>
        <p:blipFill>
          <a:blip r:embed="rId4"/>
          <a:stretch>
            <a:fillRect/>
          </a:stretch>
        </p:blipFill>
        <p:spPr>
          <a:xfrm>
            <a:off x="9378452" y="3486150"/>
            <a:ext cx="1857600" cy="1402467"/>
          </a:xfrm>
          <a:prstGeom prst="rect">
            <a:avLst/>
          </a:prstGeom>
        </p:spPr>
      </p:pic>
      <p:pic>
        <p:nvPicPr>
          <p:cNvPr id="7" name="Picture 8">
            <a:extLst>
              <a:ext uri="{FF2B5EF4-FFF2-40B4-BE49-F238E27FC236}">
                <a16:creationId xmlns:a16="http://schemas.microsoft.com/office/drawing/2014/main" id="{3B460499-F158-1180-9B57-895BEAD09DC4}"/>
              </a:ext>
            </a:extLst>
          </p:cNvPr>
          <p:cNvPicPr>
            <a:picLocks noChangeAspect="1"/>
          </p:cNvPicPr>
          <p:nvPr/>
        </p:nvPicPr>
        <p:blipFill>
          <a:blip r:embed="rId5"/>
          <a:stretch>
            <a:fillRect/>
          </a:stretch>
        </p:blipFill>
        <p:spPr>
          <a:xfrm>
            <a:off x="9378452" y="1309669"/>
            <a:ext cx="2102140" cy="959761"/>
          </a:xfrm>
          <a:prstGeom prst="rect">
            <a:avLst/>
          </a:prstGeom>
        </p:spPr>
      </p:pic>
      <p:pic>
        <p:nvPicPr>
          <p:cNvPr id="8" name="Picture 9">
            <a:extLst>
              <a:ext uri="{FF2B5EF4-FFF2-40B4-BE49-F238E27FC236}">
                <a16:creationId xmlns:a16="http://schemas.microsoft.com/office/drawing/2014/main" id="{0FDBD7C3-EDE1-CF68-FBCA-168D05CCDCB0}"/>
              </a:ext>
            </a:extLst>
          </p:cNvPr>
          <p:cNvPicPr>
            <a:picLocks noChangeAspect="1"/>
          </p:cNvPicPr>
          <p:nvPr/>
        </p:nvPicPr>
        <p:blipFill rotWithShape="1">
          <a:blip r:embed="rId6"/>
          <a:srcRect b="23281"/>
          <a:stretch/>
        </p:blipFill>
        <p:spPr>
          <a:xfrm>
            <a:off x="9378452" y="2722666"/>
            <a:ext cx="2722911" cy="557576"/>
          </a:xfrm>
          <a:prstGeom prst="rect">
            <a:avLst/>
          </a:prstGeom>
        </p:spPr>
      </p:pic>
      <p:pic>
        <p:nvPicPr>
          <p:cNvPr id="11" name="Picture 4">
            <a:extLst>
              <a:ext uri="{FF2B5EF4-FFF2-40B4-BE49-F238E27FC236}">
                <a16:creationId xmlns:a16="http://schemas.microsoft.com/office/drawing/2014/main" id="{2336F065-F8DC-AF54-C9F5-45885EFFEE1D}"/>
              </a:ext>
            </a:extLst>
          </p:cNvPr>
          <p:cNvPicPr>
            <a:picLocks noChangeAspect="1"/>
          </p:cNvPicPr>
          <p:nvPr/>
        </p:nvPicPr>
        <p:blipFill rotWithShape="1">
          <a:blip r:embed="rId2"/>
          <a:srcRect b="70351"/>
          <a:stretch/>
        </p:blipFill>
        <p:spPr>
          <a:xfrm>
            <a:off x="1250283" y="2695300"/>
            <a:ext cx="3711484" cy="541067"/>
          </a:xfrm>
          <a:prstGeom prst="rect">
            <a:avLst/>
          </a:prstGeom>
        </p:spPr>
      </p:pic>
    </p:spTree>
    <p:extLst>
      <p:ext uri="{BB962C8B-B14F-4D97-AF65-F5344CB8AC3E}">
        <p14:creationId xmlns:p14="http://schemas.microsoft.com/office/powerpoint/2010/main" val="182290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xEl>
                                              <p:pRg st="6" end="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2BC17A6-31B3-3C6E-2728-4EFF5BC84831}"/>
              </a:ext>
            </a:extLst>
          </p:cNvPr>
          <p:cNvSpPr>
            <a:spLocks noGrp="1"/>
          </p:cNvSpPr>
          <p:nvPr>
            <p:ph type="body" sz="quarter" idx="18"/>
          </p:nvPr>
        </p:nvSpPr>
        <p:spPr>
          <a:xfrm>
            <a:off x="550799" y="1268963"/>
            <a:ext cx="11075143" cy="4179337"/>
          </a:xfrm>
        </p:spPr>
        <p:txBody>
          <a:bodyPr/>
          <a:lstStyle/>
          <a:p>
            <a:r>
              <a:rPr lang="en-US" dirty="0">
                <a:solidFill>
                  <a:srgbClr val="7889FB"/>
                </a:solidFill>
              </a:rPr>
              <a:t>Goal:</a:t>
            </a:r>
            <a:r>
              <a:rPr lang="en-US" dirty="0"/>
              <a:t> </a:t>
            </a:r>
            <a:r>
              <a:rPr lang="en-US" dirty="0">
                <a:solidFill>
                  <a:schemeClr val="accent1"/>
                </a:solidFill>
              </a:rPr>
              <a:t>Clear, Easy-to-Read Writing</a:t>
            </a:r>
            <a:endParaRPr lang="en-US" sz="1800" dirty="0">
              <a:solidFill>
                <a:schemeClr val="accent1"/>
              </a:solidFill>
            </a:endParaRPr>
          </a:p>
          <a:p>
            <a:pPr lvl="1"/>
            <a:r>
              <a:rPr lang="en-US" dirty="0">
                <a:sym typeface="Wingdings" panose="05000000000000000000" pitchFamily="2" charset="2"/>
              </a:rPr>
              <a:t>Avoid unnecessary formalism </a:t>
            </a:r>
            <a:r>
              <a:rPr lang="en-AT" dirty="0">
                <a:sym typeface="Wingdings" panose="05000000000000000000" pitchFamily="2" charset="2"/>
              </a:rPr>
              <a:t></a:t>
            </a:r>
            <a:r>
              <a:rPr lang="en-US" dirty="0">
                <a:sym typeface="Wingdings" panose="05000000000000000000" pitchFamily="2" charset="2"/>
              </a:rPr>
              <a:t> as simple as possible</a:t>
            </a:r>
          </a:p>
          <a:p>
            <a:pPr lvl="1"/>
            <a:endParaRPr lang="en-US" sz="1000" dirty="0"/>
          </a:p>
          <a:p>
            <a:r>
              <a:rPr lang="en-US" dirty="0"/>
              <a:t>Formal Language</a:t>
            </a:r>
          </a:p>
          <a:p>
            <a:pPr lvl="1"/>
            <a:r>
              <a:rPr lang="en-US" dirty="0"/>
              <a:t>Avoid contractions (“can’t”, “aren’t”, …)</a:t>
            </a:r>
          </a:p>
          <a:p>
            <a:pPr lvl="1"/>
            <a:r>
              <a:rPr lang="en-US" dirty="0"/>
              <a:t>No colloquial or slang language (“the whole thing works as follows”, “their approach is pretty interesting”, …)</a:t>
            </a:r>
          </a:p>
          <a:p>
            <a:r>
              <a:rPr lang="en-US" dirty="0"/>
              <a:t>Prefer Active Voice</a:t>
            </a:r>
          </a:p>
          <a:p>
            <a:pPr lvl="1"/>
            <a:r>
              <a:rPr lang="en-US" dirty="0"/>
              <a:t>Easier to understand, shorter, more interesting</a:t>
            </a:r>
          </a:p>
          <a:p>
            <a:pPr lvl="1"/>
            <a:r>
              <a:rPr lang="en-US" dirty="0"/>
              <a:t>Use “we” over “I”</a:t>
            </a:r>
          </a:p>
          <a:p>
            <a:pPr lvl="1"/>
            <a:r>
              <a:rPr lang="en-US" dirty="0"/>
              <a:t>Don’t directly address the reader (no “you”)</a:t>
            </a:r>
          </a:p>
          <a:p>
            <a:r>
              <a:rPr lang="en-US" dirty="0"/>
              <a:t>Prefer Present Tense</a:t>
            </a:r>
          </a:p>
          <a:p>
            <a:pPr lvl="1"/>
            <a:r>
              <a:rPr lang="en-US" dirty="0"/>
              <a:t>Most content of a research paper can be described in present</a:t>
            </a:r>
          </a:p>
          <a:p>
            <a:pPr lvl="1"/>
            <a:r>
              <a:rPr lang="en-US" dirty="0"/>
              <a:t>Exceptions: user studies, (specific experimental setup), related work</a:t>
            </a:r>
          </a:p>
          <a:p>
            <a:pPr lvl="1"/>
            <a:endParaRPr lang="en-US" dirty="0"/>
          </a:p>
        </p:txBody>
      </p:sp>
      <p:sp>
        <p:nvSpPr>
          <p:cNvPr id="3" name="Textplatzhalter 2">
            <a:extLst>
              <a:ext uri="{FF2B5EF4-FFF2-40B4-BE49-F238E27FC236}">
                <a16:creationId xmlns:a16="http://schemas.microsoft.com/office/drawing/2014/main" id="{3DD7CF4D-F922-378A-A593-E7228F449A38}"/>
              </a:ext>
            </a:extLst>
          </p:cNvPr>
          <p:cNvSpPr>
            <a:spLocks noGrp="1"/>
          </p:cNvSpPr>
          <p:nvPr>
            <p:ph type="body" sz="quarter" idx="14"/>
          </p:nvPr>
        </p:nvSpPr>
        <p:spPr/>
        <p:txBody>
          <a:bodyPr/>
          <a:lstStyle/>
          <a:p>
            <a:r>
              <a:rPr lang="en-US" dirty="0"/>
              <a:t>Writing Style</a:t>
            </a:r>
          </a:p>
        </p:txBody>
      </p:sp>
      <p:sp>
        <p:nvSpPr>
          <p:cNvPr id="8" name="TextBox 6">
            <a:extLst>
              <a:ext uri="{FF2B5EF4-FFF2-40B4-BE49-F238E27FC236}">
                <a16:creationId xmlns:a16="http://schemas.microsoft.com/office/drawing/2014/main" id="{BAEFC199-84EF-ABE4-51CE-CC860BF0F2A1}"/>
              </a:ext>
            </a:extLst>
          </p:cNvPr>
          <p:cNvSpPr txBox="1"/>
          <p:nvPr/>
        </p:nvSpPr>
        <p:spPr>
          <a:xfrm>
            <a:off x="6550842" y="4121018"/>
            <a:ext cx="5262663" cy="584775"/>
          </a:xfrm>
          <a:prstGeom prst="rect">
            <a:avLst/>
          </a:prstGeom>
          <a:noFill/>
        </p:spPr>
        <p:txBody>
          <a:bodyPr wrap="square" lIns="0" rIns="0" rtlCol="0">
            <a:spAutoFit/>
          </a:bodyPr>
          <a:lstStyle/>
          <a:p>
            <a:r>
              <a:rPr lang="en-US" sz="1600" dirty="0">
                <a:solidFill>
                  <a:srgbClr val="000000"/>
                </a:solidFill>
                <a:latin typeface="Consolas" panose="020B0609020204030204" pitchFamily="49" charset="0"/>
              </a:rPr>
              <a:t>In this section, we provide the background and motivation for compressed linear algebra.</a:t>
            </a:r>
            <a:endParaRPr lang="en-US" sz="1600" dirty="0">
              <a:solidFill>
                <a:srgbClr val="000000"/>
              </a:solidFill>
              <a:latin typeface="Consolas" panose="020B0609020204030204" pitchFamily="49" charset="0"/>
              <a:cs typeface="Calibri" panose="020F0502020204030204" pitchFamily="34" charset="0"/>
            </a:endParaRPr>
          </a:p>
        </p:txBody>
      </p:sp>
      <p:pic>
        <p:nvPicPr>
          <p:cNvPr id="9" name="Picture 7">
            <a:extLst>
              <a:ext uri="{FF2B5EF4-FFF2-40B4-BE49-F238E27FC236}">
                <a16:creationId xmlns:a16="http://schemas.microsoft.com/office/drawing/2014/main" id="{1CD8F1DC-E678-1045-752B-CBABE9DE1388}"/>
              </a:ext>
            </a:extLst>
          </p:cNvPr>
          <p:cNvPicPr>
            <a:picLocks noChangeAspect="1"/>
          </p:cNvPicPr>
          <p:nvPr/>
        </p:nvPicPr>
        <p:blipFill>
          <a:blip r:embed="rId2"/>
          <a:stretch>
            <a:fillRect/>
          </a:stretch>
        </p:blipFill>
        <p:spPr>
          <a:xfrm>
            <a:off x="5884272" y="4171304"/>
            <a:ext cx="481498" cy="484203"/>
          </a:xfrm>
          <a:prstGeom prst="rect">
            <a:avLst/>
          </a:prstGeom>
        </p:spPr>
      </p:pic>
      <p:pic>
        <p:nvPicPr>
          <p:cNvPr id="10" name="Picture 8">
            <a:extLst>
              <a:ext uri="{FF2B5EF4-FFF2-40B4-BE49-F238E27FC236}">
                <a16:creationId xmlns:a16="http://schemas.microsoft.com/office/drawing/2014/main" id="{3BBD07E9-A526-4A93-A84D-AC469E436200}"/>
              </a:ext>
            </a:extLst>
          </p:cNvPr>
          <p:cNvPicPr>
            <a:picLocks noChangeAspect="1"/>
          </p:cNvPicPr>
          <p:nvPr/>
        </p:nvPicPr>
        <p:blipFill>
          <a:blip r:embed="rId3"/>
          <a:stretch>
            <a:fillRect/>
          </a:stretch>
        </p:blipFill>
        <p:spPr>
          <a:xfrm>
            <a:off x="5884272" y="3593865"/>
            <a:ext cx="459858" cy="465268"/>
          </a:xfrm>
          <a:prstGeom prst="rect">
            <a:avLst/>
          </a:prstGeom>
        </p:spPr>
      </p:pic>
      <p:sp>
        <p:nvSpPr>
          <p:cNvPr id="11" name="TextBox 9">
            <a:extLst>
              <a:ext uri="{FF2B5EF4-FFF2-40B4-BE49-F238E27FC236}">
                <a16:creationId xmlns:a16="http://schemas.microsoft.com/office/drawing/2014/main" id="{E47D6DBA-FFAC-9664-53C2-B743D05F7724}"/>
              </a:ext>
            </a:extLst>
          </p:cNvPr>
          <p:cNvSpPr txBox="1"/>
          <p:nvPr/>
        </p:nvSpPr>
        <p:spPr>
          <a:xfrm>
            <a:off x="6550842" y="3534112"/>
            <a:ext cx="5262663" cy="584775"/>
          </a:xfrm>
          <a:prstGeom prst="rect">
            <a:avLst/>
          </a:prstGeom>
          <a:noFill/>
        </p:spPr>
        <p:txBody>
          <a:bodyPr wrap="square" lIns="0" rIns="0" rtlCol="0">
            <a:spAutoFit/>
          </a:bodyPr>
          <a:lstStyle/>
          <a:p>
            <a:r>
              <a:rPr lang="en-US" sz="1600" dirty="0">
                <a:solidFill>
                  <a:srgbClr val="000000"/>
                </a:solidFill>
                <a:latin typeface="Consolas" panose="020B0609020204030204" pitchFamily="49" charset="0"/>
              </a:rPr>
              <a:t>In this section, the background and motivation for compressed linear algebra is introduced.</a:t>
            </a:r>
            <a:endParaRPr lang="en-US" sz="1600" dirty="0">
              <a:solidFill>
                <a:srgbClr val="000000"/>
              </a:solidFill>
              <a:latin typeface="Consolas" panose="020B0609020204030204" pitchFamily="49" charset="0"/>
              <a:cs typeface="Calibri" panose="020F0502020204030204" pitchFamily="34" charset="0"/>
            </a:endParaRPr>
          </a:p>
        </p:txBody>
      </p:sp>
    </p:spTree>
    <p:extLst>
      <p:ext uri="{BB962C8B-B14F-4D97-AF65-F5344CB8AC3E}">
        <p14:creationId xmlns:p14="http://schemas.microsoft.com/office/powerpoint/2010/main" val="175890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2B36B557-2988-30A5-CF87-CB0A4AA96A63}"/>
              </a:ext>
            </a:extLst>
          </p:cNvPr>
          <p:cNvSpPr>
            <a:spLocks noGrp="1"/>
          </p:cNvSpPr>
          <p:nvPr>
            <p:ph type="body" sz="quarter" idx="18"/>
          </p:nvPr>
        </p:nvSpPr>
        <p:spPr/>
        <p:txBody>
          <a:bodyPr/>
          <a:lstStyle/>
          <a:p>
            <a:r>
              <a:rPr lang="en-US" dirty="0"/>
              <a:t>Variation</a:t>
            </a:r>
          </a:p>
          <a:p>
            <a:pPr lvl="1"/>
            <a:r>
              <a:rPr lang="en-US" dirty="0"/>
              <a:t>Diversity (structure, length of sentences/paragraphs, choice of words, sentence beginning)</a:t>
            </a:r>
            <a:br>
              <a:rPr lang="en-US" dirty="0"/>
            </a:br>
            <a:r>
              <a:rPr lang="en-US" dirty="0"/>
              <a:t>helps keeping the reader’s attention </a:t>
            </a:r>
          </a:p>
          <a:p>
            <a:endParaRPr lang="en-US" dirty="0"/>
          </a:p>
          <a:p>
            <a:endParaRPr lang="en-US" dirty="0"/>
          </a:p>
          <a:p>
            <a:endParaRPr lang="en-US" dirty="0"/>
          </a:p>
          <a:p>
            <a:endParaRPr lang="en-US" dirty="0"/>
          </a:p>
          <a:p>
            <a:r>
              <a:rPr lang="en-US" dirty="0"/>
              <a:t>Use of References</a:t>
            </a:r>
          </a:p>
          <a:p>
            <a:pPr lvl="1"/>
            <a:r>
              <a:rPr lang="en-US" b="1" dirty="0">
                <a:solidFill>
                  <a:schemeClr val="accent1"/>
                </a:solidFill>
              </a:rPr>
              <a:t>Don’t use references as nouns</a:t>
            </a:r>
          </a:p>
          <a:p>
            <a:pPr lvl="1"/>
            <a:r>
              <a:rPr lang="en-US" dirty="0"/>
              <a:t>Use “et al.” for three or more authors</a:t>
            </a:r>
          </a:p>
          <a:p>
            <a:pPr lvl="1"/>
            <a:r>
              <a:rPr lang="en-US" dirty="0"/>
              <a:t>Use \cite{key1,key2} for multiple sources</a:t>
            </a:r>
          </a:p>
          <a:p>
            <a:pPr lvl="1"/>
            <a:r>
              <a:rPr lang="en-US" b="1" dirty="0">
                <a:solidFill>
                  <a:srgbClr val="7889FB"/>
                </a:solidFill>
              </a:rPr>
              <a:t>Prefer primary sources</a:t>
            </a:r>
          </a:p>
          <a:p>
            <a:pPr lvl="1"/>
            <a:r>
              <a:rPr lang="en-US" b="1" dirty="0">
                <a:solidFill>
                  <a:srgbClr val="C00000"/>
                </a:solidFill>
              </a:rPr>
              <a:t>Avoid references in the abstract</a:t>
            </a:r>
          </a:p>
        </p:txBody>
      </p:sp>
      <p:sp>
        <p:nvSpPr>
          <p:cNvPr id="3" name="Textplatzhalter 2">
            <a:extLst>
              <a:ext uri="{FF2B5EF4-FFF2-40B4-BE49-F238E27FC236}">
                <a16:creationId xmlns:a16="http://schemas.microsoft.com/office/drawing/2014/main" id="{44F168CA-DCE9-44B0-4B58-90856BF222FE}"/>
              </a:ext>
            </a:extLst>
          </p:cNvPr>
          <p:cNvSpPr>
            <a:spLocks noGrp="1"/>
          </p:cNvSpPr>
          <p:nvPr>
            <p:ph type="body" sz="quarter" idx="14"/>
          </p:nvPr>
        </p:nvSpPr>
        <p:spPr/>
        <p:txBody>
          <a:bodyPr/>
          <a:lstStyle/>
          <a:p>
            <a:r>
              <a:rPr lang="en-US" dirty="0"/>
              <a:t>Writing Style, cont.</a:t>
            </a:r>
          </a:p>
        </p:txBody>
      </p:sp>
      <p:sp>
        <p:nvSpPr>
          <p:cNvPr id="8" name="Rectangle 10">
            <a:extLst>
              <a:ext uri="{FF2B5EF4-FFF2-40B4-BE49-F238E27FC236}">
                <a16:creationId xmlns:a16="http://schemas.microsoft.com/office/drawing/2014/main" id="{181A8D0B-C5D0-4D9B-5D13-3FBDFCA0DAB6}"/>
              </a:ext>
            </a:extLst>
          </p:cNvPr>
          <p:cNvSpPr/>
          <p:nvPr/>
        </p:nvSpPr>
        <p:spPr>
          <a:xfrm>
            <a:off x="5884272" y="4950734"/>
            <a:ext cx="6053138" cy="584775"/>
          </a:xfrm>
          <a:prstGeom prst="rect">
            <a:avLst/>
          </a:prstGeom>
        </p:spPr>
        <p:txBody>
          <a:bodyPr wrap="square">
            <a:spAutoFit/>
          </a:bodyPr>
          <a:lstStyle/>
          <a:p>
            <a:r>
              <a:rPr lang="en-US" sz="1600" dirty="0">
                <a:solidFill>
                  <a:srgbClr val="000000"/>
                </a:solidFill>
                <a:latin typeface="Consolas" panose="020B0609020204030204" pitchFamily="49" charset="0"/>
              </a:rPr>
              <a:t>Later, Raman and Swart investigated query processing on heavyweight Huffman coding schemes [40],</a:t>
            </a:r>
          </a:p>
        </p:txBody>
      </p:sp>
      <p:pic>
        <p:nvPicPr>
          <p:cNvPr id="9" name="Picture 11">
            <a:extLst>
              <a:ext uri="{FF2B5EF4-FFF2-40B4-BE49-F238E27FC236}">
                <a16:creationId xmlns:a16="http://schemas.microsoft.com/office/drawing/2014/main" id="{478F3768-88A6-FCE4-971C-09799D6A213C}"/>
              </a:ext>
            </a:extLst>
          </p:cNvPr>
          <p:cNvPicPr>
            <a:picLocks noChangeAspect="1"/>
          </p:cNvPicPr>
          <p:nvPr/>
        </p:nvPicPr>
        <p:blipFill>
          <a:blip r:embed="rId2"/>
          <a:stretch>
            <a:fillRect/>
          </a:stretch>
        </p:blipFill>
        <p:spPr>
          <a:xfrm>
            <a:off x="5376589" y="5001020"/>
            <a:ext cx="481498" cy="484203"/>
          </a:xfrm>
          <a:prstGeom prst="rect">
            <a:avLst/>
          </a:prstGeom>
        </p:spPr>
      </p:pic>
      <p:pic>
        <p:nvPicPr>
          <p:cNvPr id="10" name="Picture 12">
            <a:extLst>
              <a:ext uri="{FF2B5EF4-FFF2-40B4-BE49-F238E27FC236}">
                <a16:creationId xmlns:a16="http://schemas.microsoft.com/office/drawing/2014/main" id="{9EC4968A-3077-6E35-91E4-4032961AFD06}"/>
              </a:ext>
            </a:extLst>
          </p:cNvPr>
          <p:cNvPicPr>
            <a:picLocks noChangeAspect="1"/>
          </p:cNvPicPr>
          <p:nvPr/>
        </p:nvPicPr>
        <p:blipFill>
          <a:blip r:embed="rId3"/>
          <a:stretch>
            <a:fillRect/>
          </a:stretch>
        </p:blipFill>
        <p:spPr>
          <a:xfrm>
            <a:off x="5376589" y="4337852"/>
            <a:ext cx="459858" cy="465268"/>
          </a:xfrm>
          <a:prstGeom prst="rect">
            <a:avLst/>
          </a:prstGeom>
        </p:spPr>
      </p:pic>
      <p:sp>
        <p:nvSpPr>
          <p:cNvPr id="11" name="Rectangle 13">
            <a:extLst>
              <a:ext uri="{FF2B5EF4-FFF2-40B4-BE49-F238E27FC236}">
                <a16:creationId xmlns:a16="http://schemas.microsoft.com/office/drawing/2014/main" id="{767BBFBF-F87E-9F60-2895-F0A6751FF683}"/>
              </a:ext>
            </a:extLst>
          </p:cNvPr>
          <p:cNvSpPr/>
          <p:nvPr/>
        </p:nvSpPr>
        <p:spPr>
          <a:xfrm>
            <a:off x="5884272" y="4278099"/>
            <a:ext cx="6053138" cy="584775"/>
          </a:xfrm>
          <a:prstGeom prst="rect">
            <a:avLst/>
          </a:prstGeom>
        </p:spPr>
        <p:txBody>
          <a:bodyPr wrap="square">
            <a:spAutoFit/>
          </a:bodyPr>
          <a:lstStyle/>
          <a:p>
            <a:r>
              <a:rPr lang="en-US" sz="1600" dirty="0">
                <a:solidFill>
                  <a:srgbClr val="000000"/>
                </a:solidFill>
                <a:latin typeface="Consolas" panose="020B0609020204030204" pitchFamily="49" charset="0"/>
              </a:rPr>
              <a:t>Later, [40] investigated query processing on heavyweight Huffman coding schemes,</a:t>
            </a:r>
          </a:p>
        </p:txBody>
      </p:sp>
      <p:sp>
        <p:nvSpPr>
          <p:cNvPr id="12" name="TextBox 4">
            <a:extLst>
              <a:ext uri="{FF2B5EF4-FFF2-40B4-BE49-F238E27FC236}">
                <a16:creationId xmlns:a16="http://schemas.microsoft.com/office/drawing/2014/main" id="{DDAA5924-45E8-1971-AD0F-1BCF5CE9D733}"/>
              </a:ext>
            </a:extLst>
          </p:cNvPr>
          <p:cNvSpPr txBox="1"/>
          <p:nvPr/>
        </p:nvSpPr>
        <p:spPr>
          <a:xfrm>
            <a:off x="1570647" y="2244742"/>
            <a:ext cx="10481742" cy="830997"/>
          </a:xfrm>
          <a:prstGeom prst="rect">
            <a:avLst/>
          </a:prstGeom>
          <a:noFill/>
        </p:spPr>
        <p:txBody>
          <a:bodyPr wrap="square" lIns="0" rIns="0" rtlCol="0">
            <a:spAutoFit/>
          </a:bodyPr>
          <a:lstStyle/>
          <a:p>
            <a:r>
              <a:rPr lang="en-US" sz="1600" dirty="0">
                <a:solidFill>
                  <a:srgbClr val="000000"/>
                </a:solidFill>
                <a:latin typeface="Consolas" panose="020B0609020204030204" pitchFamily="49" charset="0"/>
              </a:rPr>
              <a:t>The system of rational numbers is incomplete. This was discovered 2000 years ago by the Greeks. The problem arises in squares with sides of unit length. The length of the diagonals of these squares is irrational. This discovery was a serious blow to the Greek mathematicians.</a:t>
            </a:r>
          </a:p>
        </p:txBody>
      </p:sp>
      <p:pic>
        <p:nvPicPr>
          <p:cNvPr id="13" name="Picture 5">
            <a:extLst>
              <a:ext uri="{FF2B5EF4-FFF2-40B4-BE49-F238E27FC236}">
                <a16:creationId xmlns:a16="http://schemas.microsoft.com/office/drawing/2014/main" id="{49FAD4B9-ED8D-9629-68D7-44D144D57E7F}"/>
              </a:ext>
            </a:extLst>
          </p:cNvPr>
          <p:cNvPicPr>
            <a:picLocks noChangeAspect="1"/>
          </p:cNvPicPr>
          <p:nvPr/>
        </p:nvPicPr>
        <p:blipFill>
          <a:blip r:embed="rId2"/>
          <a:stretch>
            <a:fillRect/>
          </a:stretch>
        </p:blipFill>
        <p:spPr>
          <a:xfrm>
            <a:off x="977246" y="3323670"/>
            <a:ext cx="481498" cy="484203"/>
          </a:xfrm>
          <a:prstGeom prst="rect">
            <a:avLst/>
          </a:prstGeom>
        </p:spPr>
      </p:pic>
      <p:pic>
        <p:nvPicPr>
          <p:cNvPr id="14" name="Picture 6">
            <a:extLst>
              <a:ext uri="{FF2B5EF4-FFF2-40B4-BE49-F238E27FC236}">
                <a16:creationId xmlns:a16="http://schemas.microsoft.com/office/drawing/2014/main" id="{302486EE-A9A2-91B7-5E44-4D5F6FFEFE64}"/>
              </a:ext>
            </a:extLst>
          </p:cNvPr>
          <p:cNvPicPr>
            <a:picLocks noChangeAspect="1"/>
          </p:cNvPicPr>
          <p:nvPr/>
        </p:nvPicPr>
        <p:blipFill>
          <a:blip r:embed="rId3"/>
          <a:stretch>
            <a:fillRect/>
          </a:stretch>
        </p:blipFill>
        <p:spPr>
          <a:xfrm>
            <a:off x="977246" y="2427607"/>
            <a:ext cx="459858" cy="465268"/>
          </a:xfrm>
          <a:prstGeom prst="rect">
            <a:avLst/>
          </a:prstGeom>
        </p:spPr>
      </p:pic>
      <p:sp>
        <p:nvSpPr>
          <p:cNvPr id="15" name="Rectangle 7">
            <a:extLst>
              <a:ext uri="{FF2B5EF4-FFF2-40B4-BE49-F238E27FC236}">
                <a16:creationId xmlns:a16="http://schemas.microsoft.com/office/drawing/2014/main" id="{415789F9-AC1A-E308-D6F4-C6CC75698C19}"/>
              </a:ext>
            </a:extLst>
          </p:cNvPr>
          <p:cNvSpPr/>
          <p:nvPr/>
        </p:nvSpPr>
        <p:spPr>
          <a:xfrm>
            <a:off x="1484921" y="3150274"/>
            <a:ext cx="10707079" cy="830997"/>
          </a:xfrm>
          <a:prstGeom prst="rect">
            <a:avLst/>
          </a:prstGeom>
        </p:spPr>
        <p:txBody>
          <a:bodyPr wrap="square">
            <a:spAutoFit/>
          </a:bodyPr>
          <a:lstStyle/>
          <a:p>
            <a:r>
              <a:rPr lang="en-US" sz="1600" dirty="0">
                <a:solidFill>
                  <a:srgbClr val="000000"/>
                </a:solidFill>
                <a:latin typeface="Consolas" panose="020B0609020204030204" pitchFamily="49" charset="0"/>
              </a:rPr>
              <a:t>The Greeks discovered 2000 years ago that the system of rational numbers is incomplete. The problem is that some quantities, such as the length of the diagonal of a square with unit sides, are irrational. This discovery was a serious blow to the Greek mathematicians.</a:t>
            </a:r>
            <a:endParaRPr lang="en-US" sz="1600" dirty="0">
              <a:solidFill>
                <a:srgbClr val="000000"/>
              </a:solidFill>
              <a:latin typeface="Consolas" panose="020B0609020204030204" pitchFamily="49" charset="0"/>
              <a:cs typeface="Calibri" panose="020F0502020204030204" pitchFamily="34" charset="0"/>
            </a:endParaRPr>
          </a:p>
        </p:txBody>
      </p:sp>
    </p:spTree>
    <p:extLst>
      <p:ext uri="{BB962C8B-B14F-4D97-AF65-F5344CB8AC3E}">
        <p14:creationId xmlns:p14="http://schemas.microsoft.com/office/powerpoint/2010/main" val="172369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E68B6D11-9541-9BB2-5246-E6CCAFE8015F}"/>
              </a:ext>
            </a:extLst>
          </p:cNvPr>
          <p:cNvSpPr>
            <a:spLocks noGrp="1"/>
          </p:cNvSpPr>
          <p:nvPr>
            <p:ph type="body" sz="quarter" idx="18"/>
          </p:nvPr>
        </p:nvSpPr>
        <p:spPr/>
        <p:txBody>
          <a:bodyPr/>
          <a:lstStyle/>
          <a:p>
            <a:r>
              <a:rPr lang="en-US" dirty="0"/>
              <a:t>Singular/Plural and Articles</a:t>
            </a:r>
          </a:p>
          <a:p>
            <a:pPr lvl="1"/>
            <a:r>
              <a:rPr lang="en-US" dirty="0"/>
              <a:t>Plural allows to drop articles</a:t>
            </a:r>
          </a:p>
          <a:p>
            <a:r>
              <a:rPr lang="en-US" dirty="0"/>
              <a:t>Guarded Spaces</a:t>
            </a:r>
          </a:p>
          <a:p>
            <a:pPr lvl="1"/>
            <a:r>
              <a:rPr lang="en-US" dirty="0"/>
              <a:t>Use guarded spaces for references</a:t>
            </a:r>
            <a:br>
              <a:rPr lang="en-US" dirty="0"/>
            </a:br>
            <a:r>
              <a:rPr lang="en-US" dirty="0"/>
              <a:t>that should not appear on a new line</a:t>
            </a:r>
          </a:p>
          <a:p>
            <a:r>
              <a:rPr lang="en-US" dirty="0"/>
              <a:t>Clear References</a:t>
            </a:r>
          </a:p>
          <a:p>
            <a:pPr lvl="1"/>
            <a:r>
              <a:rPr lang="en-US" dirty="0"/>
              <a:t>Make sure there are no unclear</a:t>
            </a:r>
            <a:br>
              <a:rPr lang="en-US" dirty="0"/>
            </a:br>
            <a:r>
              <a:rPr lang="en-US" dirty="0"/>
              <a:t>“it” or “this” references</a:t>
            </a:r>
          </a:p>
          <a:p>
            <a:pPr lvl="1"/>
            <a:r>
              <a:rPr lang="en-US" dirty="0"/>
              <a:t>Add descriptive nouns</a:t>
            </a:r>
          </a:p>
          <a:p>
            <a:r>
              <a:rPr lang="en-US" dirty="0"/>
              <a:t>Capitalize Titles and Names</a:t>
            </a:r>
          </a:p>
          <a:p>
            <a:pPr lvl="1"/>
            <a:r>
              <a:rPr lang="en-US" dirty="0"/>
              <a:t>Titles: capitalize meaning-carrying words</a:t>
            </a:r>
          </a:p>
          <a:p>
            <a:pPr lvl="1"/>
            <a:r>
              <a:rPr lang="en-US" dirty="0"/>
              <a:t>Names: capitalize, e.g., Bayesian, Euclidean</a:t>
            </a:r>
          </a:p>
          <a:p>
            <a:pPr lvl="1"/>
            <a:r>
              <a:rPr lang="en-US" dirty="0"/>
              <a:t>References like Figure 1, Table 2, Section 3, </a:t>
            </a:r>
            <a:br>
              <a:rPr lang="en-US" dirty="0"/>
            </a:br>
            <a:r>
              <a:rPr lang="en-US" dirty="0"/>
              <a:t>Chapter 4, Equation 5 are names as well </a:t>
            </a:r>
            <a:br>
              <a:rPr lang="en-US" dirty="0"/>
            </a:br>
            <a:endParaRPr lang="en-US" dirty="0"/>
          </a:p>
          <a:p>
            <a:endParaRPr lang="en-US" dirty="0"/>
          </a:p>
        </p:txBody>
      </p:sp>
      <p:sp>
        <p:nvSpPr>
          <p:cNvPr id="3" name="Textplatzhalter 2">
            <a:extLst>
              <a:ext uri="{FF2B5EF4-FFF2-40B4-BE49-F238E27FC236}">
                <a16:creationId xmlns:a16="http://schemas.microsoft.com/office/drawing/2014/main" id="{1CE1F46B-75CA-9785-A452-5B2560C0821D}"/>
              </a:ext>
            </a:extLst>
          </p:cNvPr>
          <p:cNvSpPr>
            <a:spLocks noGrp="1"/>
          </p:cNvSpPr>
          <p:nvPr>
            <p:ph type="body" sz="quarter" idx="14"/>
          </p:nvPr>
        </p:nvSpPr>
        <p:spPr/>
        <p:txBody>
          <a:bodyPr/>
          <a:lstStyle/>
          <a:p>
            <a:r>
              <a:rPr lang="en-US" dirty="0"/>
              <a:t>Writing Style, cont.</a:t>
            </a:r>
          </a:p>
        </p:txBody>
      </p:sp>
      <p:sp>
        <p:nvSpPr>
          <p:cNvPr id="4" name="TextBox 4">
            <a:extLst>
              <a:ext uri="{FF2B5EF4-FFF2-40B4-BE49-F238E27FC236}">
                <a16:creationId xmlns:a16="http://schemas.microsoft.com/office/drawing/2014/main" id="{2E559885-7516-EE95-4B86-CCACFA6D5DE0}"/>
              </a:ext>
            </a:extLst>
          </p:cNvPr>
          <p:cNvSpPr txBox="1"/>
          <p:nvPr/>
        </p:nvSpPr>
        <p:spPr>
          <a:xfrm>
            <a:off x="5514725" y="5261880"/>
            <a:ext cx="2908570" cy="646331"/>
          </a:xfrm>
          <a:prstGeom prst="rect">
            <a:avLst/>
          </a:prstGeom>
          <a:noFill/>
        </p:spPr>
        <p:txBody>
          <a:bodyPr wrap="square" lIns="0" rIns="0" rtlCol="0">
            <a:spAutoFit/>
          </a:bodyPr>
          <a:lstStyle/>
          <a:p>
            <a:pPr algn="ctr"/>
            <a:r>
              <a:rPr lang="en-US" b="1" dirty="0">
                <a:solidFill>
                  <a:schemeClr val="accent1"/>
                </a:solidFill>
                <a:latin typeface="Consolas" panose="020B0609020204030204" pitchFamily="49" charset="0"/>
                <a:cs typeface="Calibri" panose="020F0502020204030204" pitchFamily="34" charset="0"/>
              </a:rPr>
              <a:t>F</a:t>
            </a:r>
            <a:r>
              <a:rPr lang="en-US" dirty="0">
                <a:solidFill>
                  <a:srgbClr val="000000"/>
                </a:solidFill>
                <a:latin typeface="Consolas" panose="020B0609020204030204" pitchFamily="49" charset="0"/>
                <a:cs typeface="Calibri" panose="020F0502020204030204" pitchFamily="34" charset="0"/>
              </a:rPr>
              <a:t>igure~\ref{fig:exp1}</a:t>
            </a:r>
          </a:p>
          <a:p>
            <a:pPr algn="ctr"/>
            <a:r>
              <a:rPr lang="en-US" b="1" dirty="0">
                <a:solidFill>
                  <a:schemeClr val="accent1"/>
                </a:solidFill>
                <a:latin typeface="Consolas" panose="020B0609020204030204" pitchFamily="49" charset="0"/>
                <a:cs typeface="Calibri" panose="020F0502020204030204" pitchFamily="34" charset="0"/>
              </a:rPr>
              <a:t>E</a:t>
            </a:r>
            <a:r>
              <a:rPr lang="en-US" dirty="0">
                <a:solidFill>
                  <a:srgbClr val="000000"/>
                </a:solidFill>
                <a:latin typeface="Consolas" panose="020B0609020204030204" pitchFamily="49" charset="0"/>
                <a:cs typeface="Calibri" panose="020F0502020204030204" pitchFamily="34" charset="0"/>
              </a:rPr>
              <a:t>quation~\</a:t>
            </a:r>
            <a:r>
              <a:rPr lang="en-US" dirty="0" err="1">
                <a:solidFill>
                  <a:srgbClr val="000000"/>
                </a:solidFill>
                <a:latin typeface="Consolas" panose="020B0609020204030204" pitchFamily="49" charset="0"/>
                <a:cs typeface="Calibri" panose="020F0502020204030204" pitchFamily="34" charset="0"/>
              </a:rPr>
              <a:t>eqref</a:t>
            </a:r>
            <a:r>
              <a:rPr lang="en-US" dirty="0">
                <a:solidFill>
                  <a:srgbClr val="000000"/>
                </a:solidFill>
                <a:latin typeface="Consolas" panose="020B0609020204030204" pitchFamily="49" charset="0"/>
                <a:cs typeface="Calibri" panose="020F0502020204030204" pitchFamily="34" charset="0"/>
              </a:rPr>
              <a:t>{eq:e1}</a:t>
            </a:r>
          </a:p>
        </p:txBody>
      </p:sp>
      <p:pic>
        <p:nvPicPr>
          <p:cNvPr id="5" name="Picture 5">
            <a:extLst>
              <a:ext uri="{FF2B5EF4-FFF2-40B4-BE49-F238E27FC236}">
                <a16:creationId xmlns:a16="http://schemas.microsoft.com/office/drawing/2014/main" id="{14D82C59-CAFD-CC76-7754-FB4FA1379C41}"/>
              </a:ext>
            </a:extLst>
          </p:cNvPr>
          <p:cNvPicPr>
            <a:picLocks noChangeAspect="1"/>
          </p:cNvPicPr>
          <p:nvPr/>
        </p:nvPicPr>
        <p:blipFill>
          <a:blip r:embed="rId2"/>
          <a:stretch>
            <a:fillRect/>
          </a:stretch>
        </p:blipFill>
        <p:spPr>
          <a:xfrm>
            <a:off x="5437784" y="4621362"/>
            <a:ext cx="3161489" cy="640518"/>
          </a:xfrm>
          <a:prstGeom prst="rect">
            <a:avLst/>
          </a:prstGeom>
        </p:spPr>
      </p:pic>
      <p:sp>
        <p:nvSpPr>
          <p:cNvPr id="6" name="Rectangle 6">
            <a:extLst>
              <a:ext uri="{FF2B5EF4-FFF2-40B4-BE49-F238E27FC236}">
                <a16:creationId xmlns:a16="http://schemas.microsoft.com/office/drawing/2014/main" id="{3EE65C95-B270-F00A-66B3-568ADB892B81}"/>
              </a:ext>
            </a:extLst>
          </p:cNvPr>
          <p:cNvSpPr/>
          <p:nvPr/>
        </p:nvSpPr>
        <p:spPr>
          <a:xfrm>
            <a:off x="5437784" y="1285888"/>
            <a:ext cx="2986392" cy="584775"/>
          </a:xfrm>
          <a:prstGeom prst="rect">
            <a:avLst/>
          </a:prstGeom>
        </p:spPr>
        <p:txBody>
          <a:bodyPr wrap="square">
            <a:spAutoFit/>
          </a:bodyPr>
          <a:lstStyle/>
          <a:p>
            <a:r>
              <a:rPr lang="en-US" sz="1600" dirty="0">
                <a:solidFill>
                  <a:srgbClr val="000000"/>
                </a:solidFill>
                <a:latin typeface="Consolas" panose="020B0609020204030204" pitchFamily="49" charset="0"/>
              </a:rPr>
              <a:t>employ general-purpose compression technique</a:t>
            </a:r>
            <a:r>
              <a:rPr lang="en-US" sz="1600" b="1" dirty="0">
                <a:solidFill>
                  <a:schemeClr val="accent1"/>
                </a:solidFill>
                <a:latin typeface="Consolas" panose="020B0609020204030204" pitchFamily="49" charset="0"/>
              </a:rPr>
              <a:t>s</a:t>
            </a:r>
          </a:p>
        </p:txBody>
      </p:sp>
      <p:pic>
        <p:nvPicPr>
          <p:cNvPr id="7" name="Picture 8">
            <a:extLst>
              <a:ext uri="{FF2B5EF4-FFF2-40B4-BE49-F238E27FC236}">
                <a16:creationId xmlns:a16="http://schemas.microsoft.com/office/drawing/2014/main" id="{AE92F25D-D9EA-5AC6-BBE0-D86664DE98D1}"/>
              </a:ext>
            </a:extLst>
          </p:cNvPr>
          <p:cNvPicPr>
            <a:picLocks noChangeAspect="1"/>
          </p:cNvPicPr>
          <p:nvPr/>
        </p:nvPicPr>
        <p:blipFill>
          <a:blip r:embed="rId3"/>
          <a:stretch>
            <a:fillRect/>
          </a:stretch>
        </p:blipFill>
        <p:spPr>
          <a:xfrm>
            <a:off x="11220142" y="1336174"/>
            <a:ext cx="481498" cy="484203"/>
          </a:xfrm>
          <a:prstGeom prst="rect">
            <a:avLst/>
          </a:prstGeom>
        </p:spPr>
      </p:pic>
      <mc:AlternateContent xmlns:mc="http://schemas.openxmlformats.org/markup-compatibility/2006" xmlns:a14="http://schemas.microsoft.com/office/drawing/2010/main">
        <mc:Choice Requires="a14">
          <p:sp>
            <p:nvSpPr>
              <p:cNvPr id="8" name="TextBox 9">
                <a:extLst>
                  <a:ext uri="{FF2B5EF4-FFF2-40B4-BE49-F238E27FC236}">
                    <a16:creationId xmlns:a16="http://schemas.microsoft.com/office/drawing/2014/main" id="{F9645350-EEFA-D30A-D106-1722EAD15D18}"/>
                  </a:ext>
                </a:extLst>
              </p:cNvPr>
              <p:cNvSpPr txBox="1"/>
              <p:nvPr/>
            </p:nvSpPr>
            <p:spPr>
              <a:xfrm>
                <a:off x="5578055" y="3078560"/>
                <a:ext cx="5340391" cy="584775"/>
              </a:xfrm>
              <a:prstGeom prst="rect">
                <a:avLst/>
              </a:prstGeom>
              <a:noFill/>
            </p:spPr>
            <p:txBody>
              <a:bodyPr wrap="square" lIns="0" rIns="0" rtlCol="0">
                <a:spAutoFit/>
              </a:bodyPr>
              <a:lstStyle/>
              <a:p>
                <a:r>
                  <a:rPr lang="en-US" sz="1600" dirty="0">
                    <a:solidFill>
                      <a:srgbClr val="000000"/>
                    </a:solidFill>
                    <a:latin typeface="Consolas" panose="020B0609020204030204" pitchFamily="49" charset="0"/>
                  </a:rPr>
                  <a:t>Each entry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𝑞</m:t>
                        </m:r>
                      </m:e>
                      <m:sub>
                        <m:r>
                          <a:rPr lang="en-US" sz="1600" b="0" i="1" smtClean="0">
                            <a:solidFill>
                              <a:srgbClr val="000000"/>
                            </a:solidFill>
                            <a:latin typeface="Cambria Math" panose="02040503050406030204" pitchFamily="18" charset="0"/>
                          </a:rPr>
                          <m:t>𝑖</m:t>
                        </m:r>
                      </m:sub>
                    </m:sSub>
                  </m:oMath>
                </a14:m>
                <a:r>
                  <a:rPr lang="en-US" sz="1600" dirty="0">
                    <a:solidFill>
                      <a:srgbClr val="000000"/>
                    </a:solidFill>
                    <a:latin typeface="Consolas" panose="020B0609020204030204" pitchFamily="49" charset="0"/>
                  </a:rPr>
                  <a:t> can be expressed over columns as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𝑞</m:t>
                        </m:r>
                      </m:e>
                      <m:sub>
                        <m:r>
                          <a:rPr lang="en-US" sz="1600" b="0" i="1" smtClean="0">
                            <a:solidFill>
                              <a:srgbClr val="000000"/>
                            </a:solidFill>
                            <a:latin typeface="Cambria Math" panose="02040503050406030204" pitchFamily="18" charset="0"/>
                          </a:rPr>
                          <m:t>𝑖</m:t>
                        </m:r>
                      </m:sub>
                    </m:sSub>
                    <m:r>
                      <a:rPr lang="en-US" sz="1600" b="0" i="1" smtClean="0">
                        <a:solidFill>
                          <a:srgbClr val="000000"/>
                        </a:solidFill>
                        <a:latin typeface="Cambria Math" panose="02040503050406030204" pitchFamily="18" charset="0"/>
                      </a:rPr>
                      <m:t>=</m:t>
                    </m:r>
                    <m:sSup>
                      <m:sSupPr>
                        <m:ctrlPr>
                          <a:rPr lang="en-US" sz="1600" b="0" i="1" smtClean="0">
                            <a:solidFill>
                              <a:srgbClr val="000000"/>
                            </a:solidFill>
                            <a:latin typeface="Cambria Math" panose="02040503050406030204" pitchFamily="18" charset="0"/>
                          </a:rPr>
                        </m:ctrlPr>
                      </m:sSupPr>
                      <m:e>
                        <m:r>
                          <a:rPr lang="en-US" sz="1600" b="0" i="1" smtClean="0">
                            <a:solidFill>
                              <a:srgbClr val="000000"/>
                            </a:solidFill>
                            <a:latin typeface="Cambria Math" panose="02040503050406030204" pitchFamily="18" charset="0"/>
                          </a:rPr>
                          <m:t>𝑣</m:t>
                        </m:r>
                      </m:e>
                      <m:sup>
                        <m:r>
                          <a:rPr lang="en-US" sz="1600" b="0" i="1" smtClean="0">
                            <a:solidFill>
                              <a:srgbClr val="000000"/>
                            </a:solidFill>
                            <a:latin typeface="Cambria Math" panose="02040503050406030204" pitchFamily="18" charset="0"/>
                          </a:rPr>
                          <m:t>⊤</m:t>
                        </m:r>
                      </m:sup>
                    </m:sSup>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𝑋</m:t>
                        </m:r>
                      </m:e>
                      <m:sub>
                        <m:r>
                          <a:rPr lang="en-US" sz="1600" b="0" i="1" smtClean="0">
                            <a:solidFill>
                              <a:srgbClr val="000000"/>
                            </a:solidFill>
                            <a:latin typeface="Cambria Math" panose="02040503050406030204" pitchFamily="18" charset="0"/>
                          </a:rPr>
                          <m:t>𝑖</m:t>
                        </m:r>
                        <m:r>
                          <a:rPr lang="en-US" sz="1600" b="0" i="1" smtClean="0">
                            <a:solidFill>
                              <a:srgbClr val="000000"/>
                            </a:solidFill>
                            <a:latin typeface="Cambria Math" panose="02040503050406030204" pitchFamily="18" charset="0"/>
                          </a:rPr>
                          <m:t>:</m:t>
                        </m:r>
                      </m:sub>
                    </m:sSub>
                  </m:oMath>
                </a14:m>
                <a:r>
                  <a:rPr lang="en-US" sz="1600" dirty="0">
                    <a:solidFill>
                      <a:srgbClr val="000000"/>
                    </a:solidFill>
                    <a:latin typeface="Consolas" panose="020B0609020204030204" pitchFamily="49" charset="0"/>
                  </a:rPr>
                  <a:t>. We rewrite </a:t>
                </a:r>
                <a:r>
                  <a:rPr lang="en-US" sz="1600" b="1" dirty="0">
                    <a:solidFill>
                      <a:schemeClr val="accent1"/>
                    </a:solidFill>
                    <a:latin typeface="Consolas" panose="020B0609020204030204" pitchFamily="49" charset="0"/>
                  </a:rPr>
                  <a:t>this</a:t>
                </a:r>
                <a:r>
                  <a:rPr lang="en-US" sz="1600" dirty="0">
                    <a:solidFill>
                      <a:srgbClr val="000000"/>
                    </a:solidFill>
                    <a:latin typeface="Consolas" panose="020B0609020204030204" pitchFamily="49" charset="0"/>
                  </a:rPr>
                  <a:t> in […]</a:t>
                </a:r>
                <a:endParaRPr lang="en-US" sz="1600" dirty="0">
                  <a:solidFill>
                    <a:srgbClr val="000000"/>
                  </a:solidFill>
                  <a:latin typeface="Consolas" panose="020B0609020204030204" pitchFamily="49" charset="0"/>
                  <a:cs typeface="Calibri" panose="020F0502020204030204" pitchFamily="34" charset="0"/>
                </a:endParaRPr>
              </a:p>
            </p:txBody>
          </p:sp>
        </mc:Choice>
        <mc:Fallback xmlns="">
          <p:sp>
            <p:nvSpPr>
              <p:cNvPr id="8" name="TextBox 9">
                <a:extLst>
                  <a:ext uri="{FF2B5EF4-FFF2-40B4-BE49-F238E27FC236}">
                    <a16:creationId xmlns:a16="http://schemas.microsoft.com/office/drawing/2014/main" id="{F9645350-EEFA-D30A-D106-1722EAD15D18}"/>
                  </a:ext>
                </a:extLst>
              </p:cNvPr>
              <p:cNvSpPr txBox="1">
                <a:spLocks noRot="1" noChangeAspect="1" noMove="1" noResize="1" noEditPoints="1" noAdjustHandles="1" noChangeArrowheads="1" noChangeShapeType="1" noTextEdit="1"/>
              </p:cNvSpPr>
              <p:nvPr/>
            </p:nvSpPr>
            <p:spPr>
              <a:xfrm>
                <a:off x="5578055" y="3078560"/>
                <a:ext cx="5340391" cy="584775"/>
              </a:xfrm>
              <a:prstGeom prst="rect">
                <a:avLst/>
              </a:prstGeom>
              <a:blipFill>
                <a:blip r:embed="rId4"/>
                <a:stretch>
                  <a:fillRect l="-2283" t="-4167"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10">
                <a:extLst>
                  <a:ext uri="{FF2B5EF4-FFF2-40B4-BE49-F238E27FC236}">
                    <a16:creationId xmlns:a16="http://schemas.microsoft.com/office/drawing/2014/main" id="{C2799D2C-9758-D24F-F5B3-47F1A3FF6FAA}"/>
                  </a:ext>
                </a:extLst>
              </p:cNvPr>
              <p:cNvSpPr txBox="1"/>
              <p:nvPr/>
            </p:nvSpPr>
            <p:spPr>
              <a:xfrm>
                <a:off x="5578055" y="3769322"/>
                <a:ext cx="5340391" cy="584775"/>
              </a:xfrm>
              <a:prstGeom prst="rect">
                <a:avLst/>
              </a:prstGeom>
              <a:noFill/>
            </p:spPr>
            <p:txBody>
              <a:bodyPr wrap="square" lIns="0" rIns="0" rtlCol="0">
                <a:spAutoFit/>
              </a:bodyPr>
              <a:lstStyle/>
              <a:p>
                <a:r>
                  <a:rPr lang="en-US" sz="1600" dirty="0">
                    <a:solidFill>
                      <a:srgbClr val="000000"/>
                    </a:solidFill>
                    <a:latin typeface="Consolas" panose="020B0609020204030204" pitchFamily="49" charset="0"/>
                  </a:rPr>
                  <a:t>Each entry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𝑞</m:t>
                        </m:r>
                      </m:e>
                      <m:sub>
                        <m:r>
                          <a:rPr lang="en-US" sz="1600" b="0" i="1" smtClean="0">
                            <a:solidFill>
                              <a:srgbClr val="000000"/>
                            </a:solidFill>
                            <a:latin typeface="Cambria Math" panose="02040503050406030204" pitchFamily="18" charset="0"/>
                          </a:rPr>
                          <m:t>𝑖</m:t>
                        </m:r>
                      </m:sub>
                    </m:sSub>
                  </m:oMath>
                </a14:m>
                <a:r>
                  <a:rPr lang="en-US" sz="1600" dirty="0">
                    <a:solidFill>
                      <a:srgbClr val="000000"/>
                    </a:solidFill>
                    <a:latin typeface="Consolas" panose="020B0609020204030204" pitchFamily="49" charset="0"/>
                  </a:rPr>
                  <a:t> can be expressed over columns as </a:t>
                </a:r>
                <a14:m>
                  <m:oMath xmlns:m="http://schemas.openxmlformats.org/officeDocument/2006/math">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𝑞</m:t>
                        </m:r>
                      </m:e>
                      <m:sub>
                        <m:r>
                          <a:rPr lang="en-US" sz="1600" b="0" i="1" smtClean="0">
                            <a:solidFill>
                              <a:srgbClr val="000000"/>
                            </a:solidFill>
                            <a:latin typeface="Cambria Math" panose="02040503050406030204" pitchFamily="18" charset="0"/>
                          </a:rPr>
                          <m:t>𝑖</m:t>
                        </m:r>
                      </m:sub>
                    </m:sSub>
                    <m:r>
                      <a:rPr lang="en-US" sz="1600" b="0" i="1" smtClean="0">
                        <a:solidFill>
                          <a:srgbClr val="000000"/>
                        </a:solidFill>
                        <a:latin typeface="Cambria Math" panose="02040503050406030204" pitchFamily="18" charset="0"/>
                      </a:rPr>
                      <m:t>=</m:t>
                    </m:r>
                    <m:sSup>
                      <m:sSupPr>
                        <m:ctrlPr>
                          <a:rPr lang="en-US" sz="1600" b="0" i="1" smtClean="0">
                            <a:solidFill>
                              <a:srgbClr val="000000"/>
                            </a:solidFill>
                            <a:latin typeface="Cambria Math" panose="02040503050406030204" pitchFamily="18" charset="0"/>
                          </a:rPr>
                        </m:ctrlPr>
                      </m:sSupPr>
                      <m:e>
                        <m:r>
                          <a:rPr lang="en-US" sz="1600" b="0" i="1" smtClean="0">
                            <a:solidFill>
                              <a:srgbClr val="000000"/>
                            </a:solidFill>
                            <a:latin typeface="Cambria Math" panose="02040503050406030204" pitchFamily="18" charset="0"/>
                          </a:rPr>
                          <m:t>𝑣</m:t>
                        </m:r>
                      </m:e>
                      <m:sup>
                        <m:r>
                          <a:rPr lang="en-US" sz="1600" b="0" i="1" smtClean="0">
                            <a:solidFill>
                              <a:srgbClr val="000000"/>
                            </a:solidFill>
                            <a:latin typeface="Cambria Math" panose="02040503050406030204" pitchFamily="18" charset="0"/>
                          </a:rPr>
                          <m:t>⊤</m:t>
                        </m:r>
                      </m:sup>
                    </m:sSup>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𝑋</m:t>
                        </m:r>
                      </m:e>
                      <m:sub>
                        <m:r>
                          <a:rPr lang="en-US" sz="1600" b="0" i="1" smtClean="0">
                            <a:solidFill>
                              <a:srgbClr val="000000"/>
                            </a:solidFill>
                            <a:latin typeface="Cambria Math" panose="02040503050406030204" pitchFamily="18" charset="0"/>
                          </a:rPr>
                          <m:t>𝑖</m:t>
                        </m:r>
                        <m:r>
                          <a:rPr lang="en-US" sz="1600" b="0" i="1" smtClean="0">
                            <a:solidFill>
                              <a:srgbClr val="000000"/>
                            </a:solidFill>
                            <a:latin typeface="Cambria Math" panose="02040503050406030204" pitchFamily="18" charset="0"/>
                          </a:rPr>
                          <m:t>:</m:t>
                        </m:r>
                      </m:sub>
                    </m:sSub>
                  </m:oMath>
                </a14:m>
                <a:r>
                  <a:rPr lang="en-US" sz="1600" dirty="0">
                    <a:solidFill>
                      <a:srgbClr val="000000"/>
                    </a:solidFill>
                    <a:latin typeface="Consolas" panose="020B0609020204030204" pitchFamily="49" charset="0"/>
                  </a:rPr>
                  <a:t>. We rewrite </a:t>
                </a:r>
                <a:r>
                  <a:rPr lang="en-US" sz="1600" b="1" dirty="0">
                    <a:solidFill>
                      <a:schemeClr val="accent1"/>
                    </a:solidFill>
                    <a:latin typeface="Consolas" panose="020B0609020204030204" pitchFamily="49" charset="0"/>
                  </a:rPr>
                  <a:t>this multiplication </a:t>
                </a:r>
                <a:r>
                  <a:rPr lang="en-US" sz="1600" dirty="0">
                    <a:solidFill>
                      <a:srgbClr val="000000"/>
                    </a:solidFill>
                    <a:latin typeface="Consolas" panose="020B0609020204030204" pitchFamily="49" charset="0"/>
                  </a:rPr>
                  <a:t>in […]</a:t>
                </a:r>
                <a:endParaRPr lang="en-US" sz="1600" dirty="0">
                  <a:solidFill>
                    <a:srgbClr val="000000"/>
                  </a:solidFill>
                  <a:latin typeface="Consolas" panose="020B0609020204030204" pitchFamily="49" charset="0"/>
                  <a:cs typeface="Calibri" panose="020F0502020204030204" pitchFamily="34" charset="0"/>
                </a:endParaRPr>
              </a:p>
            </p:txBody>
          </p:sp>
        </mc:Choice>
        <mc:Fallback xmlns="">
          <p:sp>
            <p:nvSpPr>
              <p:cNvPr id="9" name="TextBox 10">
                <a:extLst>
                  <a:ext uri="{FF2B5EF4-FFF2-40B4-BE49-F238E27FC236}">
                    <a16:creationId xmlns:a16="http://schemas.microsoft.com/office/drawing/2014/main" id="{C2799D2C-9758-D24F-F5B3-47F1A3FF6FAA}"/>
                  </a:ext>
                </a:extLst>
              </p:cNvPr>
              <p:cNvSpPr txBox="1">
                <a:spLocks noRot="1" noChangeAspect="1" noMove="1" noResize="1" noEditPoints="1" noAdjustHandles="1" noChangeArrowheads="1" noChangeShapeType="1" noTextEdit="1"/>
              </p:cNvSpPr>
              <p:nvPr/>
            </p:nvSpPr>
            <p:spPr>
              <a:xfrm>
                <a:off x="5578055" y="3769322"/>
                <a:ext cx="5340391" cy="584775"/>
              </a:xfrm>
              <a:prstGeom prst="rect">
                <a:avLst/>
              </a:prstGeom>
              <a:blipFill>
                <a:blip r:embed="rId5"/>
                <a:stretch>
                  <a:fillRect l="-2283" t="-4167" r="-457" b="-12500"/>
                </a:stretch>
              </a:blipFill>
            </p:spPr>
            <p:txBody>
              <a:bodyPr/>
              <a:lstStyle/>
              <a:p>
                <a:r>
                  <a:rPr lang="en-US">
                    <a:noFill/>
                  </a:rPr>
                  <a:t> </a:t>
                </a:r>
              </a:p>
            </p:txBody>
          </p:sp>
        </mc:Fallback>
      </mc:AlternateContent>
      <p:pic>
        <p:nvPicPr>
          <p:cNvPr id="10" name="Picture 11">
            <a:extLst>
              <a:ext uri="{FF2B5EF4-FFF2-40B4-BE49-F238E27FC236}">
                <a16:creationId xmlns:a16="http://schemas.microsoft.com/office/drawing/2014/main" id="{9B22729E-9883-A8BD-D692-12D42A83BCA2}"/>
              </a:ext>
            </a:extLst>
          </p:cNvPr>
          <p:cNvPicPr>
            <a:picLocks noChangeAspect="1"/>
          </p:cNvPicPr>
          <p:nvPr/>
        </p:nvPicPr>
        <p:blipFill>
          <a:blip r:embed="rId3"/>
          <a:stretch>
            <a:fillRect/>
          </a:stretch>
        </p:blipFill>
        <p:spPr>
          <a:xfrm>
            <a:off x="10907626" y="3819608"/>
            <a:ext cx="481498" cy="484203"/>
          </a:xfrm>
          <a:prstGeom prst="rect">
            <a:avLst/>
          </a:prstGeom>
        </p:spPr>
      </p:pic>
      <p:pic>
        <p:nvPicPr>
          <p:cNvPr id="11" name="Picture 12">
            <a:extLst>
              <a:ext uri="{FF2B5EF4-FFF2-40B4-BE49-F238E27FC236}">
                <a16:creationId xmlns:a16="http://schemas.microsoft.com/office/drawing/2014/main" id="{1744444D-D3E6-9E3C-EB77-2580C77207B6}"/>
              </a:ext>
            </a:extLst>
          </p:cNvPr>
          <p:cNvPicPr>
            <a:picLocks noChangeAspect="1"/>
          </p:cNvPicPr>
          <p:nvPr/>
        </p:nvPicPr>
        <p:blipFill>
          <a:blip r:embed="rId6"/>
          <a:stretch>
            <a:fillRect/>
          </a:stretch>
        </p:blipFill>
        <p:spPr>
          <a:xfrm>
            <a:off x="10918446" y="3138313"/>
            <a:ext cx="459858" cy="465268"/>
          </a:xfrm>
          <a:prstGeom prst="rect">
            <a:avLst/>
          </a:prstGeom>
        </p:spPr>
      </p:pic>
      <p:sp>
        <p:nvSpPr>
          <p:cNvPr id="12" name="Rectangle 6">
            <a:extLst>
              <a:ext uri="{FF2B5EF4-FFF2-40B4-BE49-F238E27FC236}">
                <a16:creationId xmlns:a16="http://schemas.microsoft.com/office/drawing/2014/main" id="{6E0429AD-0EEB-7713-F47F-162A9A4417C2}"/>
              </a:ext>
            </a:extLst>
          </p:cNvPr>
          <p:cNvSpPr/>
          <p:nvPr/>
        </p:nvSpPr>
        <p:spPr>
          <a:xfrm>
            <a:off x="8189261" y="1285888"/>
            <a:ext cx="2986392" cy="584775"/>
          </a:xfrm>
          <a:prstGeom prst="rect">
            <a:avLst/>
          </a:prstGeom>
        </p:spPr>
        <p:txBody>
          <a:bodyPr wrap="square">
            <a:spAutoFit/>
          </a:bodyPr>
          <a:lstStyle/>
          <a:p>
            <a:r>
              <a:rPr lang="en-US" sz="1600" dirty="0">
                <a:solidFill>
                  <a:srgbClr val="000000"/>
                </a:solidFill>
                <a:latin typeface="Consolas" panose="020B0609020204030204" pitchFamily="49" charset="0"/>
              </a:rPr>
              <a:t>employ </a:t>
            </a:r>
            <a:r>
              <a:rPr lang="en-US" sz="1600" b="1" dirty="0">
                <a:solidFill>
                  <a:schemeClr val="accent1"/>
                </a:solidFill>
                <a:latin typeface="Consolas" panose="020B0609020204030204" pitchFamily="49" charset="0"/>
              </a:rPr>
              <a:t>a</a:t>
            </a:r>
            <a:r>
              <a:rPr lang="en-US" sz="1600" dirty="0">
                <a:solidFill>
                  <a:srgbClr val="000000"/>
                </a:solidFill>
                <a:latin typeface="Consolas" panose="020B0609020204030204" pitchFamily="49" charset="0"/>
              </a:rPr>
              <a:t> general-purpose compression technique</a:t>
            </a:r>
          </a:p>
        </p:txBody>
      </p:sp>
      <p:sp>
        <p:nvSpPr>
          <p:cNvPr id="13" name="TextBox 4">
            <a:extLst>
              <a:ext uri="{FF2B5EF4-FFF2-40B4-BE49-F238E27FC236}">
                <a16:creationId xmlns:a16="http://schemas.microsoft.com/office/drawing/2014/main" id="{B2D2D6FD-9215-ACF5-EE10-85D116B0CCCE}"/>
              </a:ext>
            </a:extLst>
          </p:cNvPr>
          <p:cNvSpPr txBox="1"/>
          <p:nvPr/>
        </p:nvSpPr>
        <p:spPr>
          <a:xfrm>
            <a:off x="5437784" y="2143126"/>
            <a:ext cx="2908570" cy="369332"/>
          </a:xfrm>
          <a:prstGeom prst="rect">
            <a:avLst/>
          </a:prstGeom>
          <a:noFill/>
        </p:spPr>
        <p:txBody>
          <a:bodyPr wrap="square" lIns="0" rIns="0" rtlCol="0">
            <a:spAutoFit/>
          </a:bodyPr>
          <a:lstStyle/>
          <a:p>
            <a:pPr algn="ctr"/>
            <a:r>
              <a:rPr lang="en-US" dirty="0">
                <a:solidFill>
                  <a:srgbClr val="000000"/>
                </a:solidFill>
                <a:latin typeface="Consolas" panose="020B0609020204030204" pitchFamily="49" charset="0"/>
                <a:cs typeface="Calibri" panose="020F0502020204030204" pitchFamily="34" charset="0"/>
              </a:rPr>
              <a:t>Figure</a:t>
            </a:r>
            <a:r>
              <a:rPr lang="en-US" b="1" dirty="0">
                <a:solidFill>
                  <a:schemeClr val="accent1"/>
                </a:solidFill>
                <a:latin typeface="Consolas" panose="020B0609020204030204" pitchFamily="49" charset="0"/>
                <a:cs typeface="Calibri" panose="020F0502020204030204" pitchFamily="34" charset="0"/>
              </a:rPr>
              <a:t>~</a:t>
            </a:r>
            <a:r>
              <a:rPr lang="en-US" dirty="0">
                <a:solidFill>
                  <a:srgbClr val="000000"/>
                </a:solidFill>
                <a:latin typeface="Consolas" panose="020B0609020204030204" pitchFamily="49" charset="0"/>
                <a:cs typeface="Calibri" panose="020F0502020204030204" pitchFamily="34" charset="0"/>
              </a:rPr>
              <a:t>\ref{fig:exp1}</a:t>
            </a:r>
          </a:p>
        </p:txBody>
      </p:sp>
    </p:spTree>
    <p:extLst>
      <p:ext uri="{BB962C8B-B14F-4D97-AF65-F5344CB8AC3E}">
        <p14:creationId xmlns:p14="http://schemas.microsoft.com/office/powerpoint/2010/main" val="211229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F0107CF-6A3B-F18B-C766-F50314F7D48A}"/>
              </a:ext>
            </a:extLst>
          </p:cNvPr>
          <p:cNvSpPr>
            <a:spLocks noGrp="1"/>
          </p:cNvSpPr>
          <p:nvPr>
            <p:ph type="body" sz="quarter" idx="18"/>
          </p:nvPr>
        </p:nvSpPr>
        <p:spPr/>
        <p:txBody>
          <a:bodyPr/>
          <a:lstStyle/>
          <a:p>
            <a:r>
              <a:rPr lang="en-US" dirty="0"/>
              <a:t>Commas</a:t>
            </a:r>
          </a:p>
          <a:p>
            <a:pPr lvl="1"/>
            <a:r>
              <a:rPr lang="en-US" dirty="0"/>
              <a:t>Whenever a pause is appropriate, or required to avoid ambiguity</a:t>
            </a:r>
          </a:p>
          <a:p>
            <a:pPr lvl="1"/>
            <a:endParaRPr lang="en-US" dirty="0"/>
          </a:p>
          <a:p>
            <a:pPr lvl="1"/>
            <a:endParaRPr lang="en-US" sz="1000" dirty="0"/>
          </a:p>
          <a:p>
            <a:pPr lvl="1"/>
            <a:endParaRPr lang="en-US" b="1" dirty="0"/>
          </a:p>
          <a:p>
            <a:pPr lvl="1"/>
            <a:r>
              <a:rPr lang="en-US" b="1" dirty="0"/>
              <a:t>Lists: </a:t>
            </a:r>
            <a:r>
              <a:rPr lang="en-US" dirty="0"/>
              <a:t>red, blue, black</a:t>
            </a:r>
            <a:r>
              <a:rPr lang="en-US" b="1" dirty="0">
                <a:solidFill>
                  <a:schemeClr val="accent1"/>
                </a:solidFill>
              </a:rPr>
              <a:t>,</a:t>
            </a:r>
            <a:r>
              <a:rPr lang="en-US" dirty="0"/>
              <a:t> and white (Oxford/serial comma)</a:t>
            </a:r>
          </a:p>
          <a:p>
            <a:pPr lvl="1"/>
            <a:r>
              <a:rPr lang="en-US" b="1" dirty="0"/>
              <a:t>Special sentence start:</a:t>
            </a:r>
            <a:r>
              <a:rPr lang="en-US" dirty="0">
                <a:latin typeface="Consolas" panose="020B0609020204030204" pitchFamily="49" charset="0"/>
              </a:rPr>
              <a:t> </a:t>
            </a:r>
            <a:r>
              <a:rPr lang="en-US" sz="1600" dirty="0">
                <a:latin typeface="Consolas" panose="020B0609020204030204" pitchFamily="49" charset="0"/>
              </a:rPr>
              <a:t>However</a:t>
            </a:r>
            <a:r>
              <a:rPr lang="en-US" sz="1600" dirty="0">
                <a:solidFill>
                  <a:schemeClr val="accent1"/>
                </a:solidFill>
                <a:latin typeface="Consolas" panose="020B0609020204030204" pitchFamily="49" charset="0"/>
              </a:rPr>
              <a:t>,</a:t>
            </a:r>
            <a:r>
              <a:rPr lang="en-US" sz="1600" dirty="0">
                <a:latin typeface="Consolas" panose="020B0609020204030204" pitchFamily="49" charset="0"/>
              </a:rPr>
              <a:t>  Hence</a:t>
            </a:r>
            <a:r>
              <a:rPr lang="en-US" sz="1600" dirty="0">
                <a:solidFill>
                  <a:schemeClr val="accent1"/>
                </a:solidFill>
                <a:latin typeface="Consolas" panose="020B0609020204030204" pitchFamily="49" charset="0"/>
              </a:rPr>
              <a:t>,</a:t>
            </a:r>
            <a:r>
              <a:rPr lang="en-US" sz="1600" dirty="0">
                <a:latin typeface="Consolas" panose="020B0609020204030204" pitchFamily="49" charset="0"/>
              </a:rPr>
              <a:t>  Therefore</a:t>
            </a:r>
            <a:r>
              <a:rPr lang="en-US" sz="1600" b="1" dirty="0">
                <a:solidFill>
                  <a:schemeClr val="accent1"/>
                </a:solidFill>
                <a:latin typeface="Consolas" panose="020B0609020204030204" pitchFamily="49" charset="0"/>
              </a:rPr>
              <a:t>,</a:t>
            </a:r>
            <a:r>
              <a:rPr lang="en-US" sz="1600" dirty="0">
                <a:latin typeface="Consolas" panose="020B0609020204030204" pitchFamily="49" charset="0"/>
              </a:rPr>
              <a:t>  In this paper</a:t>
            </a:r>
            <a:r>
              <a:rPr lang="en-US" sz="1600" b="1" dirty="0">
                <a:solidFill>
                  <a:schemeClr val="accent1"/>
                </a:solidFill>
                <a:latin typeface="Consolas" panose="020B0609020204030204" pitchFamily="49" charset="0"/>
              </a:rPr>
              <a:t>,</a:t>
            </a:r>
            <a:r>
              <a:rPr lang="en-US" sz="1600" dirty="0">
                <a:latin typeface="Consolas" panose="020B0609020204030204" pitchFamily="49" charset="0"/>
              </a:rPr>
              <a:t>  </a:t>
            </a:r>
          </a:p>
          <a:p>
            <a:r>
              <a:rPr lang="en-US" dirty="0"/>
              <a:t>Semicolons</a:t>
            </a:r>
          </a:p>
          <a:p>
            <a:pPr lvl="1"/>
            <a:r>
              <a:rPr lang="en-US" dirty="0"/>
              <a:t>Divide a long sentence into sub-sentences,</a:t>
            </a:r>
            <a:br>
              <a:rPr lang="en-US" dirty="0"/>
            </a:br>
            <a:r>
              <a:rPr lang="en-US" dirty="0"/>
              <a:t>or separation for emphasis</a:t>
            </a:r>
          </a:p>
          <a:p>
            <a:pPr lvl="1"/>
            <a:r>
              <a:rPr lang="en-US" dirty="0"/>
              <a:t>Lists with </a:t>
            </a:r>
            <a:r>
              <a:rPr lang="en-US" dirty="0" err="1"/>
              <a:t>sublists</a:t>
            </a:r>
            <a:endParaRPr lang="en-US" dirty="0"/>
          </a:p>
          <a:p>
            <a:r>
              <a:rPr lang="en-US" dirty="0"/>
              <a:t>Exclamations</a:t>
            </a:r>
          </a:p>
          <a:p>
            <a:pPr lvl="1"/>
            <a:r>
              <a:rPr lang="en-US" sz="1600" dirty="0">
                <a:latin typeface="Consolas" panose="020B0609020204030204" pitchFamily="49" charset="0"/>
              </a:rPr>
              <a:t>Avoid exclamation marks</a:t>
            </a:r>
            <a:r>
              <a:rPr lang="en-US" sz="1600" b="1" dirty="0">
                <a:solidFill>
                  <a:schemeClr val="accent1"/>
                </a:solidFill>
                <a:latin typeface="Consolas" panose="020B0609020204030204" pitchFamily="49" charset="0"/>
              </a:rPr>
              <a:t>!</a:t>
            </a:r>
            <a:r>
              <a:rPr lang="en-US" sz="1600" dirty="0">
                <a:latin typeface="Consolas" panose="020B0609020204030204" pitchFamily="49" charset="0"/>
              </a:rPr>
              <a:t> Never use more than one</a:t>
            </a:r>
            <a:r>
              <a:rPr lang="en-US" sz="1600" b="1" dirty="0">
                <a:solidFill>
                  <a:schemeClr val="accent1"/>
                </a:solidFill>
                <a:latin typeface="Consolas" panose="020B0609020204030204" pitchFamily="49" charset="0"/>
              </a:rPr>
              <a:t>!!</a:t>
            </a:r>
          </a:p>
          <a:p>
            <a:pPr lvl="1"/>
            <a:endParaRPr lang="en-US" dirty="0"/>
          </a:p>
          <a:p>
            <a:endParaRPr lang="en-US" dirty="0"/>
          </a:p>
        </p:txBody>
      </p:sp>
      <p:sp>
        <p:nvSpPr>
          <p:cNvPr id="3" name="Textplatzhalter 2">
            <a:extLst>
              <a:ext uri="{FF2B5EF4-FFF2-40B4-BE49-F238E27FC236}">
                <a16:creationId xmlns:a16="http://schemas.microsoft.com/office/drawing/2014/main" id="{CB1C9533-EE6C-1359-A9F7-002BAC4BA001}"/>
              </a:ext>
            </a:extLst>
          </p:cNvPr>
          <p:cNvSpPr>
            <a:spLocks noGrp="1"/>
          </p:cNvSpPr>
          <p:nvPr>
            <p:ph type="body" sz="quarter" idx="14"/>
          </p:nvPr>
        </p:nvSpPr>
        <p:spPr/>
        <p:txBody>
          <a:bodyPr/>
          <a:lstStyle/>
          <a:p>
            <a:r>
              <a:rPr lang="en-US" dirty="0"/>
              <a:t>Writing Style: Punctuation</a:t>
            </a:r>
          </a:p>
        </p:txBody>
      </p:sp>
      <p:sp>
        <p:nvSpPr>
          <p:cNvPr id="7" name="TextBox 4">
            <a:extLst>
              <a:ext uri="{FF2B5EF4-FFF2-40B4-BE49-F238E27FC236}">
                <a16:creationId xmlns:a16="http://schemas.microsoft.com/office/drawing/2014/main" id="{55325A3B-0975-B174-A3F4-02940CE44541}"/>
              </a:ext>
            </a:extLst>
          </p:cNvPr>
          <p:cNvSpPr txBox="1"/>
          <p:nvPr/>
        </p:nvSpPr>
        <p:spPr>
          <a:xfrm>
            <a:off x="1169402" y="1984294"/>
            <a:ext cx="4231531" cy="584775"/>
          </a:xfrm>
          <a:prstGeom prst="rect">
            <a:avLst/>
          </a:prstGeom>
          <a:noFill/>
        </p:spPr>
        <p:txBody>
          <a:bodyPr wrap="square" lIns="0" rIns="0" rtlCol="0">
            <a:spAutoFit/>
          </a:bodyPr>
          <a:lstStyle/>
          <a:p>
            <a:pPr algn="ctr"/>
            <a:r>
              <a:rPr lang="en-US" sz="1600" dirty="0">
                <a:solidFill>
                  <a:srgbClr val="000000"/>
                </a:solidFill>
                <a:latin typeface="Consolas" panose="020B0609020204030204" pitchFamily="49" charset="0"/>
                <a:cs typeface="Calibri" panose="020F0502020204030204" pitchFamily="34" charset="0"/>
              </a:rPr>
              <a:t>When using disk</a:t>
            </a:r>
            <a:r>
              <a:rPr lang="en-US" sz="1600" b="1" dirty="0">
                <a:solidFill>
                  <a:srgbClr val="000000"/>
                </a:solidFill>
                <a:latin typeface="Consolas" panose="020B0609020204030204" pitchFamily="49" charset="0"/>
                <a:cs typeface="Calibri" panose="020F0502020204030204" pitchFamily="34" charset="0"/>
              </a:rPr>
              <a:t>[,]</a:t>
            </a:r>
            <a:r>
              <a:rPr lang="en-US" sz="1600" dirty="0">
                <a:solidFill>
                  <a:srgbClr val="000000"/>
                </a:solidFill>
                <a:latin typeface="Consolas" panose="020B0609020204030204" pitchFamily="49" charset="0"/>
                <a:cs typeface="Calibri" panose="020F0502020204030204" pitchFamily="34" charset="0"/>
              </a:rPr>
              <a:t> tree algorithms </a:t>
            </a:r>
            <a:br>
              <a:rPr lang="en-US" sz="1600" dirty="0">
                <a:solidFill>
                  <a:srgbClr val="000000"/>
                </a:solidFill>
                <a:latin typeface="Consolas" panose="020B0609020204030204" pitchFamily="49" charset="0"/>
                <a:cs typeface="Calibri" panose="020F0502020204030204" pitchFamily="34" charset="0"/>
              </a:rPr>
            </a:br>
            <a:r>
              <a:rPr lang="en-US" sz="1600" dirty="0">
                <a:solidFill>
                  <a:srgbClr val="000000"/>
                </a:solidFill>
                <a:latin typeface="Consolas" panose="020B0609020204030204" pitchFamily="49" charset="0"/>
                <a:cs typeface="Calibri" panose="020F0502020204030204" pitchFamily="34" charset="0"/>
              </a:rPr>
              <a:t>were found to be particularly poor.</a:t>
            </a:r>
          </a:p>
        </p:txBody>
      </p:sp>
      <p:sp>
        <p:nvSpPr>
          <p:cNvPr id="8" name="TextBox 6">
            <a:extLst>
              <a:ext uri="{FF2B5EF4-FFF2-40B4-BE49-F238E27FC236}">
                <a16:creationId xmlns:a16="http://schemas.microsoft.com/office/drawing/2014/main" id="{43B46746-366E-C482-8AC0-012B9E88B4C2}"/>
              </a:ext>
            </a:extLst>
          </p:cNvPr>
          <p:cNvSpPr txBox="1"/>
          <p:nvPr/>
        </p:nvSpPr>
        <p:spPr>
          <a:xfrm>
            <a:off x="5844209" y="1984294"/>
            <a:ext cx="4410805" cy="584775"/>
          </a:xfrm>
          <a:prstGeom prst="rect">
            <a:avLst/>
          </a:prstGeom>
          <a:noFill/>
        </p:spPr>
        <p:txBody>
          <a:bodyPr wrap="square" lIns="0" rIns="0" rtlCol="0">
            <a:spAutoFit/>
          </a:bodyPr>
          <a:lstStyle/>
          <a:p>
            <a:pPr algn="ctr"/>
            <a:r>
              <a:rPr lang="en-US" sz="1600" dirty="0">
                <a:solidFill>
                  <a:srgbClr val="000000"/>
                </a:solidFill>
                <a:latin typeface="Consolas" panose="020B0609020204030204" pitchFamily="49" charset="0"/>
                <a:cs typeface="Calibri" panose="020F0502020204030204" pitchFamily="34" charset="0"/>
              </a:rPr>
              <a:t>A woman without her man is nothing.</a:t>
            </a:r>
          </a:p>
          <a:p>
            <a:pPr algn="ctr"/>
            <a:r>
              <a:rPr lang="en-US" sz="1600" dirty="0">
                <a:solidFill>
                  <a:srgbClr val="000000"/>
                </a:solidFill>
                <a:latin typeface="Consolas" panose="020B0609020204030204" pitchFamily="49" charset="0"/>
                <a:cs typeface="Calibri" panose="020F0502020204030204" pitchFamily="34" charset="0"/>
              </a:rPr>
              <a:t>A woman: without her, man is nothing.</a:t>
            </a:r>
          </a:p>
        </p:txBody>
      </p:sp>
      <p:sp>
        <p:nvSpPr>
          <p:cNvPr id="11" name="TextBox 5">
            <a:extLst>
              <a:ext uri="{FF2B5EF4-FFF2-40B4-BE49-F238E27FC236}">
                <a16:creationId xmlns:a16="http://schemas.microsoft.com/office/drawing/2014/main" id="{8A671611-FBB3-A16A-5258-40CA99CCE0B4}"/>
              </a:ext>
            </a:extLst>
          </p:cNvPr>
          <p:cNvSpPr txBox="1"/>
          <p:nvPr/>
        </p:nvSpPr>
        <p:spPr>
          <a:xfrm>
            <a:off x="5844209" y="3786834"/>
            <a:ext cx="5130651" cy="1077218"/>
          </a:xfrm>
          <a:prstGeom prst="rect">
            <a:avLst/>
          </a:prstGeom>
          <a:noFill/>
        </p:spPr>
        <p:txBody>
          <a:bodyPr wrap="square" lIns="0" rIns="0" rtlCol="0">
            <a:spAutoFit/>
          </a:bodyPr>
          <a:lstStyle/>
          <a:p>
            <a:pPr algn="ctr"/>
            <a:r>
              <a:rPr lang="en-US" sz="1600" dirty="0">
                <a:solidFill>
                  <a:srgbClr val="000000"/>
                </a:solidFill>
                <a:latin typeface="Consolas" panose="020B0609020204030204" pitchFamily="49" charset="0"/>
                <a:cs typeface="Calibri" panose="020F0502020204030204" pitchFamily="34" charset="0"/>
              </a:rPr>
              <a:t>We use index structures like b-trees, tries, and hash tables</a:t>
            </a:r>
            <a:r>
              <a:rPr lang="en-US" sz="1600" b="1" dirty="0">
                <a:solidFill>
                  <a:srgbClr val="000000"/>
                </a:solidFill>
                <a:latin typeface="Consolas" panose="020B0609020204030204" pitchFamily="49" charset="0"/>
                <a:cs typeface="Calibri" panose="020F0502020204030204" pitchFamily="34" charset="0"/>
              </a:rPr>
              <a:t>;</a:t>
            </a:r>
            <a:r>
              <a:rPr lang="en-US" sz="1600" dirty="0">
                <a:solidFill>
                  <a:srgbClr val="000000"/>
                </a:solidFill>
                <a:latin typeface="Consolas" panose="020B0609020204030204" pitchFamily="49" charset="0"/>
                <a:cs typeface="Calibri" panose="020F0502020204030204" pitchFamily="34" charset="0"/>
              </a:rPr>
              <a:t> as well as compression techniques like run-length encoding, dictionary encoding, and null suppression.</a:t>
            </a:r>
          </a:p>
        </p:txBody>
      </p:sp>
    </p:spTree>
    <p:extLst>
      <p:ext uri="{BB962C8B-B14F-4D97-AF65-F5344CB8AC3E}">
        <p14:creationId xmlns:p14="http://schemas.microsoft.com/office/powerpoint/2010/main" val="315313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B16C9C8-14BF-36BA-1E3D-F0CB4C051DF9}"/>
              </a:ext>
            </a:extLst>
          </p:cNvPr>
          <p:cNvSpPr>
            <a:spLocks noGrp="1"/>
          </p:cNvSpPr>
          <p:nvPr>
            <p:ph type="body" sz="quarter" idx="18"/>
          </p:nvPr>
        </p:nvSpPr>
        <p:spPr/>
        <p:txBody>
          <a:bodyPr/>
          <a:lstStyle/>
          <a:p>
            <a:r>
              <a:rPr lang="en-US" sz="1800" dirty="0"/>
              <a:t>Diversity, </a:t>
            </a:r>
            <a:r>
              <a:rPr lang="en-US" sz="1800" dirty="0">
                <a:solidFill>
                  <a:srgbClr val="7889FB"/>
                </a:solidFill>
              </a:rPr>
              <a:t>“the who”</a:t>
            </a:r>
          </a:p>
          <a:p>
            <a:pPr lvl="1"/>
            <a:r>
              <a:rPr lang="en-US" sz="1600" dirty="0"/>
              <a:t>Individuals from a wide variety of backgrounds and experience, different viewpoints/reasoning/approaches</a:t>
            </a:r>
          </a:p>
          <a:p>
            <a:pPr lvl="1"/>
            <a:endParaRPr lang="en-US" sz="1600" dirty="0"/>
          </a:p>
          <a:p>
            <a:pPr lvl="1"/>
            <a:r>
              <a:rPr lang="en-US" sz="1600" b="1" dirty="0"/>
              <a:t>Different cultures:</a:t>
            </a:r>
            <a:r>
              <a:rPr lang="en-US" sz="1600" dirty="0"/>
              <a:t> e.g., use names from variety of languages, cultures, nationalities (not just Alice and Bob)</a:t>
            </a:r>
          </a:p>
          <a:p>
            <a:pPr lvl="1"/>
            <a:r>
              <a:rPr lang="en-US" sz="1600" b="1" dirty="0"/>
              <a:t>Differences in figures: </a:t>
            </a:r>
            <a:r>
              <a:rPr lang="en-US" sz="1600" dirty="0"/>
              <a:t>e.g., people-like icons: use variety of gender, skin color, ability status, …</a:t>
            </a:r>
          </a:p>
          <a:p>
            <a:pPr lvl="1"/>
            <a:r>
              <a:rPr lang="en-US" sz="1600" b="1" dirty="0"/>
              <a:t>Gender diversity in pronouns: </a:t>
            </a:r>
            <a:r>
              <a:rPr lang="en-US" sz="1600" dirty="0"/>
              <a:t>use variety of he/she/they,</a:t>
            </a:r>
            <a:br>
              <a:rPr lang="en-US" sz="1600" dirty="0"/>
            </a:br>
            <a:r>
              <a:rPr lang="en-US" sz="1600" dirty="0"/>
              <a:t>use gender-neutral nouns: “chairman” </a:t>
            </a:r>
            <a:r>
              <a:rPr lang="en-US" sz="1800" dirty="0">
                <a:effectLst/>
                <a:latin typeface="Liberation Serif"/>
                <a:ea typeface="Noto Serif CJK SC"/>
                <a:cs typeface="Lohit Devanagari"/>
              </a:rPr>
              <a:t>→ </a:t>
            </a:r>
            <a:r>
              <a:rPr lang="en-US" sz="1600" dirty="0"/>
              <a:t>“chairperson”</a:t>
            </a:r>
          </a:p>
          <a:p>
            <a:pPr lvl="1"/>
            <a:endParaRPr lang="en-US" sz="1600" dirty="0"/>
          </a:p>
          <a:p>
            <a:r>
              <a:rPr lang="en-US" sz="1800" dirty="0">
                <a:solidFill>
                  <a:srgbClr val="C00000"/>
                </a:solidFill>
              </a:rPr>
              <a:t>Increasing Awareness for D&amp;I</a:t>
            </a:r>
          </a:p>
          <a:p>
            <a:pPr lvl="1"/>
            <a:r>
              <a:rPr lang="en-US" sz="1600" dirty="0"/>
              <a:t>Meanwhile part of the policies of all/most major publication venues (SIGMOD, VLDB, ICDE, EDBT, ADBIS, …)</a:t>
            </a:r>
          </a:p>
          <a:p>
            <a:pPr lvl="1"/>
            <a:r>
              <a:rPr lang="en-US" sz="1600" b="1" dirty="0">
                <a:solidFill>
                  <a:srgbClr val="7889FB"/>
                </a:solidFill>
              </a:rPr>
              <a:t>D&amp;I issues may be included in the review form</a:t>
            </a:r>
          </a:p>
        </p:txBody>
      </p:sp>
      <p:sp>
        <p:nvSpPr>
          <p:cNvPr id="3" name="Textplatzhalter 2">
            <a:extLst>
              <a:ext uri="{FF2B5EF4-FFF2-40B4-BE49-F238E27FC236}">
                <a16:creationId xmlns:a16="http://schemas.microsoft.com/office/drawing/2014/main" id="{C77D7450-5E67-0AEF-5903-45AE08D2CCAB}"/>
              </a:ext>
            </a:extLst>
          </p:cNvPr>
          <p:cNvSpPr>
            <a:spLocks noGrp="1"/>
          </p:cNvSpPr>
          <p:nvPr>
            <p:ph type="body" sz="quarter" idx="14"/>
          </p:nvPr>
        </p:nvSpPr>
        <p:spPr/>
        <p:txBody>
          <a:bodyPr/>
          <a:lstStyle/>
          <a:p>
            <a:r>
              <a:rPr lang="en-US" dirty="0"/>
              <a:t>Writing Style: Diversity and Inclusion</a:t>
            </a:r>
          </a:p>
        </p:txBody>
      </p:sp>
      <p:sp>
        <p:nvSpPr>
          <p:cNvPr id="4" name="Textplatzhalter 3">
            <a:extLst>
              <a:ext uri="{FF2B5EF4-FFF2-40B4-BE49-F238E27FC236}">
                <a16:creationId xmlns:a16="http://schemas.microsoft.com/office/drawing/2014/main" id="{CFEA1735-7DA6-A24E-63C5-07B8097590A1}"/>
              </a:ext>
            </a:extLst>
          </p:cNvPr>
          <p:cNvSpPr>
            <a:spLocks noGrp="1"/>
          </p:cNvSpPr>
          <p:nvPr>
            <p:ph type="body" sz="quarter" idx="19"/>
          </p:nvPr>
        </p:nvSpPr>
        <p:spPr>
          <a:xfrm>
            <a:off x="6114945" y="1262740"/>
            <a:ext cx="5732498" cy="4506685"/>
          </a:xfrm>
        </p:spPr>
        <p:txBody>
          <a:bodyPr/>
          <a:lstStyle/>
          <a:p>
            <a:r>
              <a:rPr lang="en-US" sz="1800" dirty="0"/>
              <a:t>Inclusion, </a:t>
            </a:r>
            <a:r>
              <a:rPr lang="en-US" sz="1800" dirty="0">
                <a:solidFill>
                  <a:srgbClr val="7889FB"/>
                </a:solidFill>
              </a:rPr>
              <a:t>“the how”</a:t>
            </a:r>
          </a:p>
          <a:p>
            <a:pPr lvl="1"/>
            <a:r>
              <a:rPr lang="en-US" sz="1600" dirty="0"/>
              <a:t>Environment welcoming and embracing diversity; </a:t>
            </a:r>
            <a:r>
              <a:rPr lang="en-US" sz="1600" b="1" dirty="0">
                <a:solidFill>
                  <a:srgbClr val="C00000"/>
                </a:solidFill>
              </a:rPr>
              <a:t>avoid</a:t>
            </a:r>
            <a:r>
              <a:rPr lang="en-US" sz="1600" dirty="0"/>
              <a:t> </a:t>
            </a:r>
            <a:r>
              <a:rPr lang="en-US" sz="1600" kern="150" dirty="0">
                <a:effectLst/>
                <a:latin typeface="OpenSymbol"/>
                <a:ea typeface="OpenSymbol"/>
                <a:cs typeface="OpenSymbol"/>
              </a:rPr>
              <a:t>language that furthers the marginalization</a:t>
            </a:r>
            <a:r>
              <a:rPr lang="en-US" sz="1600" kern="150" dirty="0">
                <a:latin typeface="OpenSymbol"/>
                <a:ea typeface="OpenSymbol"/>
                <a:cs typeface="OpenSymbol"/>
              </a:rPr>
              <a:t>, </a:t>
            </a:r>
            <a:r>
              <a:rPr lang="en-US" sz="1600" kern="150" dirty="0">
                <a:effectLst/>
                <a:latin typeface="OpenSymbol"/>
                <a:ea typeface="OpenSymbol"/>
                <a:cs typeface="OpenSymbol"/>
              </a:rPr>
              <a:t>stereotyping, erasure of any group of people</a:t>
            </a:r>
            <a:endParaRPr lang="de-DE" sz="1600" b="1" kern="150" dirty="0">
              <a:solidFill>
                <a:srgbClr val="C00000"/>
              </a:solidFill>
              <a:effectLst/>
              <a:latin typeface="OpenSymbol"/>
              <a:ea typeface="OpenSymbol"/>
              <a:cs typeface="OpenSymbol"/>
            </a:endParaRPr>
          </a:p>
          <a:p>
            <a:pPr lvl="1"/>
            <a:r>
              <a:rPr lang="en-US" sz="1600" b="1" dirty="0"/>
              <a:t>Implicit assumptions: </a:t>
            </a:r>
            <a:r>
              <a:rPr lang="en-US" sz="1600" dirty="0"/>
              <a:t>"Everyone has a mother and a father."</a:t>
            </a:r>
          </a:p>
          <a:p>
            <a:pPr lvl="1"/>
            <a:r>
              <a:rPr lang="en-US" sz="1600" b="1" dirty="0"/>
              <a:t>Oppressive terminology:</a:t>
            </a:r>
            <a:r>
              <a:rPr lang="en-US" sz="1600" dirty="0"/>
              <a:t> e.g.,</a:t>
            </a:r>
            <a:br>
              <a:rPr lang="en-US" sz="1600" b="1" dirty="0"/>
            </a:br>
            <a:r>
              <a:rPr lang="en-US" sz="1600" dirty="0"/>
              <a:t>“master-slave“	</a:t>
            </a:r>
            <a:r>
              <a:rPr lang="en-US" sz="1600" dirty="0">
                <a:effectLst/>
                <a:latin typeface="Liberation Serif"/>
                <a:ea typeface="Noto Serif CJK SC"/>
                <a:cs typeface="Lohit Devanagari"/>
              </a:rPr>
              <a:t>→</a:t>
            </a:r>
            <a:r>
              <a:rPr lang="en-US" sz="1600" dirty="0"/>
              <a:t> “coordinator-worker”</a:t>
            </a:r>
            <a:br>
              <a:rPr lang="en-US" sz="1600" dirty="0"/>
            </a:br>
            <a:r>
              <a:rPr lang="en-US" sz="1600" dirty="0"/>
              <a:t>“orphaned object”	</a:t>
            </a:r>
            <a:r>
              <a:rPr lang="en-US" sz="1600" dirty="0">
                <a:effectLst/>
                <a:latin typeface="Liberation Serif"/>
                <a:ea typeface="Noto Serif CJK SC"/>
                <a:cs typeface="Lohit Devanagari"/>
              </a:rPr>
              <a:t>→</a:t>
            </a:r>
            <a:r>
              <a:rPr lang="en-US" sz="1600" dirty="0"/>
              <a:t> “unreferenced object”</a:t>
            </a:r>
            <a:br>
              <a:rPr lang="en-US" sz="1600" dirty="0"/>
            </a:br>
            <a:r>
              <a:rPr lang="en-US" sz="1600" dirty="0"/>
              <a:t>“blacklist/whitelist”	</a:t>
            </a:r>
            <a:r>
              <a:rPr lang="en-US" sz="1600" dirty="0">
                <a:effectLst/>
                <a:latin typeface="Liberation Serif"/>
                <a:ea typeface="Noto Serif CJK SC"/>
                <a:cs typeface="Lohit Devanagari"/>
              </a:rPr>
              <a:t>→</a:t>
            </a:r>
            <a:r>
              <a:rPr lang="en-US" sz="1600" dirty="0"/>
              <a:t> “blocklist/allowlist”</a:t>
            </a:r>
          </a:p>
          <a:p>
            <a:pPr lvl="1"/>
            <a:r>
              <a:rPr lang="en-US" sz="1600" b="1" dirty="0"/>
              <a:t>Marginalization of under-represented groups:</a:t>
            </a:r>
            <a:br>
              <a:rPr lang="en-US" sz="1600" b="1" dirty="0"/>
            </a:br>
            <a:r>
              <a:rPr lang="en-US" sz="1600" dirty="0"/>
              <a:t>e.g., “The Gender attribute is either Male or Female."</a:t>
            </a:r>
          </a:p>
          <a:p>
            <a:pPr lvl="1"/>
            <a:r>
              <a:rPr lang="en-US" sz="1600" b="1" dirty="0"/>
              <a:t>Lack of accessibility:</a:t>
            </a:r>
            <a:r>
              <a:rPr lang="en-US" sz="1600" dirty="0"/>
              <a:t> e.g., color alone to convey info in a plot</a:t>
            </a:r>
            <a:br>
              <a:rPr lang="en-US" sz="1600" dirty="0"/>
            </a:br>
            <a:r>
              <a:rPr lang="en-US" sz="1600" dirty="0">
                <a:effectLst/>
                <a:latin typeface="Liberation Serif"/>
                <a:ea typeface="Noto Serif CJK SC"/>
                <a:cs typeface="Lohit Devanagari"/>
              </a:rPr>
              <a:t>→</a:t>
            </a:r>
            <a:r>
              <a:rPr lang="en-US" sz="1600" dirty="0"/>
              <a:t> use patterns, symbols, textures, etc.</a:t>
            </a:r>
          </a:p>
          <a:p>
            <a:pPr lvl="1"/>
            <a:r>
              <a:rPr lang="en-US" sz="1600" b="1" dirty="0"/>
              <a:t>Stereotyping:</a:t>
            </a:r>
            <a:r>
              <a:rPr lang="en-US" sz="1600" dirty="0"/>
              <a:t> e.g., feminine names or presentations for personal secretary role</a:t>
            </a:r>
          </a:p>
          <a:p>
            <a:pPr lvl="1"/>
            <a:endParaRPr lang="en-US" sz="1600" dirty="0"/>
          </a:p>
        </p:txBody>
      </p:sp>
      <p:sp>
        <p:nvSpPr>
          <p:cNvPr id="5" name="Textfeld 4">
            <a:extLst>
              <a:ext uri="{FF2B5EF4-FFF2-40B4-BE49-F238E27FC236}">
                <a16:creationId xmlns:a16="http://schemas.microsoft.com/office/drawing/2014/main" id="{8AE2D705-58D4-12E4-260C-FD0E115CD636}"/>
              </a:ext>
            </a:extLst>
          </p:cNvPr>
          <p:cNvSpPr txBox="1"/>
          <p:nvPr/>
        </p:nvSpPr>
        <p:spPr>
          <a:xfrm>
            <a:off x="7238483" y="385931"/>
            <a:ext cx="3258584" cy="369332"/>
          </a:xfrm>
          <a:prstGeom prst="rect">
            <a:avLst/>
          </a:prstGeom>
          <a:noFill/>
        </p:spPr>
        <p:txBody>
          <a:bodyPr wrap="none" rtlCol="0">
            <a:spAutoFit/>
          </a:bodyPr>
          <a:lstStyle/>
          <a:p>
            <a:pPr algn="ctr"/>
            <a:r>
              <a:rPr lang="en-US" dirty="0">
                <a:solidFill>
                  <a:srgbClr val="000000"/>
                </a:solidFill>
              </a:rPr>
              <a:t>[</a:t>
            </a:r>
            <a:r>
              <a:rPr lang="en-US" b="1" dirty="0">
                <a:solidFill>
                  <a:srgbClr val="000000"/>
                </a:solidFill>
              </a:rPr>
              <a:t>Credit: </a:t>
            </a:r>
            <a:r>
              <a:rPr lang="en-US" sz="1800" u="none" strike="noStrike" kern="150" dirty="0">
                <a:solidFill>
                  <a:srgbClr val="0563C1"/>
                </a:solidFill>
                <a:effectLst/>
                <a:latin typeface="OpenSymbol"/>
                <a:ea typeface="OpenSymbol"/>
                <a:cs typeface="OpenSymbol"/>
                <a:hlinkClick r:id="rId2"/>
              </a:rPr>
              <a:t>https://dbdni.github.io/</a:t>
            </a:r>
            <a:r>
              <a:rPr lang="en-US" dirty="0">
                <a:solidFill>
                  <a:srgbClr val="000000"/>
                </a:solidFill>
              </a:rPr>
              <a:t>]</a:t>
            </a:r>
          </a:p>
        </p:txBody>
      </p:sp>
    </p:spTree>
    <p:extLst>
      <p:ext uri="{BB962C8B-B14F-4D97-AF65-F5344CB8AC3E}">
        <p14:creationId xmlns:p14="http://schemas.microsoft.com/office/powerpoint/2010/main" val="2966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11BFE0F-3693-EC11-52F3-5F581A91C6CC}"/>
              </a:ext>
            </a:extLst>
          </p:cNvPr>
          <p:cNvSpPr>
            <a:spLocks noGrp="1"/>
          </p:cNvSpPr>
          <p:nvPr>
            <p:ph type="body" sz="quarter" idx="18"/>
          </p:nvPr>
        </p:nvSpPr>
        <p:spPr/>
        <p:txBody>
          <a:bodyPr/>
          <a:lstStyle/>
          <a:p>
            <a:r>
              <a:rPr lang="en-US" dirty="0">
                <a:solidFill>
                  <a:srgbClr val="7889FB"/>
                </a:solidFill>
              </a:rPr>
              <a:t>Goal:</a:t>
            </a:r>
            <a:r>
              <a:rPr lang="en-US" dirty="0"/>
              <a:t> </a:t>
            </a:r>
            <a:r>
              <a:rPr lang="en-US" dirty="0">
                <a:solidFill>
                  <a:schemeClr val="accent1"/>
                </a:solidFill>
              </a:rPr>
              <a:t>Emphasize Quality of Contents with Quality of Visual Presentation</a:t>
            </a:r>
          </a:p>
          <a:p>
            <a:pPr lvl="1"/>
            <a:r>
              <a:rPr lang="en-US" dirty="0"/>
              <a:t>A carelessly formatted paper (layout, figures, fonts, underlining) creates a bad first impression</a:t>
            </a:r>
          </a:p>
          <a:p>
            <a:pPr lvl="1"/>
            <a:r>
              <a:rPr lang="en-US" dirty="0"/>
              <a:t>Recap: </a:t>
            </a:r>
            <a:r>
              <a:rPr lang="en-US" b="1" dirty="0"/>
              <a:t>skimming</a:t>
            </a:r>
            <a:r>
              <a:rPr lang="en-US" dirty="0"/>
              <a:t> and </a:t>
            </a:r>
            <a:r>
              <a:rPr lang="en-US" b="1" dirty="0"/>
              <a:t>anchoring</a:t>
            </a:r>
          </a:p>
          <a:p>
            <a:r>
              <a:rPr lang="en-US" dirty="0"/>
              <a:t>Figures</a:t>
            </a:r>
          </a:p>
          <a:p>
            <a:pPr lvl="1"/>
            <a:r>
              <a:rPr lang="en-US" dirty="0"/>
              <a:t>Use same font and font size as the main text / code in main paper</a:t>
            </a:r>
          </a:p>
          <a:p>
            <a:pPr lvl="1"/>
            <a:r>
              <a:rPr lang="en-US" dirty="0"/>
              <a:t>Avoid text overlap, too aggressive </a:t>
            </a:r>
            <a:r>
              <a:rPr lang="en-US" b="1" dirty="0">
                <a:solidFill>
                  <a:srgbClr val="7030A0"/>
                </a:solidFill>
              </a:rPr>
              <a:t>col</a:t>
            </a:r>
            <a:r>
              <a:rPr lang="en-US" b="1" dirty="0">
                <a:solidFill>
                  <a:srgbClr val="00B050"/>
                </a:solidFill>
              </a:rPr>
              <a:t>ors</a:t>
            </a:r>
            <a:r>
              <a:rPr lang="en-US" dirty="0"/>
              <a:t> </a:t>
            </a:r>
          </a:p>
          <a:p>
            <a:r>
              <a:rPr lang="en-US" dirty="0"/>
              <a:t>So-called Orphans and Widows</a:t>
            </a:r>
          </a:p>
          <a:p>
            <a:pPr lvl="1"/>
            <a:r>
              <a:rPr lang="en-US" dirty="0"/>
              <a:t>Imprecise definition</a:t>
            </a:r>
          </a:p>
          <a:p>
            <a:pPr lvl="1"/>
            <a:r>
              <a:rPr lang="en-US" dirty="0"/>
              <a:t>Avoid few words per line, </a:t>
            </a:r>
            <a:br>
              <a:rPr lang="en-US" dirty="0"/>
            </a:br>
            <a:r>
              <a:rPr lang="en-US" dirty="0"/>
              <a:t>single line at next page</a:t>
            </a:r>
          </a:p>
          <a:p>
            <a:r>
              <a:rPr lang="en-US" dirty="0"/>
              <a:t>Text Running over Column Margin</a:t>
            </a:r>
            <a:r>
              <a:rPr lang="en-US" b="0" dirty="0"/>
              <a:t> (rephrase until it fits)</a:t>
            </a:r>
          </a:p>
          <a:p>
            <a:r>
              <a:rPr lang="en-US" dirty="0"/>
              <a:t>Highlighting</a:t>
            </a:r>
          </a:p>
          <a:p>
            <a:pPr lvl="1"/>
            <a:r>
              <a:rPr lang="en-US" b="1" dirty="0">
                <a:latin typeface="Courier New" panose="02070309020205020404" pitchFamily="49" charset="0"/>
                <a:cs typeface="Courier New" panose="02070309020205020404" pitchFamily="49" charset="0"/>
              </a:rPr>
              <a:t>\</a:t>
            </a:r>
            <a:r>
              <a:rPr lang="en-US" b="1" dirty="0" err="1">
                <a:latin typeface="Courier New" panose="02070309020205020404" pitchFamily="49" charset="0"/>
                <a:cs typeface="Courier New" panose="02070309020205020404" pitchFamily="49" charset="0"/>
              </a:rPr>
              <a:t>emph</a:t>
            </a:r>
            <a:r>
              <a:rPr lang="en-US" b="1" dirty="0">
                <a:latin typeface="Courier New" panose="02070309020205020404" pitchFamily="49" charset="0"/>
                <a:cs typeface="Courier New" panose="02070309020205020404" pitchFamily="49" charset="0"/>
              </a:rPr>
              <a:t>{…}</a:t>
            </a:r>
            <a:r>
              <a:rPr lang="en-US" b="1" dirty="0">
                <a:cs typeface="Courier New" panose="02070309020205020404" pitchFamily="49" charset="0"/>
              </a:rPr>
              <a:t> </a:t>
            </a:r>
            <a:r>
              <a:rPr lang="en-US" dirty="0"/>
              <a:t>(emphasize) over underlining or bold </a:t>
            </a:r>
          </a:p>
          <a:p>
            <a:pPr lvl="1"/>
            <a:r>
              <a:rPr lang="en-US" b="1" dirty="0">
                <a:latin typeface="Courier New" panose="02070309020205020404" pitchFamily="49" charset="0"/>
                <a:cs typeface="Courier New" panose="02070309020205020404" pitchFamily="49" charset="0"/>
              </a:rPr>
              <a:t>\</a:t>
            </a:r>
            <a:r>
              <a:rPr lang="en-US" b="1" dirty="0" err="1">
                <a:latin typeface="Courier New" panose="02070309020205020404" pitchFamily="49" charset="0"/>
                <a:cs typeface="Courier New" panose="02070309020205020404" pitchFamily="49" charset="0"/>
              </a:rPr>
              <a:t>texttt</a:t>
            </a:r>
            <a:r>
              <a:rPr lang="en-US" b="1" dirty="0">
                <a:latin typeface="Courier New" panose="02070309020205020404" pitchFamily="49" charset="0"/>
                <a:cs typeface="Courier New" panose="02070309020205020404" pitchFamily="49" charset="0"/>
              </a:rPr>
              <a:t>{…}</a:t>
            </a:r>
            <a:r>
              <a:rPr lang="en-US" b="1" dirty="0">
                <a:cs typeface="Courier New" panose="02070309020205020404" pitchFamily="49" charset="0"/>
              </a:rPr>
              <a:t> </a:t>
            </a:r>
            <a:r>
              <a:rPr lang="en-US" dirty="0">
                <a:cs typeface="Courier New" panose="02070309020205020404" pitchFamily="49" charset="0"/>
              </a:rPr>
              <a:t>or </a:t>
            </a:r>
            <a:r>
              <a:rPr lang="en-US" b="1" dirty="0">
                <a:latin typeface="Courier New" panose="02070309020205020404" pitchFamily="49" charset="0"/>
                <a:cs typeface="Courier New" panose="02070309020205020404" pitchFamily="49" charset="0"/>
              </a:rPr>
              <a:t>\verb+…+</a:t>
            </a:r>
            <a:r>
              <a:rPr lang="en-US" dirty="0"/>
              <a:t> for inline code</a:t>
            </a:r>
          </a:p>
          <a:p>
            <a:pPr lvl="1"/>
            <a:endParaRPr lang="en-US" dirty="0"/>
          </a:p>
          <a:p>
            <a:endParaRPr lang="en-US" dirty="0"/>
          </a:p>
        </p:txBody>
      </p:sp>
      <p:sp>
        <p:nvSpPr>
          <p:cNvPr id="3" name="Textplatzhalter 2">
            <a:extLst>
              <a:ext uri="{FF2B5EF4-FFF2-40B4-BE49-F238E27FC236}">
                <a16:creationId xmlns:a16="http://schemas.microsoft.com/office/drawing/2014/main" id="{FBEA1A4A-71AE-1BFF-6C04-573221EF9509}"/>
              </a:ext>
            </a:extLst>
          </p:cNvPr>
          <p:cNvSpPr>
            <a:spLocks noGrp="1"/>
          </p:cNvSpPr>
          <p:nvPr>
            <p:ph type="body" sz="quarter" idx="14"/>
          </p:nvPr>
        </p:nvSpPr>
        <p:spPr/>
        <p:txBody>
          <a:bodyPr/>
          <a:lstStyle/>
          <a:p>
            <a:r>
              <a:rPr lang="en-US" dirty="0"/>
              <a:t>Formatting</a:t>
            </a:r>
          </a:p>
        </p:txBody>
      </p:sp>
      <p:sp>
        <p:nvSpPr>
          <p:cNvPr id="4" name="TextBox 4">
            <a:extLst>
              <a:ext uri="{FF2B5EF4-FFF2-40B4-BE49-F238E27FC236}">
                <a16:creationId xmlns:a16="http://schemas.microsoft.com/office/drawing/2014/main" id="{8804B932-F8C5-E30A-E881-7DCB326AC1C8}"/>
              </a:ext>
            </a:extLst>
          </p:cNvPr>
          <p:cNvSpPr txBox="1"/>
          <p:nvPr/>
        </p:nvSpPr>
        <p:spPr>
          <a:xfrm>
            <a:off x="9964839" y="1277868"/>
            <a:ext cx="1819072" cy="1200329"/>
          </a:xfrm>
          <a:prstGeom prst="rect">
            <a:avLst/>
          </a:prstGeom>
          <a:noFill/>
        </p:spPr>
        <p:txBody>
          <a:bodyPr wrap="square" lIns="0" rIns="0" rtlCol="0">
            <a:spAutoFit/>
          </a:bodyPr>
          <a:lstStyle/>
          <a:p>
            <a:pPr algn="ctr"/>
            <a:r>
              <a:rPr lang="en-US" dirty="0">
                <a:solidFill>
                  <a:schemeClr val="accent1"/>
                </a:solidFill>
                <a:latin typeface="Calibri" panose="020F0502020204030204" pitchFamily="34" charset="0"/>
                <a:cs typeface="Calibri" panose="020F0502020204030204" pitchFamily="34" charset="0"/>
              </a:rPr>
              <a:t>“The paper’s approach is probably equally sloppy”</a:t>
            </a:r>
          </a:p>
        </p:txBody>
      </p:sp>
      <p:pic>
        <p:nvPicPr>
          <p:cNvPr id="5" name="Picture 5">
            <a:extLst>
              <a:ext uri="{FF2B5EF4-FFF2-40B4-BE49-F238E27FC236}">
                <a16:creationId xmlns:a16="http://schemas.microsoft.com/office/drawing/2014/main" id="{771F6811-64AD-8C78-DD1E-9338043263DE}"/>
              </a:ext>
            </a:extLst>
          </p:cNvPr>
          <p:cNvPicPr>
            <a:picLocks noChangeAspect="1"/>
          </p:cNvPicPr>
          <p:nvPr/>
        </p:nvPicPr>
        <p:blipFill>
          <a:blip r:embed="rId2"/>
          <a:stretch>
            <a:fillRect/>
          </a:stretch>
        </p:blipFill>
        <p:spPr>
          <a:xfrm>
            <a:off x="3809171" y="3742454"/>
            <a:ext cx="5912004" cy="797717"/>
          </a:xfrm>
          <a:prstGeom prst="rect">
            <a:avLst/>
          </a:prstGeom>
        </p:spPr>
      </p:pic>
      <p:sp>
        <p:nvSpPr>
          <p:cNvPr id="6" name="Rectangle 6">
            <a:extLst>
              <a:ext uri="{FF2B5EF4-FFF2-40B4-BE49-F238E27FC236}">
                <a16:creationId xmlns:a16="http://schemas.microsoft.com/office/drawing/2014/main" id="{F3C90D54-4092-CFD2-2321-FA3592711E86}"/>
              </a:ext>
            </a:extLst>
          </p:cNvPr>
          <p:cNvSpPr/>
          <p:nvPr/>
        </p:nvSpPr>
        <p:spPr>
          <a:xfrm>
            <a:off x="3796471" y="4309544"/>
            <a:ext cx="468958" cy="225915"/>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CED7E6E3-2F60-B03B-86D0-3073F07BEBBA}"/>
              </a:ext>
            </a:extLst>
          </p:cNvPr>
          <p:cNvSpPr txBox="1"/>
          <p:nvPr/>
        </p:nvSpPr>
        <p:spPr>
          <a:xfrm>
            <a:off x="9721175" y="3742454"/>
            <a:ext cx="2470825" cy="646331"/>
          </a:xfrm>
          <a:prstGeom prst="rect">
            <a:avLst/>
          </a:prstGeom>
          <a:noFill/>
        </p:spPr>
        <p:txBody>
          <a:bodyPr wrap="square" lIns="0" rIns="0" rtlCol="0">
            <a:spAutoFit/>
          </a:bodyPr>
          <a:lstStyle/>
          <a:p>
            <a:pPr algn="ctr"/>
            <a:r>
              <a:rPr lang="en-US" dirty="0">
                <a:solidFill>
                  <a:schemeClr val="accent1"/>
                </a:solidFill>
                <a:latin typeface="Calibri" panose="020F0502020204030204" pitchFamily="34" charset="0"/>
                <a:cs typeface="Calibri" panose="020F0502020204030204" pitchFamily="34" charset="0"/>
              </a:rPr>
              <a:t>Looks ugly and wastes </a:t>
            </a:r>
            <a:br>
              <a:rPr lang="en-US" dirty="0">
                <a:solidFill>
                  <a:schemeClr val="accent1"/>
                </a:solidFill>
                <a:latin typeface="Calibri" panose="020F0502020204030204" pitchFamily="34" charset="0"/>
                <a:cs typeface="Calibri" panose="020F0502020204030204" pitchFamily="34" charset="0"/>
              </a:rPr>
            </a:br>
            <a:r>
              <a:rPr lang="en-US" dirty="0">
                <a:solidFill>
                  <a:schemeClr val="accent1"/>
                </a:solidFill>
                <a:latin typeface="Calibri" panose="020F0502020204030204" pitchFamily="34" charset="0"/>
                <a:cs typeface="Calibri" panose="020F0502020204030204" pitchFamily="34" charset="0"/>
              </a:rPr>
              <a:t>lots of space</a:t>
            </a:r>
          </a:p>
        </p:txBody>
      </p:sp>
    </p:spTree>
    <p:extLst>
      <p:ext uri="{BB962C8B-B14F-4D97-AF65-F5344CB8AC3E}">
        <p14:creationId xmlns:p14="http://schemas.microsoft.com/office/powerpoint/2010/main" val="415063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BB32041-7F18-6953-2CFC-311ED32220BC}"/>
              </a:ext>
            </a:extLst>
          </p:cNvPr>
          <p:cNvSpPr>
            <a:spLocks noGrp="1"/>
          </p:cNvSpPr>
          <p:nvPr>
            <p:ph type="body" sz="quarter" idx="18"/>
          </p:nvPr>
        </p:nvSpPr>
        <p:spPr/>
        <p:txBody>
          <a:bodyPr/>
          <a:lstStyle/>
          <a:p>
            <a:r>
              <a:rPr lang="en-US" dirty="0"/>
              <a:t>Most Conferences/Journals</a:t>
            </a:r>
          </a:p>
          <a:p>
            <a:pPr lvl="1"/>
            <a:r>
              <a:rPr lang="en-US" dirty="0"/>
              <a:t>Given predefined template, changes not permitted</a:t>
            </a:r>
          </a:p>
          <a:p>
            <a:pPr lvl="1"/>
            <a:r>
              <a:rPr lang="en-US" dirty="0"/>
              <a:t>SIGMOD/PVDLB/EDBT/ICDE: </a:t>
            </a:r>
            <a:r>
              <a:rPr lang="en-US" b="1" dirty="0">
                <a:solidFill>
                  <a:srgbClr val="7889FB"/>
                </a:solidFill>
              </a:rPr>
              <a:t>12 pages + unlimited references</a:t>
            </a:r>
          </a:p>
          <a:p>
            <a:endParaRPr lang="en-US" dirty="0"/>
          </a:p>
          <a:p>
            <a:r>
              <a:rPr lang="en-US" dirty="0"/>
              <a:t>Avoid Cheating</a:t>
            </a:r>
          </a:p>
          <a:p>
            <a:pPr lvl="1"/>
            <a:r>
              <a:rPr lang="en-US" dirty="0"/>
              <a:t>Don’t change the template, fonts, or margins</a:t>
            </a:r>
          </a:p>
          <a:p>
            <a:pPr lvl="1"/>
            <a:r>
              <a:rPr lang="en-US" dirty="0"/>
              <a:t>Condensing more text into the paper will make it harder to read</a:t>
            </a:r>
            <a:endParaRPr lang="en-US" sz="1000" dirty="0"/>
          </a:p>
          <a:p>
            <a:r>
              <a:rPr lang="en-US" dirty="0"/>
              <a:t>Carefully Trim Down Draft</a:t>
            </a:r>
          </a:p>
          <a:p>
            <a:pPr lvl="1"/>
            <a:r>
              <a:rPr lang="en-US" dirty="0"/>
              <a:t>Write unlimited paper, then select, and revise</a:t>
            </a:r>
          </a:p>
          <a:p>
            <a:pPr lvl="1"/>
            <a:r>
              <a:rPr lang="en-US" dirty="0"/>
              <a:t>Write and revise section by section as you write</a:t>
            </a:r>
            <a:endParaRPr lang="en-US" sz="1000" dirty="0"/>
          </a:p>
          <a:p>
            <a:r>
              <a:rPr lang="en-US" dirty="0"/>
              <a:t>Never Excuse Missing Content by “lack of space” </a:t>
            </a:r>
          </a:p>
          <a:p>
            <a:endParaRPr lang="en-US" dirty="0"/>
          </a:p>
        </p:txBody>
      </p:sp>
      <p:sp>
        <p:nvSpPr>
          <p:cNvPr id="3" name="Textplatzhalter 2">
            <a:extLst>
              <a:ext uri="{FF2B5EF4-FFF2-40B4-BE49-F238E27FC236}">
                <a16:creationId xmlns:a16="http://schemas.microsoft.com/office/drawing/2014/main" id="{12164A8C-95A0-4D86-91FF-B25C6961C815}"/>
              </a:ext>
            </a:extLst>
          </p:cNvPr>
          <p:cNvSpPr>
            <a:spLocks noGrp="1"/>
          </p:cNvSpPr>
          <p:nvPr>
            <p:ph type="body" sz="quarter" idx="14"/>
          </p:nvPr>
        </p:nvSpPr>
        <p:spPr/>
        <p:txBody>
          <a:bodyPr/>
          <a:lstStyle/>
          <a:p>
            <a:r>
              <a:rPr lang="en-US" dirty="0"/>
              <a:t>Formatting: Page Limits</a:t>
            </a:r>
          </a:p>
        </p:txBody>
      </p:sp>
      <p:pic>
        <p:nvPicPr>
          <p:cNvPr id="4" name="Picture 4">
            <a:extLst>
              <a:ext uri="{FF2B5EF4-FFF2-40B4-BE49-F238E27FC236}">
                <a16:creationId xmlns:a16="http://schemas.microsoft.com/office/drawing/2014/main" id="{42D1BBD4-0655-2E8F-2F9F-0C72DED6FF28}"/>
              </a:ext>
            </a:extLst>
          </p:cNvPr>
          <p:cNvPicPr>
            <a:picLocks noChangeAspect="1"/>
          </p:cNvPicPr>
          <p:nvPr/>
        </p:nvPicPr>
        <p:blipFill rotWithShape="1">
          <a:blip r:embed="rId2">
            <a:extLst>
              <a:ext uri="{28A0092B-C50C-407E-A947-70E740481C1C}">
                <a14:useLocalDpi xmlns:a14="http://schemas.microsoft.com/office/drawing/2010/main" val="0"/>
              </a:ext>
            </a:extLst>
          </a:blip>
          <a:srcRect r="40825" b="19587"/>
          <a:stretch/>
        </p:blipFill>
        <p:spPr>
          <a:xfrm>
            <a:off x="8517122" y="392166"/>
            <a:ext cx="1956748" cy="1597768"/>
          </a:xfrm>
          <a:prstGeom prst="rect">
            <a:avLst/>
          </a:prstGeom>
        </p:spPr>
      </p:pic>
      <p:sp>
        <p:nvSpPr>
          <p:cNvPr id="5" name="TextBox 5">
            <a:extLst>
              <a:ext uri="{FF2B5EF4-FFF2-40B4-BE49-F238E27FC236}">
                <a16:creationId xmlns:a16="http://schemas.microsoft.com/office/drawing/2014/main" id="{768945C0-27E8-13E5-A5C5-E8C35A25883D}"/>
              </a:ext>
            </a:extLst>
          </p:cNvPr>
          <p:cNvSpPr txBox="1"/>
          <p:nvPr/>
        </p:nvSpPr>
        <p:spPr>
          <a:xfrm>
            <a:off x="8464364" y="1989934"/>
            <a:ext cx="2062264" cy="738664"/>
          </a:xfrm>
          <a:prstGeom prst="rect">
            <a:avLst/>
          </a:prstGeom>
          <a:noFill/>
        </p:spPr>
        <p:txBody>
          <a:bodyPr wrap="square" lIns="0" rIns="0" rtlCol="0">
            <a:spAutoFit/>
          </a:bodyPr>
          <a:lstStyle/>
          <a:p>
            <a:pPr algn="ctr"/>
            <a:r>
              <a:rPr lang="en-US" sz="1400" dirty="0">
                <a:solidFill>
                  <a:srgbClr val="000000"/>
                </a:solidFill>
                <a:latin typeface="Calibri" panose="020F0502020204030204" pitchFamily="34" charset="0"/>
                <a:cs typeface="Calibri" panose="020F0502020204030204" pitchFamily="34" charset="0"/>
              </a:rPr>
              <a:t>[Credit: </a:t>
            </a:r>
            <a:r>
              <a:rPr lang="en-US" sz="1400" dirty="0">
                <a:latin typeface="Calibri" panose="020F0502020204030204" pitchFamily="34" charset="0"/>
                <a:cs typeface="Calibri" panose="020F0502020204030204" pitchFamily="34" charset="0"/>
                <a:hlinkClick r:id="rId3"/>
              </a:rPr>
              <a:t>https://twitter.com/</a:t>
            </a:r>
            <a:br>
              <a:rPr lang="en-US" sz="1400" dirty="0">
                <a:latin typeface="Calibri" panose="020F0502020204030204" pitchFamily="34" charset="0"/>
                <a:cs typeface="Calibri" panose="020F0502020204030204" pitchFamily="34" charset="0"/>
                <a:hlinkClick r:id="rId3"/>
              </a:rPr>
            </a:br>
            <a:r>
              <a:rPr lang="en-US" sz="1400" dirty="0" err="1">
                <a:latin typeface="Calibri" panose="020F0502020204030204" pitchFamily="34" charset="0"/>
                <a:cs typeface="Calibri" panose="020F0502020204030204" pitchFamily="34" charset="0"/>
                <a:hlinkClick r:id="rId3"/>
              </a:rPr>
              <a:t>fadeladib</a:t>
            </a:r>
            <a:r>
              <a:rPr lang="en-US" sz="1400" dirty="0">
                <a:latin typeface="Calibri" panose="020F0502020204030204" pitchFamily="34" charset="0"/>
                <a:cs typeface="Calibri" panose="020F0502020204030204" pitchFamily="34" charset="0"/>
                <a:hlinkClick r:id="rId3"/>
              </a:rPr>
              <a:t>/status/1322646406088347649</a:t>
            </a:r>
            <a:r>
              <a:rPr lang="en-US" sz="1400" dirty="0">
                <a:solidFill>
                  <a:srgbClr val="000000"/>
                </a:solidFill>
                <a:latin typeface="Calibri" panose="020F0502020204030204" pitchFamily="34" charset="0"/>
                <a:cs typeface="Calibri" panose="020F0502020204030204" pitchFamily="34" charset="0"/>
              </a:rPr>
              <a:t>]</a:t>
            </a:r>
          </a:p>
        </p:txBody>
      </p:sp>
      <p:sp>
        <p:nvSpPr>
          <p:cNvPr id="6" name="TextBox 6">
            <a:extLst>
              <a:ext uri="{FF2B5EF4-FFF2-40B4-BE49-F238E27FC236}">
                <a16:creationId xmlns:a16="http://schemas.microsoft.com/office/drawing/2014/main" id="{1C3BEC6C-F53B-9C21-1164-55EF05E65602}"/>
              </a:ext>
            </a:extLst>
          </p:cNvPr>
          <p:cNvSpPr txBox="1"/>
          <p:nvPr/>
        </p:nvSpPr>
        <p:spPr>
          <a:xfrm>
            <a:off x="6474586" y="4751179"/>
            <a:ext cx="5321641" cy="584775"/>
          </a:xfrm>
          <a:prstGeom prst="rect">
            <a:avLst/>
          </a:prstGeom>
          <a:noFill/>
        </p:spPr>
        <p:txBody>
          <a:bodyPr wrap="square" lIns="0" rIns="0" rtlCol="0">
            <a:spAutoFit/>
          </a:bodyPr>
          <a:lstStyle/>
          <a:p>
            <a:r>
              <a:rPr lang="en-US" sz="1600" dirty="0">
                <a:solidFill>
                  <a:srgbClr val="000000"/>
                </a:solidFill>
                <a:latin typeface="Consolas" panose="020B0609020204030204" pitchFamily="49" charset="0"/>
                <a:cs typeface="Calibri" panose="020F0502020204030204" pitchFamily="34" charset="0"/>
              </a:rPr>
              <a:t>“Due to the lack of space, we omit </a:t>
            </a:r>
            <a:br>
              <a:rPr lang="en-US" sz="1600" dirty="0">
                <a:solidFill>
                  <a:srgbClr val="000000"/>
                </a:solidFill>
                <a:latin typeface="Consolas" panose="020B0609020204030204" pitchFamily="49" charset="0"/>
                <a:cs typeface="Calibri" panose="020F0502020204030204" pitchFamily="34" charset="0"/>
              </a:rPr>
            </a:br>
            <a:r>
              <a:rPr lang="en-US" sz="1600" dirty="0">
                <a:solidFill>
                  <a:srgbClr val="000000"/>
                </a:solidFill>
                <a:latin typeface="Consolas" panose="020B0609020204030204" pitchFamily="49" charset="0"/>
                <a:cs typeface="Calibri" panose="020F0502020204030204" pitchFamily="34" charset="0"/>
              </a:rPr>
              <a:t>[essential details] / [essential experiments]”</a:t>
            </a:r>
          </a:p>
        </p:txBody>
      </p:sp>
      <p:pic>
        <p:nvPicPr>
          <p:cNvPr id="7" name="Picture 7">
            <a:extLst>
              <a:ext uri="{FF2B5EF4-FFF2-40B4-BE49-F238E27FC236}">
                <a16:creationId xmlns:a16="http://schemas.microsoft.com/office/drawing/2014/main" id="{9F140625-045A-6911-3CE9-641C30C1B396}"/>
              </a:ext>
            </a:extLst>
          </p:cNvPr>
          <p:cNvPicPr>
            <a:picLocks noChangeAspect="1"/>
          </p:cNvPicPr>
          <p:nvPr/>
        </p:nvPicPr>
        <p:blipFill>
          <a:blip r:embed="rId4"/>
          <a:stretch>
            <a:fillRect/>
          </a:stretch>
        </p:blipFill>
        <p:spPr>
          <a:xfrm>
            <a:off x="10786497" y="3922139"/>
            <a:ext cx="734996" cy="548640"/>
          </a:xfrm>
          <a:prstGeom prst="rect">
            <a:avLst/>
          </a:prstGeom>
          <a:ln w="25400">
            <a:solidFill>
              <a:srgbClr val="7889FB"/>
            </a:solidFill>
          </a:ln>
        </p:spPr>
      </p:pic>
      <p:sp>
        <p:nvSpPr>
          <p:cNvPr id="8" name="TextBox 8">
            <a:extLst>
              <a:ext uri="{FF2B5EF4-FFF2-40B4-BE49-F238E27FC236}">
                <a16:creationId xmlns:a16="http://schemas.microsoft.com/office/drawing/2014/main" id="{0337ED8D-1331-30D1-13FA-3F6A4AE4063D}"/>
              </a:ext>
            </a:extLst>
          </p:cNvPr>
          <p:cNvSpPr txBox="1"/>
          <p:nvPr/>
        </p:nvSpPr>
        <p:spPr>
          <a:xfrm>
            <a:off x="7953231" y="3827127"/>
            <a:ext cx="2724575" cy="738664"/>
          </a:xfrm>
          <a:prstGeom prst="rect">
            <a:avLst/>
          </a:prstGeom>
          <a:noFill/>
        </p:spPr>
        <p:txBody>
          <a:bodyPr wrap="square" lIns="0" rIns="0" rtlCol="0">
            <a:spAutoFit/>
          </a:bodyPr>
          <a:lstStyle/>
          <a:p>
            <a:pPr algn="r"/>
            <a:r>
              <a:rPr lang="en-US" sz="1400" dirty="0">
                <a:solidFill>
                  <a:srgbClr val="000000"/>
                </a:solidFill>
                <a:latin typeface="Calibri" panose="020F0502020204030204" pitchFamily="34" charset="0"/>
                <a:cs typeface="Calibri" panose="020F0502020204030204" pitchFamily="34" charset="0"/>
              </a:rPr>
              <a:t>[</a:t>
            </a:r>
            <a:r>
              <a:rPr lang="en-US" sz="1400" dirty="0" err="1">
                <a:solidFill>
                  <a:srgbClr val="000000"/>
                </a:solidFill>
                <a:latin typeface="Calibri" panose="020F0502020204030204" pitchFamily="34" charset="0"/>
                <a:cs typeface="Calibri" panose="020F0502020204030204" pitchFamily="34" charset="0"/>
              </a:rPr>
              <a:t>Eamonn</a:t>
            </a:r>
            <a:r>
              <a:rPr lang="en-US" sz="1400" dirty="0">
                <a:solidFill>
                  <a:srgbClr val="000000"/>
                </a:solidFill>
                <a:latin typeface="Calibri" panose="020F0502020204030204" pitchFamily="34" charset="0"/>
                <a:cs typeface="Calibri" panose="020F0502020204030204" pitchFamily="34" charset="0"/>
              </a:rPr>
              <a:t> Keogh: How to do good research, get it published in SIGKDD and get it cited!, </a:t>
            </a:r>
            <a:r>
              <a:rPr lang="en-US" sz="1400" b="1" dirty="0">
                <a:solidFill>
                  <a:srgbClr val="000000"/>
                </a:solidFill>
                <a:latin typeface="Calibri" panose="020F0502020204030204" pitchFamily="34" charset="0"/>
                <a:cs typeface="Calibri" panose="020F0502020204030204" pitchFamily="34" charset="0"/>
              </a:rPr>
              <a:t>KDD 2009</a:t>
            </a:r>
            <a:r>
              <a:rPr lang="en-US" sz="1400" dirty="0">
                <a:solidFill>
                  <a:srgbClr val="00000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91062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FAB0521-3D94-7A94-B26F-9E75CD914D23}"/>
              </a:ext>
            </a:extLst>
          </p:cNvPr>
          <p:cNvSpPr>
            <a:spLocks noGrp="1"/>
          </p:cNvSpPr>
          <p:nvPr>
            <p:ph type="body" sz="quarter" idx="18"/>
          </p:nvPr>
        </p:nvSpPr>
        <p:spPr/>
        <p:txBody>
          <a:bodyPr/>
          <a:lstStyle/>
          <a:p>
            <a:r>
              <a:rPr lang="en-US" dirty="0"/>
              <a:t>Different Kinds of Feedback</a:t>
            </a:r>
          </a:p>
          <a:p>
            <a:pPr lvl="1"/>
            <a:r>
              <a:rPr lang="en-US" dirty="0"/>
              <a:t>Casual discussion of early ideas</a:t>
            </a:r>
          </a:p>
          <a:p>
            <a:pPr lvl="1"/>
            <a:r>
              <a:rPr lang="en-US" dirty="0"/>
              <a:t>Comments on paper drafts</a:t>
            </a:r>
          </a:p>
          <a:p>
            <a:pPr lvl="1"/>
            <a:r>
              <a:rPr lang="en-US" dirty="0"/>
              <a:t>Reviewer comments (good and bad)</a:t>
            </a:r>
            <a:endParaRPr lang="en-US" sz="700" dirty="0"/>
          </a:p>
          <a:p>
            <a:r>
              <a:rPr lang="en-US" dirty="0"/>
              <a:t>Paper Rebuttal and/or Revision</a:t>
            </a:r>
          </a:p>
          <a:p>
            <a:pPr lvl="1"/>
            <a:r>
              <a:rPr lang="en-US" b="1" dirty="0">
                <a:solidFill>
                  <a:schemeClr val="accent1"/>
                </a:solidFill>
              </a:rPr>
              <a:t>Rebuttal</a:t>
            </a:r>
            <a:r>
              <a:rPr lang="en-US" dirty="0"/>
              <a:t>: seriously consider all feedback (in doubt agree), and </a:t>
            </a:r>
            <a:br>
              <a:rPr lang="en-US" dirty="0"/>
            </a:br>
            <a:r>
              <a:rPr lang="en-US" dirty="0"/>
              <a:t>answer with facts / ideas how to address the comments </a:t>
            </a:r>
          </a:p>
          <a:p>
            <a:pPr lvl="1"/>
            <a:r>
              <a:rPr lang="en-US" b="1" dirty="0">
                <a:solidFill>
                  <a:schemeClr val="accent1"/>
                </a:solidFill>
              </a:rPr>
              <a:t>Revision</a:t>
            </a:r>
            <a:r>
              <a:rPr lang="en-US" dirty="0"/>
              <a:t> (conditional accept): address all revision requests</a:t>
            </a:r>
          </a:p>
          <a:p>
            <a:endParaRPr lang="en-US" dirty="0"/>
          </a:p>
        </p:txBody>
      </p:sp>
      <p:sp>
        <p:nvSpPr>
          <p:cNvPr id="3" name="Textplatzhalter 2">
            <a:extLst>
              <a:ext uri="{FF2B5EF4-FFF2-40B4-BE49-F238E27FC236}">
                <a16:creationId xmlns:a16="http://schemas.microsoft.com/office/drawing/2014/main" id="{3FDD12B2-05DA-1230-05CA-9979B28A4966}"/>
              </a:ext>
            </a:extLst>
          </p:cNvPr>
          <p:cNvSpPr>
            <a:spLocks noGrp="1"/>
          </p:cNvSpPr>
          <p:nvPr>
            <p:ph type="body" sz="quarter" idx="14"/>
          </p:nvPr>
        </p:nvSpPr>
        <p:spPr/>
        <p:txBody>
          <a:bodyPr/>
          <a:lstStyle/>
          <a:p>
            <a:r>
              <a:rPr lang="en-US" dirty="0"/>
              <a:t>Dealing with Feedback/Criticism </a:t>
            </a:r>
          </a:p>
        </p:txBody>
      </p:sp>
      <p:sp>
        <p:nvSpPr>
          <p:cNvPr id="4" name="Right Brace 5">
            <a:extLst>
              <a:ext uri="{FF2B5EF4-FFF2-40B4-BE49-F238E27FC236}">
                <a16:creationId xmlns:a16="http://schemas.microsoft.com/office/drawing/2014/main" id="{1C0353BC-0470-6423-4FDE-B3FF8D5CA1A3}"/>
              </a:ext>
            </a:extLst>
          </p:cNvPr>
          <p:cNvSpPr/>
          <p:nvPr/>
        </p:nvSpPr>
        <p:spPr>
          <a:xfrm>
            <a:off x="4806883" y="1609725"/>
            <a:ext cx="175098" cy="857250"/>
          </a:xfrm>
          <a:prstGeom prst="rightBrace">
            <a:avLst>
              <a:gd name="adj1" fmla="val 24652"/>
              <a:gd name="adj2" fmla="val 50000"/>
            </a:avLst>
          </a:prstGeom>
          <a:ln w="19050">
            <a:solidFill>
              <a:srgbClr val="7889FB"/>
            </a:solidFill>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1" dirty="0">
              <a:solidFill>
                <a:srgbClr val="7889FB"/>
              </a:solidFill>
            </a:endParaRPr>
          </a:p>
        </p:txBody>
      </p:sp>
      <p:sp>
        <p:nvSpPr>
          <p:cNvPr id="5" name="TextBox 6">
            <a:extLst>
              <a:ext uri="{FF2B5EF4-FFF2-40B4-BE49-F238E27FC236}">
                <a16:creationId xmlns:a16="http://schemas.microsoft.com/office/drawing/2014/main" id="{3668D883-4838-636A-3536-5A4248A2AD55}"/>
              </a:ext>
            </a:extLst>
          </p:cNvPr>
          <p:cNvSpPr txBox="1"/>
          <p:nvPr/>
        </p:nvSpPr>
        <p:spPr>
          <a:xfrm>
            <a:off x="5140693" y="1717788"/>
            <a:ext cx="4097372" cy="646331"/>
          </a:xfrm>
          <a:prstGeom prst="rect">
            <a:avLst/>
          </a:prstGeom>
          <a:noFill/>
        </p:spPr>
        <p:txBody>
          <a:bodyPr wrap="square" lIns="0" rIns="0" rtlCol="0">
            <a:spAutoFit/>
          </a:bodyPr>
          <a:lstStyle/>
          <a:p>
            <a:pPr marL="285750" indent="-285750">
              <a:buFontTx/>
              <a:buChar char="-"/>
            </a:pPr>
            <a:r>
              <a:rPr lang="en-US" b="1" dirty="0">
                <a:solidFill>
                  <a:srgbClr val="7889FB"/>
                </a:solidFill>
                <a:latin typeface="Calibri" panose="020F0502020204030204" pitchFamily="34" charset="0"/>
                <a:cs typeface="Calibri" panose="020F0502020204030204" pitchFamily="34" charset="0"/>
              </a:rPr>
              <a:t>Always welcome feedback/criticism</a:t>
            </a:r>
          </a:p>
          <a:p>
            <a:pPr marL="285750" indent="-285750">
              <a:buFontTx/>
              <a:buChar char="-"/>
            </a:pPr>
            <a:r>
              <a:rPr lang="en-US" b="1" dirty="0">
                <a:solidFill>
                  <a:srgbClr val="7889FB"/>
                </a:solidFill>
                <a:latin typeface="Calibri" panose="020F0502020204030204" pitchFamily="34" charset="0"/>
                <a:cs typeface="Calibri" panose="020F0502020204030204" pitchFamily="34" charset="0"/>
              </a:rPr>
              <a:t>Address all feedback w/ sincere effort</a:t>
            </a:r>
          </a:p>
        </p:txBody>
      </p:sp>
    </p:spTree>
    <p:extLst>
      <p:ext uri="{BB962C8B-B14F-4D97-AF65-F5344CB8AC3E}">
        <p14:creationId xmlns:p14="http://schemas.microsoft.com/office/powerpoint/2010/main" val="229769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F5A8651C-A099-2A79-611D-16F007DC3431}"/>
              </a:ext>
            </a:extLst>
          </p:cNvPr>
          <p:cNvSpPr>
            <a:spLocks noGrp="1"/>
          </p:cNvSpPr>
          <p:nvPr>
            <p:ph type="body" sz="quarter" idx="18"/>
          </p:nvPr>
        </p:nvSpPr>
        <p:spPr/>
        <p:txBody>
          <a:bodyPr/>
          <a:lstStyle/>
          <a:p>
            <a:r>
              <a:rPr lang="en-US" dirty="0"/>
              <a:t>Self-Plagiarism (</a:t>
            </a:r>
            <a:r>
              <a:rPr lang="en-US" dirty="0">
                <a:solidFill>
                  <a:schemeClr val="accent1"/>
                </a:solidFill>
              </a:rPr>
              <a:t>Bad Idea</a:t>
            </a:r>
            <a:r>
              <a:rPr lang="en-US" dirty="0"/>
              <a:t>)</a:t>
            </a:r>
          </a:p>
          <a:p>
            <a:pPr lvl="1"/>
            <a:r>
              <a:rPr lang="en-US" dirty="0"/>
              <a:t>Avoid reusing motivation, introduction, figures, and examples</a:t>
            </a:r>
          </a:p>
          <a:p>
            <a:pPr lvl="1"/>
            <a:r>
              <a:rPr lang="en-US" dirty="0"/>
              <a:t>Start writing every thesis / paper from scratch (unless thesis summaries/extends previous papers)</a:t>
            </a:r>
          </a:p>
          <a:p>
            <a:pPr lvl="1"/>
            <a:endParaRPr lang="en-US" dirty="0"/>
          </a:p>
          <a:p>
            <a:r>
              <a:rPr lang="en-US" dirty="0"/>
              <a:t>Figure Plagiarism (</a:t>
            </a:r>
            <a:r>
              <a:rPr lang="en-US" dirty="0">
                <a:solidFill>
                  <a:schemeClr val="accent1"/>
                </a:solidFill>
              </a:rPr>
              <a:t>Bad Idea</a:t>
            </a:r>
            <a:r>
              <a:rPr lang="en-US" dirty="0"/>
              <a:t>)</a:t>
            </a:r>
          </a:p>
          <a:p>
            <a:pPr lvl="1"/>
            <a:r>
              <a:rPr lang="en-US" dirty="0"/>
              <a:t>Never copy figures from other papers, web, </a:t>
            </a:r>
            <a:r>
              <a:rPr lang="en-US" dirty="0" err="1"/>
              <a:t>etc</a:t>
            </a:r>
            <a:r>
              <a:rPr lang="en-US" dirty="0"/>
              <a:t> </a:t>
            </a:r>
          </a:p>
          <a:p>
            <a:pPr lvl="1"/>
            <a:r>
              <a:rPr lang="en-US" dirty="0"/>
              <a:t>Create all figures yourself, even for surveys </a:t>
            </a:r>
            <a:br>
              <a:rPr lang="en-US" dirty="0"/>
            </a:br>
            <a:r>
              <a:rPr lang="en-US" dirty="0"/>
              <a:t>(can be based on ideas of existing papers)</a:t>
            </a:r>
          </a:p>
          <a:p>
            <a:pPr lvl="1"/>
            <a:r>
              <a:rPr lang="en-US" b="1" dirty="0">
                <a:solidFill>
                  <a:srgbClr val="7889FB"/>
                </a:solidFill>
              </a:rPr>
              <a:t>Exceptions</a:t>
            </a:r>
            <a:r>
              <a:rPr lang="en-US" dirty="0"/>
              <a:t> do exist w/ explicit references</a:t>
            </a:r>
          </a:p>
          <a:p>
            <a:pPr lvl="1"/>
            <a:endParaRPr lang="en-US" dirty="0"/>
          </a:p>
          <a:p>
            <a:r>
              <a:rPr lang="en-US" dirty="0"/>
              <a:t>Plagiarisms (</a:t>
            </a:r>
            <a:r>
              <a:rPr lang="en-US" dirty="0">
                <a:solidFill>
                  <a:schemeClr val="accent1"/>
                </a:solidFill>
              </a:rPr>
              <a:t>Really Bad Idea</a:t>
            </a:r>
            <a:r>
              <a:rPr lang="en-US" dirty="0"/>
              <a:t>)</a:t>
            </a:r>
          </a:p>
          <a:p>
            <a:pPr lvl="1"/>
            <a:r>
              <a:rPr lang="en-US" dirty="0"/>
              <a:t>Never copy figures or text from other people’s work and claim its yours (slight rewording does not change that)</a:t>
            </a:r>
          </a:p>
          <a:p>
            <a:pPr lvl="1"/>
            <a:r>
              <a:rPr lang="en-US" dirty="0"/>
              <a:t>For archival scientific publications, there is a high chance it will be detected</a:t>
            </a:r>
          </a:p>
          <a:p>
            <a:endParaRPr lang="en-US" dirty="0"/>
          </a:p>
        </p:txBody>
      </p:sp>
      <p:sp>
        <p:nvSpPr>
          <p:cNvPr id="3" name="Textplatzhalter 2">
            <a:extLst>
              <a:ext uri="{FF2B5EF4-FFF2-40B4-BE49-F238E27FC236}">
                <a16:creationId xmlns:a16="http://schemas.microsoft.com/office/drawing/2014/main" id="{94C1BB58-23D5-4D8D-6F1A-580F4F3F30E7}"/>
              </a:ext>
            </a:extLst>
          </p:cNvPr>
          <p:cNvSpPr>
            <a:spLocks noGrp="1"/>
          </p:cNvSpPr>
          <p:nvPr>
            <p:ph type="body" sz="quarter" idx="14"/>
          </p:nvPr>
        </p:nvSpPr>
        <p:spPr/>
        <p:txBody>
          <a:bodyPr/>
          <a:lstStyle/>
          <a:p>
            <a:r>
              <a:rPr lang="en-US" dirty="0"/>
              <a:t>Plagiarism</a:t>
            </a:r>
          </a:p>
        </p:txBody>
      </p:sp>
      <p:pic>
        <p:nvPicPr>
          <p:cNvPr id="4" name="Picture 4">
            <a:extLst>
              <a:ext uri="{FF2B5EF4-FFF2-40B4-BE49-F238E27FC236}">
                <a16:creationId xmlns:a16="http://schemas.microsoft.com/office/drawing/2014/main" id="{713923A3-B136-1DE9-959E-5C54DCAEB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086" y="241564"/>
            <a:ext cx="669627" cy="669627"/>
          </a:xfrm>
          <a:prstGeom prst="rect">
            <a:avLst/>
          </a:prstGeom>
        </p:spPr>
      </p:pic>
      <p:grpSp>
        <p:nvGrpSpPr>
          <p:cNvPr id="7" name="Gruppieren 6">
            <a:extLst>
              <a:ext uri="{FF2B5EF4-FFF2-40B4-BE49-F238E27FC236}">
                <a16:creationId xmlns:a16="http://schemas.microsoft.com/office/drawing/2014/main" id="{761BB490-439B-D083-E889-03F72D1C5EAE}"/>
              </a:ext>
            </a:extLst>
          </p:cNvPr>
          <p:cNvGrpSpPr/>
          <p:nvPr/>
        </p:nvGrpSpPr>
        <p:grpSpPr>
          <a:xfrm>
            <a:off x="6018892" y="2676697"/>
            <a:ext cx="1902774" cy="1454505"/>
            <a:chOff x="6102018" y="2518979"/>
            <a:chExt cx="2380967" cy="1820042"/>
          </a:xfrm>
        </p:grpSpPr>
        <p:pic>
          <p:nvPicPr>
            <p:cNvPr id="5" name="Picture 5">
              <a:extLst>
                <a:ext uri="{FF2B5EF4-FFF2-40B4-BE49-F238E27FC236}">
                  <a16:creationId xmlns:a16="http://schemas.microsoft.com/office/drawing/2014/main" id="{1AC47D13-75C5-2C92-CCCB-4AE6775D27FB}"/>
                </a:ext>
              </a:extLst>
            </p:cNvPr>
            <p:cNvPicPr>
              <a:picLocks noChangeAspect="1"/>
            </p:cNvPicPr>
            <p:nvPr/>
          </p:nvPicPr>
          <p:blipFill>
            <a:blip r:embed="rId3"/>
            <a:stretch>
              <a:fillRect/>
            </a:stretch>
          </p:blipFill>
          <p:spPr>
            <a:xfrm>
              <a:off x="6102018" y="2518979"/>
              <a:ext cx="2380967" cy="1820042"/>
            </a:xfrm>
            <a:prstGeom prst="rect">
              <a:avLst/>
            </a:prstGeom>
          </p:spPr>
        </p:pic>
        <p:sp>
          <p:nvSpPr>
            <p:cNvPr id="6" name="Rectangle 6">
              <a:extLst>
                <a:ext uri="{FF2B5EF4-FFF2-40B4-BE49-F238E27FC236}">
                  <a16:creationId xmlns:a16="http://schemas.microsoft.com/office/drawing/2014/main" id="{F569AFD8-B835-30F6-4E24-A1760B568AC5}"/>
                </a:ext>
              </a:extLst>
            </p:cNvPr>
            <p:cNvSpPr/>
            <p:nvPr/>
          </p:nvSpPr>
          <p:spPr>
            <a:xfrm>
              <a:off x="7298520" y="3132788"/>
              <a:ext cx="1158470" cy="768486"/>
            </a:xfrm>
            <a:prstGeom prst="rect">
              <a:avLst/>
            </a:prstGeom>
            <a:no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8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281A824-8299-05B4-D5D6-1C042607B68B}"/>
              </a:ext>
            </a:extLst>
          </p:cNvPr>
          <p:cNvSpPr>
            <a:spLocks noGrp="1"/>
          </p:cNvSpPr>
          <p:nvPr>
            <p:ph type="body" sz="quarter" idx="18"/>
          </p:nvPr>
        </p:nvSpPr>
        <p:spPr>
          <a:xfrm>
            <a:off x="550799" y="1268963"/>
            <a:ext cx="8738167" cy="4506685"/>
          </a:xfrm>
        </p:spPr>
        <p:txBody>
          <a:bodyPr/>
          <a:lstStyle/>
          <a:p>
            <a:r>
              <a:rPr lang="en-US" dirty="0"/>
              <a:t>Example SIGMOD 2025</a:t>
            </a:r>
          </a:p>
          <a:p>
            <a:pPr lvl="1"/>
            <a:r>
              <a:rPr lang="en-US" dirty="0"/>
              <a:t>Submitted papers </a:t>
            </a:r>
            <a:r>
              <a:rPr lang="en-US" b="1" dirty="0">
                <a:solidFill>
                  <a:schemeClr val="accent1"/>
                </a:solidFill>
              </a:rPr>
              <a:t>cannot be under review for any other publishing forum</a:t>
            </a:r>
            <a:br>
              <a:rPr lang="en-US" dirty="0"/>
            </a:br>
            <a:r>
              <a:rPr lang="en-US" dirty="0"/>
              <a:t>(conferences, workshops, journals)</a:t>
            </a:r>
          </a:p>
          <a:p>
            <a:pPr lvl="1"/>
            <a:r>
              <a:rPr lang="en-US" dirty="0"/>
              <a:t>Authors must </a:t>
            </a:r>
            <a:r>
              <a:rPr lang="en-US" b="1" dirty="0">
                <a:solidFill>
                  <a:schemeClr val="accent1"/>
                </a:solidFill>
              </a:rPr>
              <a:t>await the response</a:t>
            </a:r>
            <a:br>
              <a:rPr lang="en-US" b="1" dirty="0">
                <a:solidFill>
                  <a:schemeClr val="accent1"/>
                </a:solidFill>
              </a:rPr>
            </a:br>
            <a:r>
              <a:rPr lang="en-US" dirty="0"/>
              <a:t>(only re-submit elsewhere if the paper is rejected/withdrawn)</a:t>
            </a:r>
          </a:p>
          <a:p>
            <a:pPr lvl="1"/>
            <a:r>
              <a:rPr lang="en-US" dirty="0"/>
              <a:t>Every research paper must present </a:t>
            </a:r>
            <a:r>
              <a:rPr lang="en-US" b="1" dirty="0">
                <a:solidFill>
                  <a:schemeClr val="accent1"/>
                </a:solidFill>
              </a:rPr>
              <a:t>substantial novel research</a:t>
            </a:r>
            <a:br>
              <a:rPr lang="en-US" b="1" dirty="0">
                <a:solidFill>
                  <a:srgbClr val="7889FB"/>
                </a:solidFill>
              </a:rPr>
            </a:br>
            <a:r>
              <a:rPr lang="en-US" dirty="0"/>
              <a:t>not described in any </a:t>
            </a:r>
            <a:r>
              <a:rPr lang="en-US" b="1" dirty="0">
                <a:solidFill>
                  <a:srgbClr val="7889FB"/>
                </a:solidFill>
              </a:rPr>
              <a:t>prior publication</a:t>
            </a:r>
          </a:p>
          <a:p>
            <a:pPr marL="1257300" lvl="2" indent="-342900">
              <a:buFont typeface="+mj-lt"/>
              <a:buAutoNum type="alphaLcParenR"/>
            </a:pPr>
            <a:r>
              <a:rPr lang="en-US" dirty="0"/>
              <a:t>A </a:t>
            </a:r>
            <a:r>
              <a:rPr lang="en-US" b="1" dirty="0">
                <a:solidFill>
                  <a:srgbClr val="7889FB"/>
                </a:solidFill>
              </a:rPr>
              <a:t>paper of 5+ pages</a:t>
            </a:r>
            <a:r>
              <a:rPr lang="en-US" dirty="0">
                <a:solidFill>
                  <a:srgbClr val="7889FB"/>
                </a:solidFill>
              </a:rPr>
              <a:t> </a:t>
            </a:r>
            <a:r>
              <a:rPr lang="en-US" dirty="0"/>
              <a:t>presented/accepted at a </a:t>
            </a:r>
            <a:r>
              <a:rPr lang="en-US" b="1" dirty="0"/>
              <a:t>refereed conference/workshop</a:t>
            </a:r>
          </a:p>
          <a:p>
            <a:pPr marL="1257300" lvl="2" indent="-342900">
              <a:buFont typeface="+mj-lt"/>
              <a:buAutoNum type="alphaLcParenR"/>
            </a:pPr>
            <a:r>
              <a:rPr lang="en-US" dirty="0"/>
              <a:t>An </a:t>
            </a:r>
            <a:r>
              <a:rPr lang="en-US" b="1" dirty="0">
                <a:solidFill>
                  <a:srgbClr val="7889FB"/>
                </a:solidFill>
              </a:rPr>
              <a:t>article </a:t>
            </a:r>
            <a:r>
              <a:rPr lang="en-US" dirty="0"/>
              <a:t>published/accepted in a </a:t>
            </a:r>
            <a:r>
              <a:rPr lang="en-US" b="1" dirty="0"/>
              <a:t>refereed journal</a:t>
            </a:r>
          </a:p>
          <a:p>
            <a:pPr lvl="1"/>
            <a:r>
              <a:rPr lang="en-US" dirty="0"/>
              <a:t>Requirement to </a:t>
            </a:r>
            <a:r>
              <a:rPr lang="en-US" b="1" dirty="0"/>
              <a:t>cite prior publications </a:t>
            </a:r>
            <a:r>
              <a:rPr lang="en-US" dirty="0"/>
              <a:t>in case of overlap</a:t>
            </a:r>
          </a:p>
          <a:p>
            <a:pPr lvl="1"/>
            <a:r>
              <a:rPr lang="en-US" b="1" dirty="0">
                <a:solidFill>
                  <a:schemeClr val="accent1"/>
                </a:solidFill>
              </a:rPr>
              <a:t>Violation of this policy</a:t>
            </a:r>
          </a:p>
          <a:p>
            <a:pPr lvl="2"/>
            <a:r>
              <a:rPr lang="en-US" dirty="0"/>
              <a:t>Immediate rejection of the submission</a:t>
            </a:r>
          </a:p>
          <a:p>
            <a:pPr lvl="2"/>
            <a:r>
              <a:rPr lang="en-US" dirty="0"/>
              <a:t>Notification of the chairs/committees of SIGMOD and the other involved forums</a:t>
            </a:r>
          </a:p>
        </p:txBody>
      </p:sp>
      <p:sp>
        <p:nvSpPr>
          <p:cNvPr id="3" name="Textplatzhalter 2">
            <a:extLst>
              <a:ext uri="{FF2B5EF4-FFF2-40B4-BE49-F238E27FC236}">
                <a16:creationId xmlns:a16="http://schemas.microsoft.com/office/drawing/2014/main" id="{3EE7E259-0ACE-34A9-1870-3A44C4EF74B1}"/>
              </a:ext>
            </a:extLst>
          </p:cNvPr>
          <p:cNvSpPr>
            <a:spLocks noGrp="1"/>
          </p:cNvSpPr>
          <p:nvPr>
            <p:ph type="body" sz="quarter" idx="14"/>
          </p:nvPr>
        </p:nvSpPr>
        <p:spPr/>
        <p:txBody>
          <a:bodyPr/>
          <a:lstStyle/>
          <a:p>
            <a:r>
              <a:rPr lang="en-US" dirty="0"/>
              <a:t>Plagiarism: Duplicate Submission</a:t>
            </a:r>
          </a:p>
          <a:p>
            <a:endParaRPr lang="en-US" dirty="0"/>
          </a:p>
        </p:txBody>
      </p:sp>
      <p:pic>
        <p:nvPicPr>
          <p:cNvPr id="5" name="Grafik 4">
            <a:extLst>
              <a:ext uri="{FF2B5EF4-FFF2-40B4-BE49-F238E27FC236}">
                <a16:creationId xmlns:a16="http://schemas.microsoft.com/office/drawing/2014/main" id="{26F91E8F-90B8-0351-1FA3-8230EF61DF90}"/>
              </a:ext>
            </a:extLst>
          </p:cNvPr>
          <p:cNvPicPr>
            <a:picLocks noChangeAspect="1"/>
          </p:cNvPicPr>
          <p:nvPr/>
        </p:nvPicPr>
        <p:blipFill>
          <a:blip r:embed="rId2"/>
          <a:srcRect r="56823"/>
          <a:stretch/>
        </p:blipFill>
        <p:spPr>
          <a:xfrm>
            <a:off x="9472638" y="1268963"/>
            <a:ext cx="2168563" cy="812181"/>
          </a:xfrm>
          <a:prstGeom prst="rect">
            <a:avLst/>
          </a:prstGeom>
        </p:spPr>
      </p:pic>
      <p:sp>
        <p:nvSpPr>
          <p:cNvPr id="6" name="Textfeld 5">
            <a:extLst>
              <a:ext uri="{FF2B5EF4-FFF2-40B4-BE49-F238E27FC236}">
                <a16:creationId xmlns:a16="http://schemas.microsoft.com/office/drawing/2014/main" id="{6A5C39FA-78F1-4402-BF8D-1D73B69312AA}"/>
              </a:ext>
            </a:extLst>
          </p:cNvPr>
          <p:cNvSpPr txBox="1"/>
          <p:nvPr/>
        </p:nvSpPr>
        <p:spPr>
          <a:xfrm>
            <a:off x="5176921" y="420732"/>
            <a:ext cx="5379998" cy="307777"/>
          </a:xfrm>
          <a:prstGeom prst="rect">
            <a:avLst/>
          </a:prstGeom>
          <a:noFill/>
        </p:spPr>
        <p:txBody>
          <a:bodyPr wrap="square" rtlCol="0">
            <a:spAutoFit/>
          </a:bodyPr>
          <a:lstStyle/>
          <a:p>
            <a:pPr algn="ctr"/>
            <a:r>
              <a:rPr lang="en-US" sz="1400" dirty="0">
                <a:solidFill>
                  <a:srgbClr val="000000"/>
                </a:solidFill>
              </a:rPr>
              <a:t>[</a:t>
            </a:r>
            <a:r>
              <a:rPr lang="en-US" sz="1400" b="1" dirty="0">
                <a:solidFill>
                  <a:srgbClr val="000000"/>
                </a:solidFill>
              </a:rPr>
              <a:t>Credit: </a:t>
            </a:r>
            <a:r>
              <a:rPr lang="en-US" sz="1400" kern="150" dirty="0">
                <a:solidFill>
                  <a:srgbClr val="0563C1"/>
                </a:solidFill>
                <a:latin typeface="OpenSymbol"/>
                <a:hlinkClick r:id="rId3"/>
              </a:rPr>
              <a:t>https://2025.sigmod.org/calls_papers_sigmod_research.shtml</a:t>
            </a:r>
            <a:r>
              <a:rPr lang="en-US" sz="1400" dirty="0">
                <a:solidFill>
                  <a:srgbClr val="000000"/>
                </a:solidFill>
              </a:rPr>
              <a:t>]</a:t>
            </a:r>
          </a:p>
        </p:txBody>
      </p:sp>
    </p:spTree>
    <p:extLst>
      <p:ext uri="{BB962C8B-B14F-4D97-AF65-F5344CB8AC3E}">
        <p14:creationId xmlns:p14="http://schemas.microsoft.com/office/powerpoint/2010/main" val="130752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838E3-7B2C-C346-870F-97665C814C8F}"/>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31104AA-B2C4-7DAF-82F6-D77BEFC559A0}"/>
              </a:ext>
            </a:extLst>
          </p:cNvPr>
          <p:cNvSpPr>
            <a:spLocks noGrp="1"/>
          </p:cNvSpPr>
          <p:nvPr>
            <p:ph type="body" sz="quarter" idx="18"/>
          </p:nvPr>
        </p:nvSpPr>
        <p:spPr>
          <a:xfrm>
            <a:off x="550799" y="1268963"/>
            <a:ext cx="8771001" cy="4506685"/>
          </a:xfrm>
        </p:spPr>
        <p:txBody>
          <a:bodyPr/>
          <a:lstStyle/>
          <a:p>
            <a:r>
              <a:rPr lang="en-US" dirty="0" err="1"/>
              <a:t>SCIgen</a:t>
            </a:r>
            <a:endParaRPr lang="en-US" dirty="0"/>
          </a:p>
          <a:p>
            <a:pPr lvl="1"/>
            <a:r>
              <a:rPr lang="en-US" dirty="0"/>
              <a:t>Generates random CS research papers, including graphs and figures</a:t>
            </a:r>
          </a:p>
          <a:p>
            <a:pPr lvl="1"/>
            <a:r>
              <a:rPr lang="en-US" dirty="0"/>
              <a:t>Uses hand-written context-free grammar</a:t>
            </a:r>
          </a:p>
          <a:p>
            <a:pPr lvl="1"/>
            <a:r>
              <a:rPr lang="en-US" dirty="0"/>
              <a:t>Test for low-submission standards of conferences</a:t>
            </a:r>
          </a:p>
          <a:p>
            <a:pPr lvl="1"/>
            <a:r>
              <a:rPr lang="en-US" b="1" dirty="0">
                <a:solidFill>
                  <a:srgbClr val="7889FB"/>
                </a:solidFill>
              </a:rPr>
              <a:t>Meaningless mix of sentences and technical terms</a:t>
            </a:r>
          </a:p>
          <a:p>
            <a:r>
              <a:rPr lang="en-US" dirty="0"/>
              <a:t>Generative AI</a:t>
            </a:r>
            <a:r>
              <a:rPr lang="en-US" b="0" dirty="0"/>
              <a:t> (such as ChatGPT): </a:t>
            </a:r>
            <a:r>
              <a:rPr lang="en-US" b="1" dirty="0">
                <a:solidFill>
                  <a:srgbClr val="7889FB"/>
                </a:solidFill>
              </a:rPr>
              <a:t>ACM Policy on Authorship</a:t>
            </a:r>
            <a:endParaRPr lang="en-US" b="1" dirty="0"/>
          </a:p>
          <a:p>
            <a:pPr lvl="1"/>
            <a:r>
              <a:rPr lang="en-US" dirty="0"/>
              <a:t>All </a:t>
            </a:r>
            <a:r>
              <a:rPr lang="en-US" b="1" dirty="0"/>
              <a:t>authors</a:t>
            </a:r>
            <a:r>
              <a:rPr lang="en-US" dirty="0"/>
              <a:t> must be </a:t>
            </a:r>
            <a:r>
              <a:rPr lang="en-US" b="1" dirty="0">
                <a:solidFill>
                  <a:srgbClr val="7889FB"/>
                </a:solidFill>
              </a:rPr>
              <a:t>identifiable human beings </a:t>
            </a:r>
            <a:r>
              <a:rPr lang="en-US" dirty="0"/>
              <a:t>taking </a:t>
            </a:r>
            <a:r>
              <a:rPr lang="en-US" b="1" dirty="0">
                <a:solidFill>
                  <a:srgbClr val="7889FB"/>
                </a:solidFill>
              </a:rPr>
              <a:t>full responsibility for all content </a:t>
            </a:r>
            <a:r>
              <a:rPr lang="en-US" dirty="0"/>
              <a:t>in the work (</a:t>
            </a:r>
            <a:r>
              <a:rPr lang="en-US" b="1" dirty="0">
                <a:solidFill>
                  <a:srgbClr val="C40D1E"/>
                </a:solidFill>
              </a:rPr>
              <a:t>AI cannot be an author</a:t>
            </a:r>
            <a:r>
              <a:rPr lang="en-US" dirty="0"/>
              <a:t>)</a:t>
            </a:r>
          </a:p>
          <a:p>
            <a:pPr lvl="1"/>
            <a:r>
              <a:rPr lang="en-US" b="1" dirty="0"/>
              <a:t>Embrace new technologies </a:t>
            </a:r>
            <a:r>
              <a:rPr lang="en-US" dirty="0"/>
              <a:t>to improve efficiency/productivity of research and writing</a:t>
            </a:r>
          </a:p>
          <a:p>
            <a:pPr lvl="1"/>
            <a:r>
              <a:rPr lang="en-US" b="1" dirty="0">
                <a:solidFill>
                  <a:srgbClr val="C40D1E"/>
                </a:solidFill>
              </a:rPr>
              <a:t>But: Significant risks </a:t>
            </a:r>
            <a:r>
              <a:rPr lang="en-US" dirty="0"/>
              <a:t>(e.g., plagiarism, inaccuracies, fabricated artifacts/citations, bias)</a:t>
            </a:r>
            <a:br>
              <a:rPr lang="en-US" dirty="0"/>
            </a:br>
            <a:r>
              <a:rPr lang="en-US" dirty="0">
                <a:solidFill>
                  <a:srgbClr val="C40D1E"/>
                </a:solidFill>
                <a:latin typeface="Calibri" panose="020F0502020204030204" pitchFamily="34" charset="0"/>
                <a:cs typeface="Calibri" panose="020F0502020204030204" pitchFamily="34" charset="0"/>
                <a:sym typeface="Wingdings" panose="05000000000000000000" pitchFamily="2" charset="2"/>
              </a:rPr>
              <a:t> </a:t>
            </a:r>
            <a:r>
              <a:rPr lang="en-US" b="1" dirty="0">
                <a:solidFill>
                  <a:srgbClr val="C40D1E"/>
                </a:solidFill>
              </a:rPr>
              <a:t>Questions about trust in scientific results</a:t>
            </a:r>
          </a:p>
          <a:p>
            <a:pPr lvl="1"/>
            <a:r>
              <a:rPr lang="en-US" b="1" dirty="0"/>
              <a:t>Authors</a:t>
            </a:r>
            <a:r>
              <a:rPr lang="en-US" dirty="0"/>
              <a:t> are </a:t>
            </a:r>
            <a:r>
              <a:rPr lang="en-US" b="1" dirty="0">
                <a:solidFill>
                  <a:srgbClr val="7889FB"/>
                </a:solidFill>
              </a:rPr>
              <a:t>in charge of responsible use </a:t>
            </a:r>
            <a:r>
              <a:rPr lang="en-US" dirty="0"/>
              <a:t>and </a:t>
            </a:r>
            <a:r>
              <a:rPr lang="en-US" b="1" dirty="0">
                <a:solidFill>
                  <a:srgbClr val="7889FB"/>
                </a:solidFill>
              </a:rPr>
              <a:t>accountable for misuse</a:t>
            </a:r>
            <a:r>
              <a:rPr lang="en-US" dirty="0"/>
              <a:t> of AI</a:t>
            </a:r>
          </a:p>
          <a:p>
            <a:pPr lvl="1"/>
            <a:r>
              <a:rPr lang="en-US" b="1" dirty="0"/>
              <a:t>Disclosing all use of AI</a:t>
            </a:r>
            <a:r>
              <a:rPr lang="en-US" dirty="0"/>
              <a:t>: </a:t>
            </a:r>
            <a:r>
              <a:rPr lang="en-US" b="1" dirty="0">
                <a:solidFill>
                  <a:srgbClr val="7889FB"/>
                </a:solidFill>
              </a:rPr>
              <a:t>Required</a:t>
            </a:r>
            <a:r>
              <a:rPr lang="en-US" dirty="0"/>
              <a:t> for </a:t>
            </a:r>
            <a:r>
              <a:rPr lang="en-US" b="1" dirty="0"/>
              <a:t>research</a:t>
            </a:r>
            <a:r>
              <a:rPr lang="en-US" dirty="0"/>
              <a:t>, </a:t>
            </a:r>
            <a:r>
              <a:rPr lang="en-US" b="1" dirty="0">
                <a:solidFill>
                  <a:srgbClr val="7889FB"/>
                </a:solidFill>
              </a:rPr>
              <a:t>not required</a:t>
            </a:r>
            <a:r>
              <a:rPr lang="en-US" dirty="0">
                <a:solidFill>
                  <a:srgbClr val="7889FB"/>
                </a:solidFill>
              </a:rPr>
              <a:t> </a:t>
            </a:r>
            <a:r>
              <a:rPr lang="en-US" dirty="0"/>
              <a:t>for </a:t>
            </a:r>
            <a:r>
              <a:rPr lang="en-US" b="1" dirty="0"/>
              <a:t>writing</a:t>
            </a:r>
          </a:p>
          <a:p>
            <a:pPr lvl="1"/>
            <a:r>
              <a:rPr lang="en-US" b="1" dirty="0"/>
              <a:t>Violation:</a:t>
            </a:r>
            <a:r>
              <a:rPr lang="en-US" dirty="0"/>
              <a:t> </a:t>
            </a:r>
            <a:r>
              <a:rPr lang="en-US" b="1" dirty="0">
                <a:solidFill>
                  <a:srgbClr val="C40D1E"/>
                </a:solidFill>
              </a:rPr>
              <a:t>Rejection of submission </a:t>
            </a:r>
            <a:r>
              <a:rPr lang="en-US" dirty="0"/>
              <a:t>or </a:t>
            </a:r>
            <a:r>
              <a:rPr lang="en-US" b="1" dirty="0">
                <a:solidFill>
                  <a:srgbClr val="C40D1E"/>
                </a:solidFill>
              </a:rPr>
              <a:t>retraction of publication </a:t>
            </a:r>
            <a:r>
              <a:rPr lang="en-US" dirty="0"/>
              <a:t>(+additional penalties)</a:t>
            </a:r>
          </a:p>
        </p:txBody>
      </p:sp>
      <p:sp>
        <p:nvSpPr>
          <p:cNvPr id="3" name="Textplatzhalter 2">
            <a:extLst>
              <a:ext uri="{FF2B5EF4-FFF2-40B4-BE49-F238E27FC236}">
                <a16:creationId xmlns:a16="http://schemas.microsoft.com/office/drawing/2014/main" id="{1885E429-0377-A175-C6A7-D6D9D46B7907}"/>
              </a:ext>
            </a:extLst>
          </p:cNvPr>
          <p:cNvSpPr>
            <a:spLocks noGrp="1"/>
          </p:cNvSpPr>
          <p:nvPr>
            <p:ph type="body" sz="quarter" idx="14"/>
          </p:nvPr>
        </p:nvSpPr>
        <p:spPr/>
        <p:txBody>
          <a:bodyPr/>
          <a:lstStyle/>
          <a:p>
            <a:r>
              <a:rPr lang="en-US" dirty="0"/>
              <a:t>Plagiarism: Automatic CS Paper Generation</a:t>
            </a:r>
          </a:p>
        </p:txBody>
      </p:sp>
      <p:sp>
        <p:nvSpPr>
          <p:cNvPr id="6" name="Textfeld 5">
            <a:extLst>
              <a:ext uri="{FF2B5EF4-FFF2-40B4-BE49-F238E27FC236}">
                <a16:creationId xmlns:a16="http://schemas.microsoft.com/office/drawing/2014/main" id="{43733FAE-EB75-A38E-CF4B-9BDF09E54040}"/>
              </a:ext>
            </a:extLst>
          </p:cNvPr>
          <p:cNvSpPr txBox="1"/>
          <p:nvPr/>
        </p:nvSpPr>
        <p:spPr>
          <a:xfrm>
            <a:off x="9601199" y="2905780"/>
            <a:ext cx="2460787" cy="738664"/>
          </a:xfrm>
          <a:prstGeom prst="rect">
            <a:avLst/>
          </a:prstGeom>
          <a:noFill/>
        </p:spPr>
        <p:txBody>
          <a:bodyPr wrap="square" rtlCol="0">
            <a:spAutoFit/>
          </a:bodyPr>
          <a:lstStyle/>
          <a:p>
            <a:pPr algn="r"/>
            <a:r>
              <a:rPr lang="en-US" sz="1400" strike="noStrike" kern="150" dirty="0">
                <a:solidFill>
                  <a:srgbClr val="000000"/>
                </a:solidFill>
                <a:effectLst/>
                <a:latin typeface="OpenSymbol"/>
                <a:ea typeface="OpenSymbol"/>
                <a:cs typeface="OpenSymbol"/>
              </a:rPr>
              <a:t>[</a:t>
            </a:r>
            <a:r>
              <a:rPr lang="en-US" sz="1400" b="1" strike="noStrike" kern="150" dirty="0">
                <a:solidFill>
                  <a:srgbClr val="000000"/>
                </a:solidFill>
                <a:effectLst/>
                <a:latin typeface="OpenSymbol"/>
                <a:ea typeface="OpenSymbol"/>
                <a:cs typeface="OpenSymbol"/>
              </a:rPr>
              <a:t>Credit:</a:t>
            </a:r>
            <a:r>
              <a:rPr lang="en-US" sz="1400" strike="noStrike" kern="150" dirty="0">
                <a:solidFill>
                  <a:srgbClr val="000000"/>
                </a:solidFill>
                <a:effectLst/>
                <a:latin typeface="OpenSymbol"/>
                <a:ea typeface="OpenSymbol"/>
                <a:cs typeface="OpenSymbol"/>
              </a:rPr>
              <a:t> </a:t>
            </a:r>
            <a:r>
              <a:rPr lang="en-US" sz="1400" u="none" strike="noStrike" kern="150" dirty="0">
                <a:solidFill>
                  <a:srgbClr val="000000"/>
                </a:solidFill>
                <a:effectLst/>
                <a:latin typeface="OpenSymbol"/>
                <a:ea typeface="OpenSymbol"/>
                <a:cs typeface="OpenSymbol"/>
                <a:hlinkClick r:id="rId2"/>
              </a:rPr>
              <a:t>https://www.acm.org/</a:t>
            </a:r>
            <a:br>
              <a:rPr lang="en-US" sz="1400" u="none" strike="noStrike" kern="150" dirty="0">
                <a:solidFill>
                  <a:srgbClr val="000000"/>
                </a:solidFill>
                <a:effectLst/>
                <a:latin typeface="OpenSymbol"/>
                <a:ea typeface="OpenSymbol"/>
                <a:cs typeface="OpenSymbol"/>
                <a:hlinkClick r:id="rId2"/>
              </a:rPr>
            </a:br>
            <a:r>
              <a:rPr lang="en-US" sz="1400" u="none" strike="noStrike" kern="150" dirty="0">
                <a:solidFill>
                  <a:srgbClr val="000000"/>
                </a:solidFill>
                <a:effectLst/>
                <a:latin typeface="OpenSymbol"/>
                <a:ea typeface="OpenSymbol"/>
                <a:cs typeface="OpenSymbol"/>
                <a:hlinkClick r:id="rId2"/>
              </a:rPr>
              <a:t>publications/policies/new-</a:t>
            </a:r>
            <a:br>
              <a:rPr lang="en-US" sz="1400" u="none" strike="noStrike" kern="150" dirty="0">
                <a:solidFill>
                  <a:srgbClr val="000000"/>
                </a:solidFill>
                <a:effectLst/>
                <a:latin typeface="OpenSymbol"/>
                <a:ea typeface="OpenSymbol"/>
                <a:cs typeface="OpenSymbol"/>
                <a:hlinkClick r:id="rId2"/>
              </a:rPr>
            </a:br>
            <a:r>
              <a:rPr lang="en-US" sz="1400" u="none" strike="noStrike" kern="150" dirty="0" err="1">
                <a:solidFill>
                  <a:srgbClr val="000000"/>
                </a:solidFill>
                <a:effectLst/>
                <a:latin typeface="OpenSymbol"/>
                <a:ea typeface="OpenSymbol"/>
                <a:cs typeface="OpenSymbol"/>
                <a:hlinkClick r:id="rId2"/>
              </a:rPr>
              <a:t>acm</a:t>
            </a:r>
            <a:r>
              <a:rPr lang="en-US" sz="1400" u="none" strike="noStrike" kern="150" dirty="0">
                <a:solidFill>
                  <a:srgbClr val="000000"/>
                </a:solidFill>
                <a:effectLst/>
                <a:latin typeface="OpenSymbol"/>
                <a:ea typeface="OpenSymbol"/>
                <a:cs typeface="OpenSymbol"/>
                <a:hlinkClick r:id="rId2"/>
              </a:rPr>
              <a:t>-policy-on-authorship</a:t>
            </a:r>
            <a:r>
              <a:rPr lang="en-US" sz="1400" u="none" strike="noStrike" kern="150" dirty="0">
                <a:solidFill>
                  <a:srgbClr val="000000"/>
                </a:solidFill>
                <a:effectLst/>
                <a:latin typeface="OpenSymbol"/>
                <a:ea typeface="OpenSymbol"/>
                <a:cs typeface="OpenSymbol"/>
              </a:rPr>
              <a:t>]</a:t>
            </a:r>
            <a:endParaRPr lang="de-DE" sz="1400" kern="150" dirty="0">
              <a:solidFill>
                <a:srgbClr val="000000"/>
              </a:solidFill>
              <a:effectLst/>
              <a:latin typeface="OpenSymbol"/>
              <a:ea typeface="OpenSymbol"/>
              <a:cs typeface="OpenSymbol"/>
            </a:endParaRPr>
          </a:p>
        </p:txBody>
      </p:sp>
      <p:sp>
        <p:nvSpPr>
          <p:cNvPr id="7" name="Textfeld 6">
            <a:extLst>
              <a:ext uri="{FF2B5EF4-FFF2-40B4-BE49-F238E27FC236}">
                <a16:creationId xmlns:a16="http://schemas.microsoft.com/office/drawing/2014/main" id="{4A94B926-77E6-CD49-5644-EFE8E9C71090}"/>
              </a:ext>
            </a:extLst>
          </p:cNvPr>
          <p:cNvSpPr txBox="1"/>
          <p:nvPr/>
        </p:nvSpPr>
        <p:spPr>
          <a:xfrm>
            <a:off x="8231258" y="1548215"/>
            <a:ext cx="3830729" cy="307777"/>
          </a:xfrm>
          <a:prstGeom prst="rect">
            <a:avLst/>
          </a:prstGeom>
          <a:noFill/>
        </p:spPr>
        <p:txBody>
          <a:bodyPr wrap="square" rtlCol="0">
            <a:spAutoFit/>
          </a:bodyPr>
          <a:lstStyle/>
          <a:p>
            <a:pPr algn="r"/>
            <a:r>
              <a:rPr lang="en-US" sz="1400" strike="noStrike" kern="150" dirty="0">
                <a:solidFill>
                  <a:srgbClr val="000000"/>
                </a:solidFill>
                <a:effectLst/>
                <a:latin typeface="OpenSymbol"/>
                <a:ea typeface="OpenSymbol"/>
                <a:cs typeface="OpenSymbol"/>
              </a:rPr>
              <a:t>[</a:t>
            </a:r>
            <a:r>
              <a:rPr lang="en-US" sz="1400" b="1" strike="noStrike" kern="150" dirty="0">
                <a:solidFill>
                  <a:srgbClr val="000000"/>
                </a:solidFill>
                <a:effectLst/>
                <a:latin typeface="OpenSymbol"/>
                <a:ea typeface="OpenSymbol"/>
                <a:cs typeface="OpenSymbol"/>
              </a:rPr>
              <a:t>Credit:</a:t>
            </a:r>
            <a:r>
              <a:rPr lang="en-US" sz="1400" strike="noStrike" kern="150" dirty="0">
                <a:solidFill>
                  <a:srgbClr val="000000"/>
                </a:solidFill>
                <a:effectLst/>
                <a:latin typeface="OpenSymbol"/>
                <a:ea typeface="OpenSymbol"/>
                <a:cs typeface="OpenSymbol"/>
              </a:rPr>
              <a:t> </a:t>
            </a:r>
            <a:r>
              <a:rPr lang="en-US" sz="1400" dirty="0">
                <a:hlinkClick r:id="rId3"/>
              </a:rPr>
              <a:t>https://pdos.csail.mit.edu/archive/scigen</a:t>
            </a:r>
            <a:r>
              <a:rPr lang="en-US" sz="1400" u="none" strike="noStrike" kern="150" dirty="0">
                <a:solidFill>
                  <a:srgbClr val="000000"/>
                </a:solidFill>
                <a:effectLst/>
                <a:latin typeface="OpenSymbol"/>
                <a:ea typeface="OpenSymbol"/>
                <a:cs typeface="OpenSymbol"/>
              </a:rPr>
              <a:t>]</a:t>
            </a:r>
            <a:endParaRPr lang="de-DE" sz="1400" kern="150" dirty="0">
              <a:solidFill>
                <a:srgbClr val="000000"/>
              </a:solidFill>
              <a:effectLst/>
              <a:latin typeface="OpenSymbol"/>
              <a:ea typeface="OpenSymbol"/>
              <a:cs typeface="OpenSymbol"/>
            </a:endParaRPr>
          </a:p>
        </p:txBody>
      </p:sp>
      <p:sp>
        <p:nvSpPr>
          <p:cNvPr id="8" name="Textfeld 7">
            <a:extLst>
              <a:ext uri="{FF2B5EF4-FFF2-40B4-BE49-F238E27FC236}">
                <a16:creationId xmlns:a16="http://schemas.microsoft.com/office/drawing/2014/main" id="{A6BA2CF4-EBD4-8D2D-A520-7B9ACBC44DBA}"/>
              </a:ext>
            </a:extLst>
          </p:cNvPr>
          <p:cNvSpPr txBox="1"/>
          <p:nvPr/>
        </p:nvSpPr>
        <p:spPr>
          <a:xfrm>
            <a:off x="9491667" y="4283594"/>
            <a:ext cx="2570319" cy="923330"/>
          </a:xfrm>
          <a:prstGeom prst="rect">
            <a:avLst/>
          </a:prstGeom>
          <a:noFill/>
          <a:ln w="38100">
            <a:solidFill>
              <a:schemeClr val="accent1"/>
            </a:solidFill>
          </a:ln>
        </p:spPr>
        <p:txBody>
          <a:bodyPr wrap="none" rtlCol="0">
            <a:spAutoFit/>
          </a:bodyPr>
          <a:lstStyle/>
          <a:p>
            <a:pPr algn="ctr"/>
            <a:r>
              <a:rPr lang="en-US" b="1" dirty="0">
                <a:solidFill>
                  <a:srgbClr val="000000"/>
                </a:solidFill>
              </a:rPr>
              <a:t>LDE seminar and project:</a:t>
            </a:r>
          </a:p>
          <a:p>
            <a:pPr algn="ctr"/>
            <a:r>
              <a:rPr lang="en-US" b="1" dirty="0">
                <a:solidFill>
                  <a:schemeClr val="accent1"/>
                </a:solidFill>
              </a:rPr>
              <a:t>Use of generative AI</a:t>
            </a:r>
            <a:br>
              <a:rPr lang="en-US" b="1" dirty="0">
                <a:solidFill>
                  <a:schemeClr val="accent1"/>
                </a:solidFill>
              </a:rPr>
            </a:br>
            <a:r>
              <a:rPr lang="en-US" b="1" u="sng" dirty="0">
                <a:solidFill>
                  <a:schemeClr val="accent1"/>
                </a:solidFill>
              </a:rPr>
              <a:t>not allowed</a:t>
            </a:r>
          </a:p>
        </p:txBody>
      </p:sp>
    </p:spTree>
    <p:extLst>
      <p:ext uri="{BB962C8B-B14F-4D97-AF65-F5344CB8AC3E}">
        <p14:creationId xmlns:p14="http://schemas.microsoft.com/office/powerpoint/2010/main" val="225487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17A317C4-713C-BC39-8FBD-1ACD89F8C446}"/>
              </a:ext>
            </a:extLst>
          </p:cNvPr>
          <p:cNvSpPr>
            <a:spLocks noGrp="1"/>
          </p:cNvSpPr>
          <p:nvPr>
            <p:ph type="body" sz="quarter" idx="18"/>
          </p:nvPr>
        </p:nvSpPr>
        <p:spPr/>
        <p:txBody>
          <a:bodyPr/>
          <a:lstStyle/>
          <a:p>
            <a:r>
              <a:rPr lang="en-US" dirty="0"/>
              <a:t>Scientific Reading</a:t>
            </a:r>
          </a:p>
          <a:p>
            <a:r>
              <a:rPr lang="en-US" dirty="0"/>
              <a:t>Scientific Writing</a:t>
            </a:r>
          </a:p>
          <a:p>
            <a:endParaRPr lang="en-US" dirty="0">
              <a:solidFill>
                <a:schemeClr val="tx1"/>
              </a:solidFill>
            </a:endParaRPr>
          </a:p>
          <a:p>
            <a:r>
              <a:rPr lang="en-US" dirty="0"/>
              <a:t>Remaining </a:t>
            </a:r>
            <a:r>
              <a:rPr lang="en-US" dirty="0">
                <a:solidFill>
                  <a:schemeClr val="accent1"/>
                </a:solidFill>
              </a:rPr>
              <a:t>Questions</a:t>
            </a:r>
            <a:r>
              <a:rPr lang="en-US" dirty="0"/>
              <a:t>?</a:t>
            </a:r>
          </a:p>
          <a:p>
            <a:r>
              <a:rPr lang="en-US" dirty="0"/>
              <a:t>Seminar/Project Topic Selection by</a:t>
            </a:r>
            <a:r>
              <a:rPr lang="en-US" dirty="0">
                <a:solidFill>
                  <a:schemeClr val="accent1"/>
                </a:solidFill>
              </a:rPr>
              <a:t> </a:t>
            </a:r>
            <a:r>
              <a:rPr lang="en-US" dirty="0">
                <a:solidFill>
                  <a:srgbClr val="7889FB"/>
                </a:solidFill>
              </a:rPr>
              <a:t>Oct 23, 23:59 </a:t>
            </a:r>
            <a:r>
              <a:rPr lang="en-US" dirty="0">
                <a:solidFill>
                  <a:schemeClr val="accent1"/>
                </a:solidFill>
              </a:rPr>
              <a:t>(This Friday)</a:t>
            </a:r>
            <a:endParaRPr lang="en-US" dirty="0">
              <a:solidFill>
                <a:srgbClr val="7889FB"/>
              </a:solidFill>
            </a:endParaRPr>
          </a:p>
          <a:p>
            <a:endParaRPr lang="en-US" dirty="0"/>
          </a:p>
          <a:p>
            <a:r>
              <a:rPr lang="en-US" dirty="0"/>
              <a:t>Final Introductory Lecture</a:t>
            </a:r>
          </a:p>
          <a:p>
            <a:pPr lvl="1"/>
            <a:r>
              <a:rPr lang="en-US" dirty="0"/>
              <a:t>Hopefully back to hybrid setup…</a:t>
            </a:r>
          </a:p>
          <a:p>
            <a:pPr lvl="1"/>
            <a:r>
              <a:rPr lang="en-US" dirty="0"/>
              <a:t>03 </a:t>
            </a:r>
            <a:r>
              <a:rPr lang="en-US" b="1" dirty="0">
                <a:solidFill>
                  <a:srgbClr val="7889FB"/>
                </a:solidFill>
              </a:rPr>
              <a:t>Experiments, Reproducibility, and Giving Presentations </a:t>
            </a:r>
            <a:r>
              <a:rPr lang="en-US" dirty="0"/>
              <a:t>[Oct 26]</a:t>
            </a:r>
            <a:br>
              <a:rPr lang="en-US" dirty="0"/>
            </a:br>
            <a:r>
              <a:rPr lang="en-US" b="1" dirty="0">
                <a:solidFill>
                  <a:srgbClr val="C00000"/>
                </a:solidFill>
              </a:rPr>
              <a:t>Also recommended for participants taking only the project</a:t>
            </a:r>
          </a:p>
          <a:p>
            <a:endParaRPr lang="en-US" dirty="0"/>
          </a:p>
        </p:txBody>
      </p:sp>
      <p:sp>
        <p:nvSpPr>
          <p:cNvPr id="3" name="Textplatzhalter 2">
            <a:extLst>
              <a:ext uri="{FF2B5EF4-FFF2-40B4-BE49-F238E27FC236}">
                <a16:creationId xmlns:a16="http://schemas.microsoft.com/office/drawing/2014/main" id="{A2812B76-73F3-BC18-A19D-B07800FD4E03}"/>
              </a:ext>
            </a:extLst>
          </p:cNvPr>
          <p:cNvSpPr>
            <a:spLocks noGrp="1"/>
          </p:cNvSpPr>
          <p:nvPr>
            <p:ph type="body" sz="quarter" idx="14"/>
          </p:nvPr>
        </p:nvSpPr>
        <p:spPr/>
        <p:txBody>
          <a:bodyPr/>
          <a:lstStyle/>
          <a:p>
            <a:r>
              <a:rPr lang="en-US" dirty="0"/>
              <a:t>Summary and</a:t>
            </a:r>
            <a:r>
              <a:rPr lang="en-US" dirty="0">
                <a:solidFill>
                  <a:srgbClr val="000000"/>
                </a:solidFill>
              </a:rPr>
              <a:t> </a:t>
            </a:r>
            <a:r>
              <a:rPr lang="en-US" b="1" dirty="0">
                <a:solidFill>
                  <a:srgbClr val="000000"/>
                </a:solidFill>
              </a:rPr>
              <a:t>Q&amp;A</a:t>
            </a:r>
            <a:endParaRPr lang="en-US" dirty="0">
              <a:solidFill>
                <a:srgbClr val="000000"/>
              </a:solidFill>
            </a:endParaRPr>
          </a:p>
        </p:txBody>
      </p:sp>
    </p:spTree>
    <p:extLst>
      <p:ext uri="{BB962C8B-B14F-4D97-AF65-F5344CB8AC3E}">
        <p14:creationId xmlns:p14="http://schemas.microsoft.com/office/powerpoint/2010/main" val="842816642"/>
      </p:ext>
    </p:extLst>
  </p:cSld>
  <p:clrMapOvr>
    <a:masterClrMapping/>
  </p:clrMapOvr>
</p:sld>
</file>

<file path=ppt/theme/theme1.xml><?xml version="1.0" encoding="utf-8"?>
<a:theme xmlns:a="http://schemas.openxmlformats.org/drawingml/2006/main" name="Titelfolien zur Auswahl">
  <a:themeElements>
    <a:clrScheme name="TU Berlin">
      <a:dk1>
        <a:srgbClr val="434343"/>
      </a:dk1>
      <a:lt1>
        <a:srgbClr val="FFFFFF"/>
      </a:lt1>
      <a:dk2>
        <a:srgbClr val="434343"/>
      </a:dk2>
      <a:lt2>
        <a:srgbClr val="E7E6E6"/>
      </a:lt2>
      <a:accent1>
        <a:srgbClr val="C30D1E"/>
      </a:accent1>
      <a:accent2>
        <a:srgbClr val="B2B2B2"/>
      </a:accent2>
      <a:accent3>
        <a:srgbClr val="FF6C00"/>
      </a:accent3>
      <a:accent4>
        <a:srgbClr val="1F90CC"/>
      </a:accent4>
      <a:accent5>
        <a:srgbClr val="9013FE"/>
      </a:accent5>
      <a:accent6>
        <a:srgbClr val="49CB40"/>
      </a:accent6>
      <a:hlink>
        <a:srgbClr val="C30D1E"/>
      </a:hlink>
      <a:folHlink>
        <a:srgbClr val="C30D1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äsentation9" id="{246E6033-15ED-8042-86E0-B76FF5BFC716}" vid="{848A7489-E40A-E247-AA59-65F245259B10}"/>
    </a:ext>
  </a:extLst>
</a:theme>
</file>

<file path=ppt/theme/theme2.xml><?xml version="1.0" encoding="utf-8"?>
<a:theme xmlns:a="http://schemas.openxmlformats.org/drawingml/2006/main" name="Master für Folgeseiten">
  <a:themeElements>
    <a:clrScheme name="TU Berlin ">
      <a:dk1>
        <a:srgbClr val="434343"/>
      </a:dk1>
      <a:lt1>
        <a:srgbClr val="FFFFFF"/>
      </a:lt1>
      <a:dk2>
        <a:srgbClr val="434343"/>
      </a:dk2>
      <a:lt2>
        <a:srgbClr val="E7E6E6"/>
      </a:lt2>
      <a:accent1>
        <a:srgbClr val="C30D1E"/>
      </a:accent1>
      <a:accent2>
        <a:srgbClr val="B2B2B2"/>
      </a:accent2>
      <a:accent3>
        <a:srgbClr val="FF6C00"/>
      </a:accent3>
      <a:accent4>
        <a:srgbClr val="1F90CC"/>
      </a:accent4>
      <a:accent5>
        <a:srgbClr val="9013FE"/>
      </a:accent5>
      <a:accent6>
        <a:srgbClr val="49CB40"/>
      </a:accent6>
      <a:hlink>
        <a:srgbClr val="C30D1E"/>
      </a:hlink>
      <a:folHlink>
        <a:srgbClr val="C30D1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ctr">
          <a:defRPr dirty="0" err="1" smtClean="0">
            <a:solidFill>
              <a:srgbClr val="000000"/>
            </a:solidFill>
          </a:defRPr>
        </a:defPPr>
      </a:lstStyle>
    </a:txDef>
  </a:objectDefaults>
  <a:extraClrSchemeLst/>
  <a:extLst>
    <a:ext uri="{05A4C25C-085E-4340-85A3-A5531E510DB2}">
      <thm15:themeFamily xmlns:thm15="http://schemas.microsoft.com/office/thememl/2012/main" name="Präsentation9" id="{246E6033-15ED-8042-86E0-B76FF5BFC716}" vid="{7CAADE83-5F25-0A48-B83D-03A7471B880E}"/>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TU-Berlin-Praesentation-Master-Verlauf-Orange-Rot</Template>
  <TotalTime>0</TotalTime>
  <Words>3317</Words>
  <Application>Microsoft Office PowerPoint</Application>
  <PresentationFormat>Breitbild</PresentationFormat>
  <Paragraphs>390</Paragraphs>
  <Slides>28</Slides>
  <Notes>1</Notes>
  <HiddenSlides>1</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28</vt:i4>
      </vt:variant>
    </vt:vector>
  </HeadingPairs>
  <TitlesOfParts>
    <vt:vector size="38" baseType="lpstr">
      <vt:lpstr>Arial</vt:lpstr>
      <vt:lpstr>Calibri</vt:lpstr>
      <vt:lpstr>Cambria Math</vt:lpstr>
      <vt:lpstr>Consolas</vt:lpstr>
      <vt:lpstr>Courier New</vt:lpstr>
      <vt:lpstr>Liberation Serif</vt:lpstr>
      <vt:lpstr>OpenSymbol</vt:lpstr>
      <vt:lpstr>Wingdings</vt:lpstr>
      <vt:lpstr>Titelfolien zur Auswahl</vt:lpstr>
      <vt:lpstr>Master für Folgeseiten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Large-scale Data Engineering: 02 Scientific Reading and Writing</dc:title>
  <dc:creator>Patrick Damme</dc:creator>
  <cp:lastModifiedBy>TU-Pseudonym 3624437813768008</cp:lastModifiedBy>
  <cp:revision>927</cp:revision>
  <cp:lastPrinted>2021-03-24T16:10:50Z</cp:lastPrinted>
  <dcterms:created xsi:type="dcterms:W3CDTF">2023-02-25T13:39:16Z</dcterms:created>
  <dcterms:modified xsi:type="dcterms:W3CDTF">2026-10-19T14:18:01Z</dcterms:modified>
</cp:coreProperties>
</file>