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4"/>
  </p:notesMasterIdLst>
  <p:sldIdLst>
    <p:sldId id="359" r:id="rId3"/>
    <p:sldId id="360" r:id="rId4"/>
    <p:sldId id="362" r:id="rId5"/>
    <p:sldId id="447" r:id="rId6"/>
    <p:sldId id="361" r:id="rId7"/>
    <p:sldId id="395" r:id="rId8"/>
    <p:sldId id="426" r:id="rId9"/>
    <p:sldId id="427" r:id="rId10"/>
    <p:sldId id="502" r:id="rId11"/>
    <p:sldId id="442" r:id="rId12"/>
    <p:sldId id="483" r:id="rId13"/>
    <p:sldId id="485" r:id="rId14"/>
    <p:sldId id="481" r:id="rId15"/>
    <p:sldId id="503" r:id="rId16"/>
    <p:sldId id="487" r:id="rId17"/>
    <p:sldId id="489" r:id="rId18"/>
    <p:sldId id="490" r:id="rId19"/>
    <p:sldId id="492" r:id="rId20"/>
    <p:sldId id="493" r:id="rId21"/>
    <p:sldId id="497" r:id="rId22"/>
    <p:sldId id="494" r:id="rId23"/>
    <p:sldId id="495" r:id="rId24"/>
    <p:sldId id="496" r:id="rId25"/>
    <p:sldId id="501" r:id="rId26"/>
    <p:sldId id="441" r:id="rId27"/>
    <p:sldId id="498" r:id="rId28"/>
    <p:sldId id="499" r:id="rId29"/>
    <p:sldId id="500" r:id="rId30"/>
    <p:sldId id="504" r:id="rId31"/>
    <p:sldId id="416" r:id="rId32"/>
    <p:sldId id="415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889FB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7" autoAdjust="0"/>
    <p:restoredTop sz="84321" autoAdjust="0"/>
  </p:normalViewPr>
  <p:slideViewPr>
    <p:cSldViewPr snapToGrid="0" snapToObjects="1">
      <p:cViewPr>
        <p:scale>
          <a:sx n="100" d="100"/>
          <a:sy n="100" d="100"/>
        </p:scale>
        <p:origin x="336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848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38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26.04.2026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6D11F-29FE-48D6-927F-27AB4079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24212-D424-41D1-80D9-5C919D1EC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4FB4D-B574-429D-97FC-F31C2446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DEC6-BAB2-40B5-9418-6AF63F5CA7A5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9D035-9216-4DBB-96BC-EE7BBE70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CCED0-746F-491A-BB1D-152B4413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9A78-4B9A-4CEC-A6DE-96FA6807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4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Patrick Damme | FG DAMS | LDE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2026 – Project Kick-off Meeting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 algn="ctr"/>
              <a:t>‹Nr.›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  <p:sldLayoutId id="214748371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aphne-project.github.io/daphne/" TargetMode="External"/><Relationship Id="rId13" Type="http://schemas.openxmlformats.org/officeDocument/2006/relationships/hyperlink" Target="https://daphne-project.github.io/daphne/GettingStarted/#quickstart-for-developers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github.com/apache/systemds" TargetMode="External"/><Relationship Id="rId12" Type="http://schemas.openxmlformats.org/officeDocument/2006/relationships/hyperlink" Target="https://apache.github.io/systemds/site/install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daphne-eu/daphne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hyperlink" Target="https://apache.github.io/systemds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aphne-eu/daphne/blob/main/CONTRIBUTING.md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issues.apache.org/jira/secure/Dashboard.jspa?selectPageId=12335852" TargetMode="External"/><Relationship Id="rId4" Type="http://schemas.openxmlformats.org/officeDocument/2006/relationships/hyperlink" Target="https://github.com/daphne-eu/daphne/issues" TargetMode="External"/><Relationship Id="rId9" Type="http://schemas.openxmlformats.org/officeDocument/2006/relationships/hyperlink" Target="https://github.com/apache/systemds/blob/main/CONTRIBUTING.m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-x.de/j/67376691490?pwd=NmlvWTM5VUVWRjU0UGI2bXhBVkxzQT0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phne-project.github.io/daphne/development/Testing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github.com/apache/systemds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s://github.com/daphne-eu/daph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hyperlink" Target="https://github.com/cmcuza/TerseTS" TargetMode="External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20.png"/><Relationship Id="rId3" Type="http://schemas.openxmlformats.org/officeDocument/2006/relationships/image" Target="../media/image12.svg"/><Relationship Id="rId7" Type="http://schemas.openxmlformats.org/officeDocument/2006/relationships/image" Target="../media/image2.png"/><Relationship Id="rId12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damme.github.io/teaching/2026_summer/lde/ProjectTopics.pdf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damme.github.io/teaching/2026_summer/lde/lde_summer2026.html" TargetMode="External"/><Relationship Id="rId2" Type="http://schemas.openxmlformats.org/officeDocument/2006/relationships/hyperlink" Target="mailto:patrick.damme@tu-berlin.d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is.tu-berlin.de/course/view.php?id=4657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523011" cy="116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Project Large-scale Data Engineering (LDE)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Kick-off Meeting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Dr.-Ing. Patrick Damme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Apr 26, 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D0E8EC-CFDE-DBAB-A53B-4B06F8ACF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Registration: </a:t>
            </a:r>
            <a:r>
              <a:rPr lang="en-US" dirty="0">
                <a:solidFill>
                  <a:srgbClr val="C00000"/>
                </a:solidFill>
              </a:rPr>
              <a:t>May 11 – Jun 08</a:t>
            </a:r>
          </a:p>
          <a:p>
            <a:pPr lvl="1"/>
            <a:r>
              <a:rPr lang="en-US" dirty="0"/>
              <a:t>Binding registration in Moses/MTS</a:t>
            </a:r>
          </a:p>
          <a:p>
            <a:pPr lvl="1"/>
            <a:r>
              <a:rPr lang="en-US" dirty="0"/>
              <a:t>Including selection of seminar presentation date</a:t>
            </a:r>
            <a:br>
              <a:rPr lang="en-US" dirty="0"/>
            </a:br>
            <a:r>
              <a:rPr lang="en-US" dirty="0"/>
              <a:t>(first-come-first-serve)</a:t>
            </a:r>
          </a:p>
          <a:p>
            <a:r>
              <a:rPr lang="en-US" dirty="0"/>
              <a:t>De-registration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Until 3 days before the first graded exam part</a:t>
            </a:r>
          </a:p>
          <a:p>
            <a:pPr lvl="2"/>
            <a:r>
              <a:rPr lang="en-US" dirty="0"/>
              <a:t>De-register yourself in Moses/MTS</a:t>
            </a:r>
          </a:p>
          <a:p>
            <a:pPr lvl="2"/>
            <a:r>
              <a:rPr lang="en-US" dirty="0"/>
              <a:t>Modules “LDE”</a:t>
            </a:r>
            <a:r>
              <a:rPr lang="en-US" dirty="0">
                <a:solidFill>
                  <a:schemeClr val="accent2"/>
                </a:solidFill>
              </a:rPr>
              <a:t>/”Seminar LDE”</a:t>
            </a:r>
            <a:r>
              <a:rPr lang="en-US" dirty="0"/>
              <a:t>: until </a:t>
            </a:r>
            <a:r>
              <a:rPr lang="en-US" b="1" dirty="0"/>
              <a:t>Jun 12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Module “Project LDE”: until </a:t>
            </a:r>
            <a:r>
              <a:rPr lang="en-US" b="1" dirty="0">
                <a:solidFill>
                  <a:srgbClr val="000000"/>
                </a:solidFill>
              </a:rPr>
              <a:t>Jul 30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With sufficient reason: Until the day of the exam</a:t>
            </a:r>
          </a:p>
          <a:p>
            <a:pPr lvl="2"/>
            <a:r>
              <a:rPr lang="en-US" dirty="0"/>
              <a:t>In case of sickness etc.</a:t>
            </a:r>
          </a:p>
          <a:p>
            <a:pPr lvl="2"/>
            <a:r>
              <a:rPr lang="en-US" dirty="0"/>
              <a:t>Modules “LDE”</a:t>
            </a:r>
            <a:r>
              <a:rPr lang="en-US" dirty="0">
                <a:solidFill>
                  <a:schemeClr val="accent2"/>
                </a:solidFill>
              </a:rPr>
              <a:t>/”Seminar LDE”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until </a:t>
            </a:r>
            <a:r>
              <a:rPr lang="en-US" b="1" dirty="0"/>
              <a:t>Jun 15/Jun 29/Jul 06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Module “Project LDE”: until </a:t>
            </a:r>
            <a:r>
              <a:rPr lang="en-US" b="1" dirty="0">
                <a:solidFill>
                  <a:srgbClr val="000000"/>
                </a:solidFill>
              </a:rPr>
              <a:t>Aug 02/Aug 03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FA5508-2A25-2CB7-94AF-01EF9F88E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Portfolio Exam Registration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773C32-4820-B02B-CB34-3C88398CA4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Missing Deadlines/Exam </a:t>
            </a:r>
            <a:r>
              <a:rPr lang="en-US" dirty="0"/>
              <a:t>W</a:t>
            </a:r>
            <a:r>
              <a:rPr lang="en-US" b="1" dirty="0"/>
              <a:t>ithout </a:t>
            </a:r>
            <a:r>
              <a:rPr lang="en-US" dirty="0"/>
              <a:t>D</a:t>
            </a:r>
            <a:r>
              <a:rPr lang="en-US" b="1" dirty="0"/>
              <a:t>e-registration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Zero points in the respective exam part (!)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 us early in case of problems</a:t>
            </a:r>
          </a:p>
          <a:p>
            <a:endParaRPr lang="en-US" dirty="0"/>
          </a:p>
          <a:p>
            <a:r>
              <a:rPr lang="en-US" dirty="0"/>
              <a:t>If You Don’t Want to Take LDE Anymore</a:t>
            </a:r>
          </a:p>
          <a:p>
            <a:pPr lvl="1"/>
            <a:r>
              <a:rPr lang="en-US" dirty="0"/>
              <a:t>Let me know asap to give students in the queue</a:t>
            </a:r>
            <a:br>
              <a:rPr lang="en-US" dirty="0"/>
            </a:br>
            <a:r>
              <a:rPr lang="en-US" dirty="0"/>
              <a:t>a chance to fill in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2DDB17-7462-0BB7-A23E-3B74CBE310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Design/implement a prototype </a:t>
            </a:r>
            <a:r>
              <a:rPr lang="en-US" dirty="0"/>
              <a:t>in DAPHNE/</a:t>
            </a:r>
            <a:r>
              <a:rPr lang="en-US" dirty="0" err="1"/>
              <a:t>SystemDS</a:t>
            </a:r>
            <a:r>
              <a:rPr lang="en-US" dirty="0"/>
              <a:t>/</a:t>
            </a:r>
            <a:r>
              <a:rPr lang="en-US" dirty="0" err="1"/>
              <a:t>TerseTS</a:t>
            </a:r>
            <a:endParaRPr lang="en-US" dirty="0"/>
          </a:p>
          <a:p>
            <a:pPr lvl="1"/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prove it is a valuable contribution </a:t>
            </a:r>
            <a:r>
              <a:rPr lang="en-US" dirty="0"/>
              <a:t>to the system/library</a:t>
            </a:r>
            <a:br>
              <a:rPr lang="en-US" dirty="0"/>
            </a:br>
            <a:r>
              <a:rPr lang="en-US" dirty="0"/>
              <a:t>(tests, documentation, experiments)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Present and defend your work </a:t>
            </a:r>
            <a:r>
              <a:rPr lang="en-US" dirty="0"/>
              <a:t>in a presentation &amp; discussion</a:t>
            </a:r>
          </a:p>
          <a:p>
            <a:r>
              <a:rPr lang="en-US" dirty="0"/>
              <a:t>Focus on Methodology</a:t>
            </a:r>
          </a:p>
          <a:p>
            <a:pPr lvl="1"/>
            <a:r>
              <a:rPr lang="en-US" dirty="0"/>
              <a:t>LDE as a preparation for a bachelor/master thesis at the DAMS Lab</a:t>
            </a:r>
          </a:p>
          <a:p>
            <a:r>
              <a:rPr lang="en-US" dirty="0"/>
              <a:t>Mindset: Be Open Learn New Things and to Work on Any Part of the System</a:t>
            </a:r>
          </a:p>
          <a:p>
            <a:pPr lvl="1"/>
            <a:r>
              <a:rPr lang="en-US" dirty="0"/>
              <a:t>Whatever it takes to fulfill the task</a:t>
            </a:r>
          </a:p>
          <a:p>
            <a:pPr lvl="1"/>
            <a:r>
              <a:rPr lang="en-US" dirty="0"/>
              <a:t>Self-guided acquisition of required technical skills</a:t>
            </a:r>
          </a:p>
          <a:p>
            <a:r>
              <a:rPr lang="en-US" dirty="0"/>
              <a:t>Grading Criteria</a:t>
            </a:r>
          </a:p>
          <a:p>
            <a:pPr lvl="1"/>
            <a:r>
              <a:rPr lang="en-US" dirty="0"/>
              <a:t>Design/implementation (functionality)</a:t>
            </a:r>
          </a:p>
          <a:p>
            <a:pPr lvl="1"/>
            <a:r>
              <a:rPr lang="en-US" dirty="0"/>
              <a:t>Code quality + tests + documentation</a:t>
            </a:r>
          </a:p>
          <a:p>
            <a:pPr lvl="1"/>
            <a:r>
              <a:rPr lang="en-US" dirty="0"/>
              <a:t>Experiments</a:t>
            </a:r>
          </a:p>
          <a:p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2EA8CD-DF85-8108-6263-1AF1FC8F03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LDE Project Goals and Mindset</a:t>
            </a: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BF4F8C06-A56A-FB1C-09EE-1DCCB781D30C}"/>
              </a:ext>
            </a:extLst>
          </p:cNvPr>
          <p:cNvSpPr/>
          <p:nvPr/>
        </p:nvSpPr>
        <p:spPr>
          <a:xfrm>
            <a:off x="7112000" y="1662579"/>
            <a:ext cx="287867" cy="1066800"/>
          </a:xfrm>
          <a:prstGeom prst="rightBrace">
            <a:avLst>
              <a:gd name="adj1" fmla="val 5539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CAF905B-8C36-E70C-0A57-C5F5116AE8EC}"/>
              </a:ext>
            </a:extLst>
          </p:cNvPr>
          <p:cNvSpPr txBox="1"/>
          <p:nvPr/>
        </p:nvSpPr>
        <p:spPr>
          <a:xfrm>
            <a:off x="7399867" y="1734314"/>
            <a:ext cx="263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High-quality and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convincing contribution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to an open-source system</a:t>
            </a:r>
          </a:p>
        </p:txBody>
      </p:sp>
    </p:spTree>
    <p:extLst>
      <p:ext uri="{BB962C8B-B14F-4D97-AF65-F5344CB8AC3E}">
        <p14:creationId xmlns:p14="http://schemas.microsoft.com/office/powerpoint/2010/main" val="112735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C3EB0-6268-6451-ED63-EA7F51450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E89D7F-951F-1879-ABA9-91D2A0353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1268963"/>
            <a:ext cx="5126100" cy="4506685"/>
          </a:xfrm>
        </p:spPr>
        <p:txBody>
          <a:bodyPr/>
          <a:lstStyle/>
          <a:p>
            <a:r>
              <a:rPr lang="en-US" dirty="0"/>
              <a:t>Individual/Team Project Work</a:t>
            </a:r>
          </a:p>
          <a:p>
            <a:pPr lvl="1"/>
            <a:r>
              <a:rPr lang="en-US" dirty="0"/>
              <a:t>Teams of up to 3 students </a:t>
            </a:r>
            <a:r>
              <a:rPr lang="en-US" b="1" dirty="0">
                <a:solidFill>
                  <a:srgbClr val="7889FB"/>
                </a:solidFill>
              </a:rPr>
              <a:t>strongly encouraged</a:t>
            </a:r>
          </a:p>
          <a:p>
            <a:pPr lvl="1"/>
            <a:r>
              <a:rPr lang="en-US" dirty="0"/>
              <a:t>Unique topic for each individual/team</a:t>
            </a:r>
          </a:p>
          <a:p>
            <a:r>
              <a:rPr lang="en-US" dirty="0"/>
              <a:t>Ambitious Projects</a:t>
            </a:r>
          </a:p>
          <a:p>
            <a:pPr lvl="1"/>
            <a:r>
              <a:rPr lang="en-US" dirty="0"/>
              <a:t>9 ECTS (~270 h of work)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≈6.75 weeks of full-time work</a:t>
            </a:r>
            <a:endParaRPr lang="en-US" dirty="0"/>
          </a:p>
          <a:p>
            <a:r>
              <a:rPr lang="en-US" dirty="0"/>
              <a:t>Potential for Impact</a:t>
            </a:r>
          </a:p>
          <a:p>
            <a:pPr lvl="1"/>
            <a:r>
              <a:rPr lang="en-US" dirty="0"/>
              <a:t>Real open issues in existing systems</a:t>
            </a:r>
          </a:p>
          <a:p>
            <a:pPr lvl="1"/>
            <a:r>
              <a:rPr lang="en-US" dirty="0"/>
              <a:t>If successful: meaningful contributions</a:t>
            </a:r>
            <a:br>
              <a:rPr lang="en-US" dirty="0"/>
            </a:br>
            <a:r>
              <a:rPr lang="en-US" dirty="0"/>
              <a:t>that will be used by others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7D39FD-12E9-3059-F136-64DC65F8D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LDE Project Characteristics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6899F85-6CE0-3573-6F79-2A98B6BA25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4945" y="1262740"/>
            <a:ext cx="5648430" cy="4506685"/>
          </a:xfrm>
        </p:spPr>
        <p:txBody>
          <a:bodyPr/>
          <a:lstStyle/>
          <a:p>
            <a:r>
              <a:rPr lang="en-US" dirty="0"/>
              <a:t>Remarks on Topic Descriptions</a:t>
            </a:r>
          </a:p>
          <a:p>
            <a:pPr lvl="1"/>
            <a:r>
              <a:rPr lang="en-US" dirty="0"/>
              <a:t>Many open topics in DAPHNE, </a:t>
            </a:r>
            <a:r>
              <a:rPr lang="en-US" dirty="0" err="1"/>
              <a:t>SystemDS</a:t>
            </a:r>
            <a:r>
              <a:rPr lang="en-US" dirty="0"/>
              <a:t>, and </a:t>
            </a:r>
            <a:r>
              <a:rPr lang="en-US" dirty="0" err="1"/>
              <a:t>TerseTS</a:t>
            </a:r>
            <a:endParaRPr lang="en-US" dirty="0"/>
          </a:p>
          <a:p>
            <a:pPr lvl="1"/>
            <a:r>
              <a:rPr lang="en-US" dirty="0"/>
              <a:t>Initial topic descriptions of varying level of detail</a:t>
            </a:r>
          </a:p>
          <a:p>
            <a:pPr lvl="1"/>
            <a:r>
              <a:rPr lang="en-US" dirty="0"/>
              <a:t>During topic selection: Approach project mentor directly if interested in more details</a:t>
            </a:r>
          </a:p>
          <a:p>
            <a:pPr lvl="1"/>
            <a:r>
              <a:rPr lang="en-US" dirty="0"/>
              <a:t>After topic assignment: More detailed descriptions where necessary</a:t>
            </a:r>
          </a:p>
          <a:p>
            <a:pPr lvl="1"/>
            <a:r>
              <a:rPr lang="en-US" dirty="0"/>
              <a:t>We’re open to alternative topic proposals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B891D87-8AA2-0E85-91C5-CAB7150746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Introduced in </a:t>
            </a:r>
            <a:r>
              <a:rPr lang="en-US" dirty="0">
                <a:solidFill>
                  <a:srgbClr val="7889FB"/>
                </a:solidFill>
              </a:rPr>
              <a:t>Response to Students’ Feedback </a:t>
            </a:r>
            <a:r>
              <a:rPr lang="en-US" dirty="0"/>
              <a:t>(Course Evaluation)</a:t>
            </a:r>
          </a:p>
          <a:p>
            <a:pPr>
              <a:lnSpc>
                <a:spcPct val="100000"/>
              </a:lnSpc>
            </a:pPr>
            <a:r>
              <a:rPr lang="en-US" dirty="0"/>
              <a:t>Initial Prototype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cs typeface="Times New Roman" panose="02020603050405020304" pitchFamily="18" charset="0"/>
              </a:rPr>
              <a:t>≈</a:t>
            </a:r>
            <a:r>
              <a:rPr lang="en-US" dirty="0"/>
              <a:t>67% functionally complete prototype including good set of test cases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Basis for further improvements driven by experiments and feedback</a:t>
            </a:r>
          </a:p>
          <a:p>
            <a:pPr>
              <a:lnSpc>
                <a:spcPct val="100000"/>
              </a:lnSpc>
            </a:pPr>
            <a:r>
              <a:rPr lang="en-US" dirty="0"/>
              <a:t>Intermediate Presentation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Slide presentation of 5-10 min per individual/team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Briefly </a:t>
            </a:r>
            <a:r>
              <a:rPr lang="en-US" b="1" dirty="0">
                <a:solidFill>
                  <a:srgbClr val="7889FB"/>
                </a:solidFill>
              </a:rPr>
              <a:t>present the problem </a:t>
            </a:r>
            <a:r>
              <a:rPr lang="en-US" dirty="0"/>
              <a:t>you work on </a:t>
            </a:r>
            <a:r>
              <a:rPr lang="en-US" b="1" dirty="0"/>
              <a:t>to your fellow students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Give an </a:t>
            </a:r>
            <a:r>
              <a:rPr lang="en-US" b="1" dirty="0">
                <a:solidFill>
                  <a:srgbClr val="7889FB"/>
                </a:solidFill>
              </a:rPr>
              <a:t>overview of your initial prototype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(concepts and crucial changes to the code base)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Outline your </a:t>
            </a:r>
            <a:r>
              <a:rPr lang="en-US" b="1" dirty="0">
                <a:solidFill>
                  <a:srgbClr val="7889FB"/>
                </a:solidFill>
              </a:rPr>
              <a:t>planned experiments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Should be the result of </a:t>
            </a:r>
            <a:r>
              <a:rPr lang="en-US" b="1" dirty="0">
                <a:solidFill>
                  <a:schemeClr val="accent1"/>
                </a:solidFill>
              </a:rPr>
              <a:t>prior discussions with your project mentor</a:t>
            </a:r>
          </a:p>
          <a:p>
            <a:pPr>
              <a:lnSpc>
                <a:spcPct val="100000"/>
              </a:lnSpc>
            </a:pPr>
            <a:r>
              <a:rPr lang="en-US" dirty="0"/>
              <a:t>Benefits for You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Improved time management</a:t>
            </a:r>
            <a:r>
              <a:rPr lang="en-US" dirty="0"/>
              <a:t> (retain enough time for experiments)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Exchange with the other students </a:t>
            </a:r>
            <a:r>
              <a:rPr lang="en-US" dirty="0"/>
              <a:t>in the project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Get feedback </a:t>
            </a:r>
            <a:r>
              <a:rPr lang="en-US" dirty="0"/>
              <a:t>by project mentors and other students for improving the </a:t>
            </a:r>
            <a:r>
              <a:rPr lang="en-US" b="1" dirty="0">
                <a:solidFill>
                  <a:srgbClr val="7889FB"/>
                </a:solidFill>
              </a:rPr>
              <a:t>quality of your prototype</a:t>
            </a:r>
            <a:endParaRPr lang="en-US" dirty="0">
              <a:solidFill>
                <a:srgbClr val="7889FB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8CBAF3-0AB7-F71E-D877-D3C2CB1C02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9162899" cy="717437"/>
          </a:xfrm>
        </p:spPr>
        <p:txBody>
          <a:bodyPr/>
          <a:lstStyle/>
          <a:p>
            <a:r>
              <a:rPr lang="en-US" dirty="0"/>
              <a:t>Project Deliverables: Initial Prototype &amp; Intermediate Presentation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DDB8DCE-9F6A-EFE0-98F0-B2085F549E12}"/>
              </a:ext>
            </a:extLst>
          </p:cNvPr>
          <p:cNvSpPr txBox="1"/>
          <p:nvPr/>
        </p:nvSpPr>
        <p:spPr>
          <a:xfrm>
            <a:off x="8264273" y="2601532"/>
            <a:ext cx="28923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Ungraded </a:t>
            </a:r>
            <a:r>
              <a:rPr lang="en-US" b="1" dirty="0">
                <a:solidFill>
                  <a:srgbClr val="000000"/>
                </a:solidFill>
              </a:rPr>
              <a:t>prerequisites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for the portfolio exam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to be allowed make mistakes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and learn from them</a:t>
            </a:r>
          </a:p>
          <a:p>
            <a:pPr algn="ctr"/>
            <a:endParaRPr lang="en-US" b="1" dirty="0" err="1">
              <a:solidFill>
                <a:schemeClr val="accent1"/>
              </a:solidFill>
            </a:endParaRPr>
          </a:p>
        </p:txBody>
      </p:sp>
      <p:sp>
        <p:nvSpPr>
          <p:cNvPr id="5" name="Geschweifte Klammer rechts 4">
            <a:extLst>
              <a:ext uri="{FF2B5EF4-FFF2-40B4-BE49-F238E27FC236}">
                <a16:creationId xmlns:a16="http://schemas.microsoft.com/office/drawing/2014/main" id="{C2879A75-BC27-52C3-5F9F-EB7BA60BFDBD}"/>
              </a:ext>
            </a:extLst>
          </p:cNvPr>
          <p:cNvSpPr/>
          <p:nvPr/>
        </p:nvSpPr>
        <p:spPr>
          <a:xfrm>
            <a:off x="7743825" y="1657350"/>
            <a:ext cx="419100" cy="3038475"/>
          </a:xfrm>
          <a:prstGeom prst="rightBrace">
            <a:avLst>
              <a:gd name="adj1" fmla="val 44697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B4E34-6669-47E1-0884-422237646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E9E1889-D2C1-85E7-493D-D869EBCBF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Final Prototype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100% functionally complete prototype</a:t>
            </a:r>
            <a:br>
              <a:rPr lang="en-US" dirty="0"/>
            </a:br>
            <a:r>
              <a:rPr lang="en-US" dirty="0"/>
              <a:t>including good set of test cases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Efficiency confirmed by experiments</a:t>
            </a:r>
          </a:p>
          <a:p>
            <a:pPr>
              <a:lnSpc>
                <a:spcPct val="100000"/>
              </a:lnSpc>
            </a:pPr>
            <a:r>
              <a:rPr lang="en-US" dirty="0"/>
              <a:t>Final Presentation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Summarize the problem </a:t>
            </a:r>
            <a:r>
              <a:rPr lang="en-US" dirty="0"/>
              <a:t>and give an </a:t>
            </a:r>
            <a:r>
              <a:rPr lang="en-US" b="1" dirty="0">
                <a:solidFill>
                  <a:srgbClr val="7889FB"/>
                </a:solidFill>
              </a:rPr>
              <a:t>overview of your final prototype </a:t>
            </a:r>
            <a:r>
              <a:rPr lang="en-US" b="1" dirty="0">
                <a:solidFill>
                  <a:srgbClr val="000000"/>
                </a:solidFill>
              </a:rPr>
              <a:t>to your fellow students</a:t>
            </a:r>
          </a:p>
          <a:p>
            <a:pPr lvl="1"/>
            <a:r>
              <a:rPr lang="en-US" dirty="0"/>
              <a:t>Present your </a:t>
            </a:r>
            <a:r>
              <a:rPr lang="en-US" b="1" dirty="0">
                <a:solidFill>
                  <a:srgbClr val="7889FB"/>
                </a:solidFill>
              </a:rPr>
              <a:t>experimental results</a:t>
            </a:r>
          </a:p>
          <a:p>
            <a:pPr lvl="1"/>
            <a:r>
              <a:rPr lang="en-US" b="1" dirty="0"/>
              <a:t>1 student: </a:t>
            </a:r>
            <a:r>
              <a:rPr lang="en-US" b="1" dirty="0">
                <a:solidFill>
                  <a:schemeClr val="accent1"/>
                </a:solidFill>
              </a:rPr>
              <a:t>10 min talk + 5 min discussion = 15 min</a:t>
            </a:r>
          </a:p>
          <a:p>
            <a:pPr lvl="1"/>
            <a:r>
              <a:rPr lang="en-US" b="1" dirty="0"/>
              <a:t>2 students: </a:t>
            </a:r>
            <a:r>
              <a:rPr lang="en-US" b="1" dirty="0">
                <a:solidFill>
                  <a:schemeClr val="accent1"/>
                </a:solidFill>
              </a:rPr>
              <a:t>13 min + 7 min = 20 min</a:t>
            </a:r>
          </a:p>
          <a:p>
            <a:pPr lvl="1"/>
            <a:r>
              <a:rPr lang="en-US" b="1" dirty="0"/>
              <a:t>3 students: </a:t>
            </a:r>
            <a:r>
              <a:rPr lang="en-US" b="1" dirty="0">
                <a:solidFill>
                  <a:schemeClr val="accent1"/>
                </a:solidFill>
              </a:rPr>
              <a:t>16 min + 9 min = 25 min</a:t>
            </a:r>
          </a:p>
          <a:p>
            <a:pPr lvl="1"/>
            <a:r>
              <a:rPr lang="en-US" b="1" dirty="0"/>
              <a:t>Audience: </a:t>
            </a:r>
            <a:r>
              <a:rPr lang="en-US" b="1" dirty="0">
                <a:solidFill>
                  <a:srgbClr val="7889FB"/>
                </a:solidFill>
              </a:rPr>
              <a:t>Engage in the discussion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7889FB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7306F9-895F-F5EB-C555-855376AD60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Project Deliverables: Final Prototype &amp; Final Presentation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CA2B97B-F3DA-227A-83E1-FA465A91DD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Academic Honesty / No Plagiarism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Develop </a:t>
            </a:r>
            <a:r>
              <a:rPr lang="en-US" b="1" dirty="0">
                <a:solidFill>
                  <a:srgbClr val="7889FB"/>
                </a:solidFill>
              </a:rPr>
              <a:t>your own </a:t>
            </a:r>
            <a:r>
              <a:rPr lang="en-US" dirty="0">
                <a:solidFill>
                  <a:srgbClr val="000000"/>
                </a:solidFill>
              </a:rPr>
              <a:t>coding/experimentation skills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</a:t>
            </a:r>
            <a:r>
              <a:rPr lang="en-US" b="1" dirty="0">
                <a:solidFill>
                  <a:schemeClr val="accent1"/>
                </a:solidFill>
              </a:rPr>
              <a:t>generative AI</a:t>
            </a:r>
            <a:r>
              <a:rPr lang="en-US" dirty="0">
                <a:solidFill>
                  <a:srgbClr val="000000"/>
                </a:solidFill>
              </a:rPr>
              <a:t> (ChatGPT etc.) </a:t>
            </a:r>
            <a:r>
              <a:rPr lang="en-US" b="1" dirty="0">
                <a:solidFill>
                  <a:schemeClr val="accent1"/>
                </a:solidFill>
              </a:rPr>
              <a:t>is prohibited</a:t>
            </a:r>
          </a:p>
          <a:p>
            <a:r>
              <a:rPr lang="en-US" dirty="0"/>
              <a:t>Graded Portfolio Exam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#41086 (seminar + project)</a:t>
            </a:r>
          </a:p>
          <a:p>
            <a:pPr lvl="2">
              <a:lnSpc>
                <a:spcPct val="100000"/>
              </a:lnSpc>
            </a:pPr>
            <a:r>
              <a:rPr lang="en-US" sz="1800" kern="150" dirty="0">
                <a:solidFill>
                  <a:schemeClr val="accent2"/>
                </a:solidFill>
                <a:effectLst/>
                <a:ea typeface="OpenSymbol"/>
                <a:cs typeface="OpenSymbol"/>
              </a:rPr>
              <a:t>25 pts: summary paper</a:t>
            </a:r>
          </a:p>
          <a:p>
            <a:pPr lvl="2">
              <a:lnSpc>
                <a:spcPct val="100000"/>
              </a:lnSpc>
            </a:pPr>
            <a:r>
              <a:rPr lang="en-US" sz="1800" kern="150" dirty="0">
                <a:solidFill>
                  <a:schemeClr val="accent2"/>
                </a:solidFill>
                <a:effectLst/>
                <a:ea typeface="OpenSymbol"/>
                <a:cs typeface="OpenSymbol"/>
              </a:rPr>
              <a:t>15 pts: presentation</a:t>
            </a:r>
          </a:p>
          <a:p>
            <a:pPr lvl="2">
              <a:lnSpc>
                <a:spcPct val="100000"/>
              </a:lnSpc>
            </a:pPr>
            <a:r>
              <a:rPr lang="en-US" sz="1800" kern="150" dirty="0">
                <a:solidFill>
                  <a:srgbClr val="000000"/>
                </a:solidFill>
                <a:effectLst/>
                <a:ea typeface="OpenSymbol"/>
                <a:cs typeface="OpenSymbol"/>
              </a:rPr>
              <a:t>50 pts: design/</a:t>
            </a:r>
            <a:r>
              <a:rPr lang="en-US" sz="1800" kern="150" dirty="0" err="1">
                <a:solidFill>
                  <a:srgbClr val="000000"/>
                </a:solidFill>
                <a:effectLst/>
                <a:ea typeface="OpenSymbol"/>
                <a:cs typeface="OpenSymbol"/>
              </a:rPr>
              <a:t>impl</a:t>
            </a:r>
            <a:r>
              <a:rPr lang="en-US" sz="1800" kern="150" dirty="0">
                <a:solidFill>
                  <a:srgbClr val="000000"/>
                </a:solidFill>
                <a:effectLst/>
                <a:ea typeface="OpenSymbol"/>
                <a:cs typeface="OpenSymbol"/>
              </a:rPr>
              <a:t>/tests/doc</a:t>
            </a:r>
          </a:p>
          <a:p>
            <a:pPr lvl="2">
              <a:lnSpc>
                <a:spcPct val="100000"/>
              </a:lnSpc>
            </a:pPr>
            <a:r>
              <a:rPr lang="en-US" sz="1800" kern="150" dirty="0">
                <a:solidFill>
                  <a:srgbClr val="000000"/>
                </a:solidFill>
                <a:effectLst/>
                <a:ea typeface="OpenSymbol"/>
                <a:cs typeface="OpenSymbol"/>
              </a:rPr>
              <a:t>10 pts: presentation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#41183 (project-only)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85</a:t>
            </a:r>
            <a:r>
              <a:rPr lang="en-US" sz="1800" kern="150" dirty="0">
                <a:effectLst/>
                <a:ea typeface="OpenSymbol"/>
                <a:cs typeface="OpenSymbol"/>
              </a:rPr>
              <a:t> pts:</a:t>
            </a:r>
            <a:r>
              <a:rPr lang="en-US" dirty="0"/>
              <a:t> implementation/tests/documentation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15</a:t>
            </a:r>
            <a:r>
              <a:rPr lang="en-US" sz="1800" kern="150" dirty="0">
                <a:effectLst/>
                <a:ea typeface="OpenSymbol"/>
                <a:cs typeface="OpenSymbol"/>
              </a:rPr>
              <a:t> pts:</a:t>
            </a:r>
            <a:r>
              <a:rPr lang="en-US" dirty="0"/>
              <a:t> presentation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218339-D34E-7EFC-6584-EB2C8F28D5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to Approach the Project</a:t>
            </a:r>
          </a:p>
        </p:txBody>
      </p:sp>
    </p:spTree>
    <p:extLst>
      <p:ext uri="{BB962C8B-B14F-4D97-AF65-F5344CB8AC3E}">
        <p14:creationId xmlns:p14="http://schemas.microsoft.com/office/powerpoint/2010/main" val="10009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15B399-0697-66AB-65FA-1D934EAC8C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Build the system from source</a:t>
            </a:r>
          </a:p>
          <a:p>
            <a:pPr lvl="1"/>
            <a:r>
              <a:rPr lang="en-US" dirty="0"/>
              <a:t>Successfully run the test suite</a:t>
            </a:r>
          </a:p>
          <a:p>
            <a:r>
              <a:rPr lang="en-US" dirty="0"/>
              <a:t>Navigate to the GitHub Repos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Know Where to Find the Documentation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1679DD-2F4B-68D6-50F1-97D7F57F2F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Getting Started: Setting Up Your Development Environment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31B30B-E191-1DEB-6E5F-3C2CCCE58F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Clone, Build, Test According to the Documentation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456F989-FFBC-D13F-4499-67A1E8BF8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56" y="2741625"/>
            <a:ext cx="1412550" cy="1151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A15F7FE-D653-DC5C-55D0-EEE3D1932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488" y="2741625"/>
            <a:ext cx="1412550" cy="1151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19CC649-9445-B68D-98FE-8896830A3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35" y="4595365"/>
            <a:ext cx="1825501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2186638-7FB2-D2A6-ED75-89E4FDF32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923" y="4595365"/>
            <a:ext cx="1825501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A46FA6C-CD70-2961-3731-21F8859C7763}"/>
              </a:ext>
            </a:extLst>
          </p:cNvPr>
          <p:cNvSpPr txBox="1"/>
          <p:nvPr/>
        </p:nvSpPr>
        <p:spPr>
          <a:xfrm>
            <a:off x="753275" y="3890323"/>
            <a:ext cx="22381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6"/>
              </a:rPr>
              <a:t>https://github.com/daphne-eu/daphne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93639B1-6282-96F1-9EF0-4CB4A1DAA52E}"/>
              </a:ext>
            </a:extLst>
          </p:cNvPr>
          <p:cNvSpPr txBox="1"/>
          <p:nvPr/>
        </p:nvSpPr>
        <p:spPr>
          <a:xfrm>
            <a:off x="3057400" y="3890323"/>
            <a:ext cx="21387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7"/>
              </a:rPr>
              <a:t>https://github.com/apache/systemds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D346A8D-36A0-7818-39E6-90EFD81A2392}"/>
              </a:ext>
            </a:extLst>
          </p:cNvPr>
          <p:cNvSpPr txBox="1"/>
          <p:nvPr/>
        </p:nvSpPr>
        <p:spPr>
          <a:xfrm>
            <a:off x="666712" y="5744063"/>
            <a:ext cx="24112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8"/>
              </a:rPr>
              <a:t>https://daphne-project.github.io/daphne/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AF59093-06CC-367A-6D45-52B2F099B583}"/>
              </a:ext>
            </a:extLst>
          </p:cNvPr>
          <p:cNvSpPr txBox="1"/>
          <p:nvPr/>
        </p:nvSpPr>
        <p:spPr>
          <a:xfrm>
            <a:off x="3057400" y="5744063"/>
            <a:ext cx="2042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9"/>
              </a:rPr>
              <a:t>https://apache.github.io/systemds/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6F47C25-36DD-644D-7043-B214B4E03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5080" y="1777733"/>
            <a:ext cx="1604018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B986EB0-8A86-FBD7-9133-22144BA896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5525" y="1777733"/>
            <a:ext cx="1604018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2C6C413A-27A1-844C-8792-DD71E30BEA5F}"/>
              </a:ext>
            </a:extLst>
          </p:cNvPr>
          <p:cNvSpPr txBox="1"/>
          <p:nvPr/>
        </p:nvSpPr>
        <p:spPr>
          <a:xfrm>
            <a:off x="9036261" y="2917469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hlinkClick r:id="rId12"/>
              </a:rPr>
              <a:t>https://apache.github.io/systemds/</a:t>
            </a:r>
            <a:br>
              <a:rPr lang="en-US" sz="1000" dirty="0">
                <a:hlinkClick r:id="rId12"/>
              </a:rPr>
            </a:br>
            <a:r>
              <a:rPr lang="en-US" sz="1000" dirty="0">
                <a:hlinkClick r:id="rId12"/>
              </a:rPr>
              <a:t>site/install.html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C8DBDC5-AC18-EA7A-38D5-F296EC480732}"/>
              </a:ext>
            </a:extLst>
          </p:cNvPr>
          <p:cNvSpPr txBox="1"/>
          <p:nvPr/>
        </p:nvSpPr>
        <p:spPr>
          <a:xfrm>
            <a:off x="6484115" y="2929733"/>
            <a:ext cx="2405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hlinkClick r:id="rId13"/>
              </a:rPr>
              <a:t>https://daphne-project.github.io/daphne/</a:t>
            </a:r>
            <a:br>
              <a:rPr lang="en-US" sz="1000" dirty="0">
                <a:hlinkClick r:id="rId13"/>
              </a:rPr>
            </a:br>
            <a:r>
              <a:rPr lang="en-US" sz="1000" dirty="0" err="1">
                <a:hlinkClick r:id="rId13"/>
              </a:rPr>
              <a:t>GettingStarted</a:t>
            </a:r>
            <a:r>
              <a:rPr lang="en-US" sz="1000" dirty="0">
                <a:hlinkClick r:id="rId13"/>
              </a:rPr>
              <a:t>/#quickstart-for-developers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6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9" grpId="0"/>
      <p:bldP spid="20" grpId="0"/>
      <p:bldP spid="21" grpId="0"/>
      <p:bldP spid="22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676C79-74ED-1033-8942-F715D70397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Ability to modify the source code and run/test it</a:t>
            </a:r>
          </a:p>
          <a:p>
            <a:pPr lvl="1"/>
            <a:r>
              <a:rPr lang="en-US" dirty="0"/>
              <a:t>Initial overview of relevant part of the code base</a:t>
            </a:r>
          </a:p>
          <a:p>
            <a:r>
              <a:rPr lang="en-US" dirty="0"/>
              <a:t>Set Up Your Editor/IDE etc.</a:t>
            </a:r>
          </a:p>
          <a:p>
            <a:r>
              <a:rPr lang="en-US" dirty="0"/>
              <a:t>Issue Tracking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Make Your First Modifications to the Code</a:t>
            </a:r>
          </a:p>
          <a:p>
            <a:pPr lvl="1"/>
            <a:r>
              <a:rPr lang="en-US" dirty="0"/>
              <a:t>DAPHNE: “good first issues”</a:t>
            </a:r>
          </a:p>
          <a:p>
            <a:pPr lvl="1"/>
            <a:r>
              <a:rPr lang="en-US" dirty="0" err="1"/>
              <a:t>SystemDS</a:t>
            </a:r>
            <a:r>
              <a:rPr lang="en-US" dirty="0"/>
              <a:t>: Write initial test cases for your task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435223-752C-D385-D5C1-A6C0FA113F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Getting Started: Preparing Your First Contribution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65B84F-3535-1ECB-E26B-482D09AD51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Read the Contribution Guidelines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CA2D245-916B-4DAD-ADAB-4BD9483D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27" y="3166081"/>
            <a:ext cx="1838814" cy="12636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E90879C-F754-D902-FEEB-D21AA95BF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183" y="3174958"/>
            <a:ext cx="1838814" cy="12636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DA784500-3A59-EFB6-932D-214D4320F757}"/>
              </a:ext>
            </a:extLst>
          </p:cNvPr>
          <p:cNvSpPr txBox="1"/>
          <p:nvPr/>
        </p:nvSpPr>
        <p:spPr>
          <a:xfrm>
            <a:off x="870347" y="4455092"/>
            <a:ext cx="184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hlinkClick r:id="rId4"/>
              </a:rPr>
              <a:t>https://github.com/daphne-eu/</a:t>
            </a:r>
            <a:br>
              <a:rPr lang="en-US" sz="1000" dirty="0">
                <a:hlinkClick r:id="rId4"/>
              </a:rPr>
            </a:br>
            <a:r>
              <a:rPr lang="en-US" sz="1000" dirty="0">
                <a:hlinkClick r:id="rId4"/>
              </a:rPr>
              <a:t>daphne/issues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218A35F-5791-A7DE-99D0-88BF5C3ADD13}"/>
              </a:ext>
            </a:extLst>
          </p:cNvPr>
          <p:cNvSpPr txBox="1"/>
          <p:nvPr/>
        </p:nvSpPr>
        <p:spPr>
          <a:xfrm>
            <a:off x="3063481" y="4429734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hlinkClick r:id="rId5"/>
              </a:rPr>
              <a:t>https://issues.apache.org/jira/secure/</a:t>
            </a:r>
            <a:br>
              <a:rPr lang="en-US" sz="1000" dirty="0">
                <a:hlinkClick r:id="rId5"/>
              </a:rPr>
            </a:br>
            <a:r>
              <a:rPr lang="en-US" sz="1000" dirty="0" err="1">
                <a:hlinkClick r:id="rId5"/>
              </a:rPr>
              <a:t>Dashboard.jspa?selectPageId</a:t>
            </a:r>
            <a:r>
              <a:rPr lang="en-US" sz="1000" dirty="0">
                <a:hlinkClick r:id="rId5"/>
              </a:rPr>
              <a:t>=12335852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7E9BC3-D6F4-330B-2008-69B984AF3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766" y="1701800"/>
            <a:ext cx="1488787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DC59D95-A9DD-1FEB-2585-0E683D9C7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9612" y="1671986"/>
            <a:ext cx="1488787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F9751CA-C65D-7FD2-2B15-684E24FA069C}"/>
              </a:ext>
            </a:extLst>
          </p:cNvPr>
          <p:cNvSpPr txBox="1"/>
          <p:nvPr/>
        </p:nvSpPr>
        <p:spPr>
          <a:xfrm>
            <a:off x="6418256" y="2866422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hlinkClick r:id="rId8"/>
              </a:rPr>
              <a:t>https://github.com/daphne-eu/daphne/</a:t>
            </a:r>
            <a:br>
              <a:rPr lang="en-US" sz="1000" dirty="0">
                <a:hlinkClick r:id="rId8"/>
              </a:rPr>
            </a:br>
            <a:r>
              <a:rPr lang="en-US" sz="1000" dirty="0">
                <a:hlinkClick r:id="rId8"/>
              </a:rPr>
              <a:t>blob/main/CONTRIBUTING.md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4DA5F8-253C-FDCF-3F98-53FC109CDD44}"/>
              </a:ext>
            </a:extLst>
          </p:cNvPr>
          <p:cNvSpPr txBox="1"/>
          <p:nvPr/>
        </p:nvSpPr>
        <p:spPr>
          <a:xfrm>
            <a:off x="8729795" y="2898365"/>
            <a:ext cx="218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hlinkClick r:id="rId9"/>
              </a:rPr>
              <a:t>https://github.com/apache/systemds/</a:t>
            </a:r>
            <a:br>
              <a:rPr lang="en-US" sz="1000" dirty="0">
                <a:hlinkClick r:id="rId9"/>
              </a:rPr>
            </a:br>
            <a:r>
              <a:rPr lang="en-US" sz="1000" dirty="0">
                <a:hlinkClick r:id="rId9"/>
              </a:rPr>
              <a:t>blob/main/CONTRIBUTING.md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8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/>
      <p:bldP spid="24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2194AD6-3DFD-E763-ABC1-3F5C135BFF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Goals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≈</a:t>
            </a:r>
            <a:r>
              <a:rPr lang="en-US" dirty="0"/>
              <a:t>67% functionally complete prototype</a:t>
            </a:r>
            <a:br>
              <a:rPr lang="en-US" dirty="0"/>
            </a:br>
            <a:r>
              <a:rPr lang="en-US" dirty="0"/>
              <a:t>including good set of test cases</a:t>
            </a:r>
          </a:p>
          <a:p>
            <a:pPr lvl="1"/>
            <a:r>
              <a:rPr lang="en-US" dirty="0"/>
              <a:t>Basis for further improvements driven by experiments and feedback</a:t>
            </a:r>
          </a:p>
          <a:p>
            <a:r>
              <a:rPr lang="en-US" dirty="0"/>
              <a:t>Mindset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Understand the topic</a:t>
            </a:r>
            <a:br>
              <a:rPr lang="en-US" dirty="0"/>
            </a:br>
            <a:r>
              <a:rPr lang="en-US" dirty="0"/>
              <a:t>(task description, mentor, additional material)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Understand the code base</a:t>
            </a:r>
            <a:br>
              <a:rPr lang="en-US" dirty="0"/>
            </a:br>
            <a:r>
              <a:rPr lang="en-US" dirty="0"/>
              <a:t>(overview and relevant parts)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Understand the employed libraries/frameworks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Design and implement </a:t>
            </a:r>
            <a:r>
              <a:rPr lang="en-US" dirty="0"/>
              <a:t>step-by-step</a:t>
            </a:r>
          </a:p>
          <a:p>
            <a:pPr lvl="1"/>
            <a:r>
              <a:rPr lang="en-US" dirty="0"/>
              <a:t>Not always “the” right solution: </a:t>
            </a:r>
            <a:r>
              <a:rPr lang="en-US" b="1" dirty="0">
                <a:solidFill>
                  <a:srgbClr val="000000"/>
                </a:solidFill>
              </a:rPr>
              <a:t>explore alternatives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7D5BF-EA87-D128-2D04-8ABFCC102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9197733" cy="717437"/>
          </a:xfrm>
        </p:spPr>
        <p:txBody>
          <a:bodyPr/>
          <a:lstStyle/>
          <a:p>
            <a:r>
              <a:rPr lang="en-US" dirty="0"/>
              <a:t>Towards the Initial Prototype: Design/Implementation/Tests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(</a:t>
            </a:r>
            <a:r>
              <a:rPr lang="en-US" sz="2400" b="1" dirty="0">
                <a:solidFill>
                  <a:srgbClr val="7889FB"/>
                </a:solidFill>
              </a:rPr>
              <a:t>≈1/2 of the </a:t>
            </a:r>
            <a:r>
              <a:rPr lang="en-US" dirty="0">
                <a:solidFill>
                  <a:srgbClr val="7889FB"/>
                </a:solidFill>
              </a:rPr>
              <a:t>semester</a:t>
            </a:r>
            <a:r>
              <a:rPr lang="en-US" sz="2400" b="1" dirty="0">
                <a:solidFill>
                  <a:srgbClr val="7889FB"/>
                </a:solidFill>
              </a:rPr>
              <a:t>)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5466C9-1139-223C-9333-6B98D1F126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Start as soon as possible</a:t>
            </a:r>
            <a:br>
              <a:rPr lang="en-US" dirty="0"/>
            </a:br>
            <a:r>
              <a:rPr lang="en-US" dirty="0"/>
              <a:t>→ Don’t underestimate the ramp-up effort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Actively approach your project mentor</a:t>
            </a:r>
            <a:br>
              <a:rPr lang="en-US" dirty="0"/>
            </a:br>
            <a:r>
              <a:rPr lang="en-US" dirty="0"/>
              <a:t>→ Your mentor can give you valuable guidance</a:t>
            </a:r>
          </a:p>
        </p:txBody>
      </p:sp>
    </p:spTree>
    <p:extLst>
      <p:ext uri="{BB962C8B-B14F-4D97-AF65-F5344CB8AC3E}">
        <p14:creationId xmlns:p14="http://schemas.microsoft.com/office/powerpoint/2010/main" val="2919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347D4BA-97C8-F87E-9F50-A0E23170B4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Goals</a:t>
            </a:r>
          </a:p>
          <a:p>
            <a:pPr lvl="1"/>
            <a:r>
              <a:rPr lang="en-US" dirty="0"/>
              <a:t>High-quality code contribution whose value</a:t>
            </a:r>
            <a:br>
              <a:rPr lang="en-US" dirty="0"/>
            </a:br>
            <a:r>
              <a:rPr lang="en-US" dirty="0"/>
              <a:t>can easily be appreciated and understood</a:t>
            </a:r>
          </a:p>
          <a:p>
            <a:r>
              <a:rPr lang="en-US" dirty="0"/>
              <a:t>Recommendations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Submit tidy</a:t>
            </a:r>
            <a:r>
              <a:rPr lang="en-US" b="1" dirty="0">
                <a:solidFill>
                  <a:schemeClr val="accent1"/>
                </a:solidFill>
              </a:rPr>
              <a:t>, well documented, extensively tested code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View experiments </a:t>
            </a:r>
            <a:r>
              <a:rPr lang="en-US" b="1" dirty="0">
                <a:solidFill>
                  <a:schemeClr val="accent1"/>
                </a:solidFill>
              </a:rPr>
              <a:t>as equally important as features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→ Start initial experiments as soon as possible</a:t>
            </a:r>
            <a:br>
              <a:rPr lang="en-US" dirty="0"/>
            </a:br>
            <a:r>
              <a:rPr lang="en-US" dirty="0"/>
              <a:t>→ Focus primarily on investigating and improving your initial prototype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→ </a:t>
            </a:r>
            <a:r>
              <a:rPr lang="en-US" dirty="0"/>
              <a:t>after the intermediate presentation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→ Experiments show the value of your contribution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→ You need time to incorporate your insights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Actively approach your project mentor</a:t>
            </a:r>
            <a:br>
              <a:rPr lang="en-US" dirty="0"/>
            </a:br>
            <a:r>
              <a:rPr lang="en-US" dirty="0"/>
              <a:t>→ Your mentor can give you valuable guidance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3EC183-E79E-59A6-8E25-88BF6F77F0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9820033" cy="717437"/>
          </a:xfrm>
        </p:spPr>
        <p:txBody>
          <a:bodyPr/>
          <a:lstStyle/>
          <a:p>
            <a:r>
              <a:rPr lang="en-US" dirty="0"/>
              <a:t>Towards the Final Prototype: Creating a Convincing Contribution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(</a:t>
            </a:r>
            <a:r>
              <a:rPr lang="en-US" sz="2400" b="1" dirty="0">
                <a:solidFill>
                  <a:srgbClr val="7889FB"/>
                </a:solidFill>
              </a:rPr>
              <a:t>≈1/2 of the semester)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FE82AE-973F-68DF-7B24-FDC097E03B7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46863" y="1262063"/>
            <a:ext cx="5545137" cy="45069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pPr lvl="1"/>
            <a:r>
              <a:rPr lang="en-US" dirty="0">
                <a:solidFill>
                  <a:schemeClr val="bg1"/>
                </a:solidFill>
              </a:rPr>
              <a:t>.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2A89AB-3436-D3F7-4DB1-4E0188ABF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07436-F138-76A6-08DE-82F0F0730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075143" cy="4506685"/>
          </a:xfrm>
        </p:spPr>
        <p:txBody>
          <a:bodyPr/>
          <a:lstStyle/>
          <a:p>
            <a:r>
              <a:rPr lang="en-US" dirty="0"/>
              <a:t>Hybrid Setting with Optional Attendance</a:t>
            </a:r>
          </a:p>
          <a:p>
            <a:pPr lvl="1"/>
            <a:r>
              <a:rPr lang="en-US" dirty="0"/>
              <a:t>In-person in MAR 0.008</a:t>
            </a:r>
          </a:p>
          <a:p>
            <a:pPr lvl="1"/>
            <a:r>
              <a:rPr lang="en-US" dirty="0"/>
              <a:t>Virtual via zoom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https://tu-berlin.zoom-x.de/j/67376691490?pwd=NmlvWTM5VUVWRjU0UGI2bXhBVkxzQT09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Delayed Start of Introductory Lectures</a:t>
            </a:r>
          </a:p>
          <a:p>
            <a:pPr lvl="1"/>
            <a:r>
              <a:rPr lang="en-US" dirty="0"/>
              <a:t>Due to participation in </a:t>
            </a:r>
            <a:r>
              <a:rPr lang="en-US" b="1" dirty="0" err="1"/>
              <a:t>Dagstuhl</a:t>
            </a:r>
            <a:r>
              <a:rPr lang="en-US" b="1" dirty="0"/>
              <a:t> Seminar</a:t>
            </a:r>
            <a:r>
              <a:rPr lang="en-US" dirty="0"/>
              <a:t> on</a:t>
            </a:r>
            <a:br>
              <a:rPr lang="en-US" dirty="0"/>
            </a:br>
            <a:r>
              <a:rPr lang="en-US" dirty="0"/>
              <a:t>“Managing Vector Data for Retrieval Augmented Generation”</a:t>
            </a:r>
          </a:p>
          <a:p>
            <a:pPr lvl="1"/>
            <a:r>
              <a:rPr lang="en-US" b="1" dirty="0"/>
              <a:t>But: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No impact </a:t>
            </a:r>
            <a:r>
              <a:rPr lang="en-US" dirty="0"/>
              <a:t>on your total working time, submission deadlines, etc.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5256E3-983E-2CD5-0D17-0B2D5A37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555" y="1912143"/>
            <a:ext cx="1210387" cy="3167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8ED641D-1A60-8C29-EB98-13C0D51C7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468" y="3018110"/>
            <a:ext cx="749941" cy="5536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247F04-77A9-A0C9-674D-2F77C6E52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043" y="3018110"/>
            <a:ext cx="2029609" cy="152220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F68290-98E3-74C9-AA1D-C492712D7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4286" y="3018110"/>
            <a:ext cx="1141656" cy="152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CBA6B5F-7679-672B-CD82-776F67E680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Make your code easy to read/understand</a:t>
            </a:r>
          </a:p>
          <a:p>
            <a:pPr lvl="1"/>
            <a:r>
              <a:rPr lang="en-US" dirty="0"/>
              <a:t>Others will have to maintain it after your contribution is merged</a:t>
            </a:r>
          </a:p>
          <a:p>
            <a:r>
              <a:rPr lang="en-US" dirty="0"/>
              <a:t>General Guidelines</a:t>
            </a:r>
          </a:p>
          <a:p>
            <a:pPr lvl="1"/>
            <a:r>
              <a:rPr lang="en-US" dirty="0"/>
              <a:t>Clearly structure your code into </a:t>
            </a:r>
            <a:r>
              <a:rPr lang="en-US" b="1" dirty="0">
                <a:solidFill>
                  <a:srgbClr val="7889FB"/>
                </a:solidFill>
              </a:rPr>
              <a:t>meaningful units </a:t>
            </a:r>
            <a:r>
              <a:rPr lang="en-US" dirty="0"/>
              <a:t>(classes, functions, etc.)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rgbClr val="7889FB"/>
                </a:solidFill>
              </a:rPr>
              <a:t>clear yet concise identifiers </a:t>
            </a:r>
            <a:r>
              <a:rPr lang="en-US" dirty="0"/>
              <a:t>(variable/function/class names)</a:t>
            </a:r>
          </a:p>
          <a:p>
            <a:pPr lvl="1"/>
            <a:r>
              <a:rPr lang="en-US" dirty="0"/>
              <a:t>Stay </a:t>
            </a:r>
            <a:r>
              <a:rPr lang="en-US" b="1" dirty="0">
                <a:solidFill>
                  <a:srgbClr val="7889FB"/>
                </a:solidFill>
              </a:rPr>
              <a:t>consistent with the existing code base </a:t>
            </a:r>
            <a:r>
              <a:rPr lang="en-US" dirty="0"/>
              <a:t>(e.g., use the same patterns) 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refactor if necessary</a:t>
            </a:r>
          </a:p>
          <a:p>
            <a:pPr lvl="1"/>
            <a:r>
              <a:rPr lang="en-US" dirty="0"/>
              <a:t>Adhere to the code base’s </a:t>
            </a:r>
            <a:r>
              <a:rPr lang="en-US" b="1" dirty="0">
                <a:solidFill>
                  <a:srgbClr val="7889FB"/>
                </a:solidFill>
              </a:rPr>
              <a:t>coding style/formatting</a:t>
            </a:r>
          </a:p>
          <a:p>
            <a:r>
              <a:rPr lang="en-US" dirty="0"/>
              <a:t>Keep Your Pull Request Tidy</a:t>
            </a:r>
          </a:p>
          <a:p>
            <a:pPr lvl="1"/>
            <a:r>
              <a:rPr lang="en-US" dirty="0"/>
              <a:t>Stay focused: </a:t>
            </a:r>
            <a:r>
              <a:rPr lang="en-US" b="1" dirty="0">
                <a:solidFill>
                  <a:srgbClr val="C00000"/>
                </a:solidFill>
              </a:rPr>
              <a:t>Avoid changes unrelated to your task </a:t>
            </a:r>
            <a:r>
              <a:rPr lang="en-US" dirty="0"/>
              <a:t>(can be contributed as individual small pull requests)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Don’t submit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anything that’s useless for others</a:t>
            </a:r>
            <a:r>
              <a:rPr lang="en-US" dirty="0"/>
              <a:t> (e.g., build artifacts, generated files (e.g., logs), IDE projects)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Exclude specifics of your local setup</a:t>
            </a:r>
            <a:r>
              <a:rPr lang="en-US" dirty="0"/>
              <a:t>: Avoid local paths, usernames, passwords, IP addresses etc.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Read your own pull request on GitHub</a:t>
            </a:r>
            <a:r>
              <a:rPr lang="en-US" dirty="0"/>
              <a:t> (changed files)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A31B50-C3D5-68EB-B6C0-F9EF5B8D8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 Prototype: Code Quality</a:t>
            </a:r>
          </a:p>
        </p:txBody>
      </p:sp>
    </p:spTree>
    <p:extLst>
      <p:ext uri="{BB962C8B-B14F-4D97-AF65-F5344CB8AC3E}">
        <p14:creationId xmlns:p14="http://schemas.microsoft.com/office/powerpoint/2010/main" val="108789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BCDAD0D-371A-C84C-47D0-C5EE2B9B97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Show functionally correct behavior</a:t>
            </a:r>
          </a:p>
          <a:p>
            <a:pPr lvl="1"/>
            <a:r>
              <a:rPr lang="en-US" dirty="0"/>
              <a:t>Experiments don’t make sense</a:t>
            </a:r>
            <a:br>
              <a:rPr lang="en-US" dirty="0"/>
            </a:br>
            <a:r>
              <a:rPr lang="en-US" dirty="0"/>
              <a:t>if prototype doesn’t do what it should</a:t>
            </a:r>
          </a:p>
          <a:p>
            <a:r>
              <a:rPr lang="en-US" dirty="0"/>
              <a:t>General Hints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Unit tests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script-level tests</a:t>
            </a:r>
          </a:p>
          <a:p>
            <a:pPr lvl="1"/>
            <a:r>
              <a:rPr lang="en-US" b="1" dirty="0"/>
              <a:t>Test cases that should work</a:t>
            </a:r>
          </a:p>
          <a:p>
            <a:pPr lvl="1"/>
            <a:r>
              <a:rPr lang="en-US" b="1" dirty="0"/>
              <a:t>Test cases that should not work</a:t>
            </a:r>
            <a:br>
              <a:rPr lang="en-US" dirty="0"/>
            </a:br>
            <a:r>
              <a:rPr lang="en-US" dirty="0"/>
              <a:t>(e.g., invalid DSL scripts, invalid input data, …)</a:t>
            </a:r>
          </a:p>
          <a:p>
            <a:pPr lvl="1"/>
            <a:r>
              <a:rPr lang="en-US" dirty="0"/>
              <a:t>Construct </a:t>
            </a:r>
            <a:r>
              <a:rPr lang="en-US" b="1" dirty="0">
                <a:solidFill>
                  <a:srgbClr val="7889FB"/>
                </a:solidFill>
              </a:rPr>
              <a:t>simple and complex scenarios</a:t>
            </a:r>
          </a:p>
          <a:p>
            <a:pPr lvl="1"/>
            <a:r>
              <a:rPr lang="en-US" dirty="0"/>
              <a:t>Think of </a:t>
            </a:r>
            <a:r>
              <a:rPr lang="en-US" b="1" dirty="0">
                <a:solidFill>
                  <a:srgbClr val="C00000"/>
                </a:solidFill>
              </a:rPr>
              <a:t>corner cases</a:t>
            </a:r>
          </a:p>
          <a:p>
            <a:pPr lvl="1"/>
            <a:r>
              <a:rPr lang="en-US" dirty="0"/>
              <a:t>Small input data is often fine</a:t>
            </a:r>
            <a:br>
              <a:rPr lang="en-US" dirty="0"/>
            </a:br>
            <a:r>
              <a:rPr lang="en-US" dirty="0"/>
              <a:t>(but some bugs only triggered by large inputs)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4CB18B-FD01-1EE5-B9F0-93924C55A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 Prototype: Tests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919DEE-A0FC-08B1-139E-591EA79D8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Integrate with the Existing Test Suite</a:t>
            </a:r>
          </a:p>
          <a:p>
            <a:pPr lvl="1"/>
            <a:r>
              <a:rPr lang="en-US" b="1" dirty="0"/>
              <a:t>DAPHNE</a:t>
            </a:r>
            <a:br>
              <a:rPr lang="en-US" dirty="0"/>
            </a:br>
            <a:r>
              <a:rPr lang="en-US" dirty="0"/>
              <a:t>→ directory: </a:t>
            </a:r>
            <a:r>
              <a:rPr lang="en-US" dirty="0">
                <a:latin typeface="Consolas" panose="020B0609020204030204" pitchFamily="49" charset="0"/>
              </a:rPr>
              <a:t>test/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/>
              <a:t>→ see the documentation on writing test cases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 err="1"/>
              <a:t>SystemDS</a:t>
            </a:r>
            <a:br>
              <a:rPr lang="en-US" dirty="0"/>
            </a:br>
            <a:r>
              <a:rPr lang="en-US" dirty="0"/>
              <a:t>→ directory: 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/test/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47C8877-4632-B6E2-FBAA-ED19E0C01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852" y="2624014"/>
            <a:ext cx="2306623" cy="1446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C98B2E8-92DB-B578-E976-0BB60ADF54BD}"/>
              </a:ext>
            </a:extLst>
          </p:cNvPr>
          <p:cNvSpPr txBox="1"/>
          <p:nvPr/>
        </p:nvSpPr>
        <p:spPr>
          <a:xfrm>
            <a:off x="7012974" y="4070761"/>
            <a:ext cx="238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https://daphne-project.github.io/daphne/</a:t>
            </a:r>
            <a:br>
              <a:rPr lang="en-US" sz="1000" dirty="0">
                <a:hlinkClick r:id="rId3"/>
              </a:rPr>
            </a:br>
            <a:r>
              <a:rPr lang="en-US" sz="1000" dirty="0">
                <a:hlinkClick r:id="rId3"/>
              </a:rPr>
              <a:t>development/Testing/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53A90F-91AA-58D0-2E6F-0B788FC427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Make your contribution understandable for </a:t>
            </a:r>
            <a:r>
              <a:rPr lang="en-US" b="1" dirty="0"/>
              <a:t>users</a:t>
            </a:r>
            <a:r>
              <a:rPr lang="en-US" dirty="0"/>
              <a:t> and </a:t>
            </a:r>
            <a:r>
              <a:rPr lang="en-US" b="1" dirty="0"/>
              <a:t>developers</a:t>
            </a:r>
          </a:p>
          <a:p>
            <a:r>
              <a:rPr lang="en-US" dirty="0"/>
              <a:t>User Documentation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What’s not documented doesn’t exist</a:t>
            </a:r>
          </a:p>
          <a:p>
            <a:pPr lvl="1"/>
            <a:r>
              <a:rPr lang="en-US" dirty="0"/>
              <a:t>Add </a:t>
            </a:r>
            <a:r>
              <a:rPr lang="en-US" b="1" dirty="0"/>
              <a:t>high-level explanation </a:t>
            </a:r>
            <a:r>
              <a:rPr lang="en-US" dirty="0"/>
              <a:t>of features and concepts behind them</a:t>
            </a:r>
          </a:p>
          <a:p>
            <a:pPr lvl="1"/>
            <a:r>
              <a:rPr lang="en-US" dirty="0"/>
              <a:t>Update documentation of </a:t>
            </a:r>
            <a:r>
              <a:rPr lang="en-US" b="1" dirty="0"/>
              <a:t>language abstractions </a:t>
            </a:r>
            <a:r>
              <a:rPr lang="en-US" dirty="0"/>
              <a:t>(e.g., new DSL built-in functions, new types, …)</a:t>
            </a:r>
          </a:p>
          <a:p>
            <a:pPr lvl="1"/>
            <a:r>
              <a:rPr lang="en-US" dirty="0"/>
              <a:t>Update documentation of </a:t>
            </a:r>
            <a:r>
              <a:rPr lang="en-US" b="1" dirty="0"/>
              <a:t>user APIs </a:t>
            </a:r>
            <a:r>
              <a:rPr lang="en-US" dirty="0"/>
              <a:t>(e.g., new command-line arguments)</a:t>
            </a:r>
          </a:p>
          <a:p>
            <a:r>
              <a:rPr lang="en-US" dirty="0"/>
              <a:t>Developer Documentation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Negative example: “The code is the documentation”</a:t>
            </a:r>
          </a:p>
          <a:p>
            <a:pPr lvl="1"/>
            <a:r>
              <a:rPr lang="en-US" b="1" dirty="0"/>
              <a:t>High-level explanation </a:t>
            </a:r>
            <a:r>
              <a:rPr lang="en-US" dirty="0"/>
              <a:t>of your contribution; justify design decisions</a:t>
            </a:r>
          </a:p>
          <a:p>
            <a:pPr lvl="1"/>
            <a:r>
              <a:rPr lang="en-US" b="1" dirty="0"/>
              <a:t>API documentation </a:t>
            </a:r>
            <a:r>
              <a:rPr lang="en-US" dirty="0"/>
              <a:t>of classes, functions, members, etc.</a:t>
            </a:r>
            <a:br>
              <a:rPr lang="en-US" dirty="0"/>
            </a:br>
            <a:r>
              <a:rPr lang="en-US" dirty="0"/>
              <a:t>(integrate with the existing source code documentation of the system, e.g., </a:t>
            </a:r>
            <a:r>
              <a:rPr lang="en-US" dirty="0" err="1"/>
              <a:t>doxygen</a:t>
            </a:r>
            <a:r>
              <a:rPr lang="en-US" dirty="0"/>
              <a:t> or </a:t>
            </a:r>
            <a:r>
              <a:rPr lang="en-US" dirty="0" err="1"/>
              <a:t>javadoc</a:t>
            </a:r>
            <a:r>
              <a:rPr lang="en-US" dirty="0"/>
              <a:t> style)</a:t>
            </a:r>
          </a:p>
          <a:p>
            <a:pPr lvl="1"/>
            <a:r>
              <a:rPr lang="en-US" b="1" dirty="0"/>
              <a:t>Comments within function bodies </a:t>
            </a:r>
            <a:r>
              <a:rPr lang="en-US" dirty="0"/>
              <a:t>(e.g., high-level steps of an algorithm)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5FFCDF-1782-DD46-506D-BB00DF4E9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 Prototype: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06464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E29C7C1-A93E-3B99-261D-B763AAAA1B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Understand your prototype to discover potential for improvement (e.g., performance bottlenecks)</a:t>
            </a:r>
          </a:p>
          <a:p>
            <a:pPr lvl="1"/>
            <a:r>
              <a:rPr lang="en-US" dirty="0"/>
              <a:t>Demonstrate functional improvements (new features)</a:t>
            </a:r>
          </a:p>
          <a:p>
            <a:pPr lvl="1"/>
            <a:r>
              <a:rPr lang="en-US" dirty="0"/>
              <a:t>Showcase non-functional improvements (performance compared to status quo and state-of-the-art baselines)</a:t>
            </a:r>
          </a:p>
          <a:p>
            <a:r>
              <a:rPr lang="en-US" dirty="0"/>
              <a:t>Design Experiments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Don’t just conduct any random experiments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Think about which questions you want/need to answer</a:t>
            </a:r>
            <a:r>
              <a:rPr lang="en-US" dirty="0"/>
              <a:t>, </a:t>
            </a:r>
            <a:r>
              <a:rPr lang="en-US" b="1" dirty="0"/>
              <a:t>design experiments accordingly</a:t>
            </a:r>
          </a:p>
          <a:p>
            <a:pPr lvl="1"/>
            <a:r>
              <a:rPr lang="en-US" b="1" dirty="0"/>
              <a:t>Types of experiments</a:t>
            </a:r>
            <a:r>
              <a:rPr lang="en-US" dirty="0"/>
              <a:t>: Exploratory, micro benchmarks, benchmarks, end-to-end applications</a:t>
            </a:r>
          </a:p>
          <a:p>
            <a:pPr lvl="1"/>
            <a:r>
              <a:rPr lang="en-US" b="1" dirty="0"/>
              <a:t>Aspects of an experiment</a:t>
            </a:r>
            <a:r>
              <a:rPr lang="en-US" dirty="0"/>
              <a:t>: Data, workload, baselines, hardware &amp; software stack, metrics</a:t>
            </a:r>
          </a:p>
          <a:p>
            <a:r>
              <a:rPr lang="en-US" dirty="0"/>
              <a:t>Conduct Experiments</a:t>
            </a:r>
          </a:p>
          <a:p>
            <a:pPr lvl="1"/>
            <a:r>
              <a:rPr lang="en-US" dirty="0"/>
              <a:t>Automate as much as possible for repeatability (shell scripts etc.)</a:t>
            </a:r>
          </a:p>
          <a:p>
            <a:r>
              <a:rPr lang="en-US" dirty="0"/>
              <a:t>Visualize and Interpret the Results</a:t>
            </a:r>
          </a:p>
          <a:p>
            <a:pPr lvl="1"/>
            <a:r>
              <a:rPr lang="en-US" dirty="0"/>
              <a:t>Automate the visualization based on raw experimental data</a:t>
            </a:r>
          </a:p>
          <a:p>
            <a:pPr lvl="1"/>
            <a:r>
              <a:rPr lang="en-US" dirty="0"/>
              <a:t>Draw conclusions and react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DDF601-A543-36BE-93E6-C7AA7DDB3B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 Prototype: Experiments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68F829-8760-C9C7-AFCA-B5AB56E9F8A7}"/>
              </a:ext>
            </a:extLst>
          </p:cNvPr>
          <p:cNvSpPr txBox="1"/>
          <p:nvPr/>
        </p:nvSpPr>
        <p:spPr>
          <a:xfrm>
            <a:off x="8242708" y="4482985"/>
            <a:ext cx="3197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</a:rPr>
              <a:t>See 3</a:t>
            </a:r>
            <a:r>
              <a:rPr lang="en-US" b="1" baseline="30000" dirty="0">
                <a:solidFill>
                  <a:srgbClr val="7889FB"/>
                </a:solidFill>
              </a:rPr>
              <a:t>rd</a:t>
            </a:r>
            <a:r>
              <a:rPr lang="en-US" b="1" dirty="0">
                <a:solidFill>
                  <a:srgbClr val="7889FB"/>
                </a:solidFill>
              </a:rPr>
              <a:t> seminar intro lecture on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“Experiments, Reproducibility”</a:t>
            </a:r>
          </a:p>
        </p:txBody>
      </p:sp>
    </p:spTree>
    <p:extLst>
      <p:ext uri="{BB962C8B-B14F-4D97-AF65-F5344CB8AC3E}">
        <p14:creationId xmlns:p14="http://schemas.microsoft.com/office/powerpoint/2010/main" val="391773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0E9B9E-3E14-7B6A-CADF-F38915FF95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10328798" cy="717437"/>
          </a:xfrm>
        </p:spPr>
        <p:txBody>
          <a:bodyPr/>
          <a:lstStyle/>
          <a:p>
            <a:r>
              <a:rPr lang="en-US" dirty="0"/>
              <a:t>Projects in DAPHNE, Apache </a:t>
            </a:r>
            <a:r>
              <a:rPr lang="en-US" dirty="0" err="1"/>
              <a:t>SystemDS</a:t>
            </a:r>
            <a:r>
              <a:rPr lang="en-US" dirty="0"/>
              <a:t>, and </a:t>
            </a:r>
            <a:r>
              <a:rPr lang="en-US" dirty="0" err="1"/>
              <a:t>TerseTS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77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F0C8544-3FA1-1678-5EDB-71DE8679A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(1/2): Two Systems Developed at the DAMS Lab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D3F8-752C-B7FE-A121-856656994F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2182391"/>
            <a:ext cx="5545201" cy="264282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Open and Extensible System Infrastructure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dirty="0">
                <a:solidFill>
                  <a:schemeClr val="accent1"/>
                </a:solidFill>
              </a:rPr>
              <a:t>Integrated Data Analysis Pipelines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Intersection of data management,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machine learning, high-performance computing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Open-source (Apache v2 license)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hlinkClick r:id="rId2"/>
              </a:rPr>
              <a:t>https://github.com/daphne-eu/daphne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Originated from DAPHNE EU-project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Written mostly in C++, Python, </a:t>
            </a:r>
            <a:r>
              <a:rPr lang="en-US" dirty="0" err="1">
                <a:solidFill>
                  <a:srgbClr val="000000"/>
                </a:solidFill>
              </a:rPr>
              <a:t>DaphneDSL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Since 2020 (open-source since 2022)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F5F702-CF84-CE24-40CD-5EB90D951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4945" y="2176168"/>
            <a:ext cx="5545201" cy="264282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 Declarative ML System for the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End-to-End Data Science Lifecycle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Data integration/cleaning/prep, model selection/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training/validation/debugging/deployment/scoring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Open-source (Apache v2 license)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hlinkClick r:id="rId3"/>
              </a:rPr>
              <a:t>https://github.com/apache/systemds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Originated from Apache </a:t>
            </a:r>
            <a:r>
              <a:rPr lang="en-US" dirty="0" err="1">
                <a:solidFill>
                  <a:srgbClr val="000000"/>
                </a:solidFill>
              </a:rPr>
              <a:t>SystemML</a:t>
            </a:r>
            <a:r>
              <a:rPr lang="en-US" dirty="0">
                <a:solidFill>
                  <a:srgbClr val="000000"/>
                </a:solidFill>
              </a:rPr>
              <a:t> (started at IBM)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Written mostly in Java, Python, and DML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Since 2010 (open-source since 2015) (as </a:t>
            </a:r>
            <a:r>
              <a:rPr lang="en-US" dirty="0" err="1">
                <a:solidFill>
                  <a:srgbClr val="000000"/>
                </a:solidFill>
              </a:rPr>
              <a:t>SystemML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BF111C-7C2C-5AB2-3E2D-EC841C17E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06" y="1168073"/>
            <a:ext cx="3384170" cy="782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8A3024-ADAC-0B80-1B5E-1784EA6EE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189" y="1235645"/>
            <a:ext cx="2381250" cy="6477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52B53F8-0C44-9D44-1BA9-AF638DB1E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954" y="1293401"/>
            <a:ext cx="798282" cy="532188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33999F7-7EF8-B20D-0A7C-BD1DB618ABD0}"/>
              </a:ext>
            </a:extLst>
          </p:cNvPr>
          <p:cNvGrpSpPr/>
          <p:nvPr/>
        </p:nvGrpSpPr>
        <p:grpSpPr>
          <a:xfrm>
            <a:off x="1071262" y="5122749"/>
            <a:ext cx="4249650" cy="738664"/>
            <a:chOff x="935051" y="4525510"/>
            <a:chExt cx="4249650" cy="73866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DFDF684-6A2D-03A1-217C-A78CD0ACD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5051" y="4553742"/>
              <a:ext cx="527113" cy="682201"/>
            </a:xfrm>
            <a:prstGeom prst="rect">
              <a:avLst/>
            </a:prstGeom>
            <a:ln w="28575">
              <a:solidFill>
                <a:srgbClr val="7889FB"/>
              </a:solidFill>
            </a:ln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0684DB3-22E5-1CA9-64AB-596CBB7EFDBE}"/>
                </a:ext>
              </a:extLst>
            </p:cNvPr>
            <p:cNvSpPr txBox="1"/>
            <p:nvPr/>
          </p:nvSpPr>
          <p:spPr>
            <a:xfrm>
              <a:off x="1492847" y="4525510"/>
              <a:ext cx="3691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[Patrick Damme et al.: DAPHNE: An Open and Extensible System Infrastructure for Integrated Data Analysis Pipelines. CIDR 2022]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8E05A89-1456-3C18-02BD-F5E07CD165CB}"/>
              </a:ext>
            </a:extLst>
          </p:cNvPr>
          <p:cNvGrpSpPr/>
          <p:nvPr/>
        </p:nvGrpSpPr>
        <p:grpSpPr>
          <a:xfrm>
            <a:off x="6604660" y="5122749"/>
            <a:ext cx="4249650" cy="738664"/>
            <a:chOff x="6468449" y="4525510"/>
            <a:chExt cx="4249650" cy="738664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9F67956-4B0D-7818-2B46-762215B37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8449" y="4553583"/>
              <a:ext cx="527437" cy="682518"/>
            </a:xfrm>
            <a:prstGeom prst="rect">
              <a:avLst/>
            </a:prstGeom>
            <a:ln w="28575">
              <a:solidFill>
                <a:srgbClr val="7889FB"/>
              </a:solidFill>
            </a:ln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0342B72-096D-35A9-A6B8-51F603D9F919}"/>
                </a:ext>
              </a:extLst>
            </p:cNvPr>
            <p:cNvSpPr txBox="1"/>
            <p:nvPr/>
          </p:nvSpPr>
          <p:spPr>
            <a:xfrm>
              <a:off x="7026245" y="4525510"/>
              <a:ext cx="3691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[Matthias Boehm et al.: </a:t>
              </a:r>
              <a:r>
                <a:rPr lang="en-US" sz="1400" dirty="0" err="1">
                  <a:solidFill>
                    <a:srgbClr val="000000"/>
                  </a:solidFill>
                </a:rPr>
                <a:t>SystemDS</a:t>
              </a:r>
              <a:r>
                <a:rPr lang="en-US" sz="1400" dirty="0">
                  <a:solidFill>
                    <a:srgbClr val="000000"/>
                  </a:solidFill>
                </a:rPr>
                <a:t>: A Declarative Machine Learning System for the End-to-End Data Science Lifecycle. CIDR 2020]</a:t>
              </a: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110E7B65-684C-16EA-6687-1EF8ECF34A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3547" y="1133940"/>
            <a:ext cx="1621164" cy="8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76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155B5-CD3B-3C52-AD91-B8E398AA2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CCC1FD-C905-688B-6112-4D5C7E4486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Simplified High-level Architecture of DAPHNE and </a:t>
            </a:r>
            <a:r>
              <a:rPr lang="en-US" dirty="0" err="1"/>
              <a:t>SystemDS</a:t>
            </a:r>
            <a:endParaRPr lang="en-US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32CCFB1-1B11-B3C0-3212-BA6032FE52E2}"/>
              </a:ext>
            </a:extLst>
          </p:cNvPr>
          <p:cNvSpPr/>
          <p:nvPr/>
        </p:nvSpPr>
        <p:spPr>
          <a:xfrm>
            <a:off x="4016963" y="2624782"/>
            <a:ext cx="4154576" cy="2466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System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B0A4840-94B2-377E-81A1-8A7FE0E02F32}"/>
              </a:ext>
            </a:extLst>
          </p:cNvPr>
          <p:cNvGrpSpPr/>
          <p:nvPr/>
        </p:nvGrpSpPr>
        <p:grpSpPr>
          <a:xfrm>
            <a:off x="4099536" y="2727739"/>
            <a:ext cx="3989430" cy="2260503"/>
            <a:chOff x="4007941" y="1937451"/>
            <a:chExt cx="3989430" cy="2260503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F95BC3A-9E0A-56AF-5CF7-80F524427D85}"/>
                </a:ext>
              </a:extLst>
            </p:cNvPr>
            <p:cNvSpPr/>
            <p:nvPr/>
          </p:nvSpPr>
          <p:spPr>
            <a:xfrm>
              <a:off x="4007941" y="1937451"/>
              <a:ext cx="3989430" cy="52439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sng" dirty="0">
                  <a:solidFill>
                    <a:srgbClr val="000000"/>
                  </a:solidFill>
                </a:rPr>
                <a:t>Language Abstractions &amp; APIs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Domain-specific language (DSL), Python API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A8A3970-046D-378C-3146-603F52AF86F6}"/>
                </a:ext>
              </a:extLst>
            </p:cNvPr>
            <p:cNvSpPr/>
            <p:nvPr/>
          </p:nvSpPr>
          <p:spPr>
            <a:xfrm>
              <a:off x="4007941" y="2545699"/>
              <a:ext cx="3989430" cy="78360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sng" dirty="0">
                  <a:solidFill>
                    <a:srgbClr val="000000"/>
                  </a:solidFill>
                </a:rPr>
                <a:t>Optimizing Compiler</a:t>
              </a:r>
              <a:br>
                <a:rPr lang="en-US" sz="1600" b="1" u="sng" dirty="0">
                  <a:solidFill>
                    <a:srgbClr val="000000"/>
                  </a:solidFill>
                </a:rPr>
              </a:br>
              <a:r>
                <a:rPr lang="en-US" sz="1600" dirty="0">
                  <a:solidFill>
                    <a:srgbClr val="000000"/>
                  </a:solidFill>
                </a:rPr>
                <a:t>DSL parser, Intermediate representation (IR),</a:t>
              </a:r>
              <a:br>
                <a:rPr lang="en-US" sz="1600" dirty="0">
                  <a:solidFill>
                    <a:srgbClr val="000000"/>
                  </a:solidFill>
                </a:rPr>
              </a:br>
              <a:r>
                <a:rPr lang="en-US" sz="1600" dirty="0">
                  <a:solidFill>
                    <a:srgbClr val="000000"/>
                  </a:solidFill>
                </a:rPr>
                <a:t>Compiler passes (lowering and optimization)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2A0E7CF-5E15-1E4C-330A-5E8C21C1A2A1}"/>
                </a:ext>
              </a:extLst>
            </p:cNvPr>
            <p:cNvSpPr/>
            <p:nvPr/>
          </p:nvSpPr>
          <p:spPr>
            <a:xfrm>
              <a:off x="4007941" y="3413154"/>
              <a:ext cx="3989430" cy="784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sng" dirty="0">
                  <a:solidFill>
                    <a:srgbClr val="000000"/>
                  </a:solidFill>
                </a:rPr>
                <a:t>Runtime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Parallel local &amp; distributed execution,</a:t>
              </a:r>
              <a:br>
                <a:rPr lang="en-US" sz="1600" dirty="0">
                  <a:solidFill>
                    <a:srgbClr val="000000"/>
                  </a:solidFill>
                </a:rPr>
              </a:br>
              <a:r>
                <a:rPr lang="en-US" sz="1600" dirty="0">
                  <a:solidFill>
                    <a:srgbClr val="000000"/>
                  </a:solidFill>
                </a:rPr>
                <a:t>Hardware accelerators (e.g., GPU)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161C7673-A68A-7540-4D88-76278E4A75C7}"/>
              </a:ext>
            </a:extLst>
          </p:cNvPr>
          <p:cNvSpPr txBox="1"/>
          <p:nvPr/>
        </p:nvSpPr>
        <p:spPr>
          <a:xfrm>
            <a:off x="3494125" y="1118195"/>
            <a:ext cx="25294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Program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matrix/frame data types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linear/relational algebra ops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complex control flow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D4B9E23-862C-7B2F-83D1-F70D31B33463}"/>
              </a:ext>
            </a:extLst>
          </p:cNvPr>
          <p:cNvSpPr txBox="1"/>
          <p:nvPr/>
        </p:nvSpPr>
        <p:spPr>
          <a:xfrm>
            <a:off x="6164904" y="1118195"/>
            <a:ext cx="336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Input Data</a:t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open file formats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data exchange with other systems/libs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8A315CF-7130-2523-23A1-282D0DE02743}"/>
              </a:ext>
            </a:extLst>
          </p:cNvPr>
          <p:cNvSpPr txBox="1"/>
          <p:nvPr/>
        </p:nvSpPr>
        <p:spPr>
          <a:xfrm>
            <a:off x="6230403" y="5520861"/>
            <a:ext cx="1241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Output Data</a:t>
            </a:r>
          </a:p>
        </p:txBody>
      </p:sp>
      <p:sp>
        <p:nvSpPr>
          <p:cNvPr id="25" name="Pfeil: nach unten 24">
            <a:extLst>
              <a:ext uri="{FF2B5EF4-FFF2-40B4-BE49-F238E27FC236}">
                <a16:creationId xmlns:a16="http://schemas.microsoft.com/office/drawing/2014/main" id="{A2DACF5C-F8BF-002B-C9ED-E99A0103952D}"/>
              </a:ext>
            </a:extLst>
          </p:cNvPr>
          <p:cNvSpPr/>
          <p:nvPr/>
        </p:nvSpPr>
        <p:spPr>
          <a:xfrm>
            <a:off x="5711083" y="2212635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15D27A93-56F1-B379-B99E-BB3127F5BE21}"/>
              </a:ext>
            </a:extLst>
          </p:cNvPr>
          <p:cNvSpPr/>
          <p:nvPr/>
        </p:nvSpPr>
        <p:spPr>
          <a:xfrm>
            <a:off x="6164904" y="2212635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7" name="Pfeil: nach unten 26">
            <a:extLst>
              <a:ext uri="{FF2B5EF4-FFF2-40B4-BE49-F238E27FC236}">
                <a16:creationId xmlns:a16="http://schemas.microsoft.com/office/drawing/2014/main" id="{E844E3C0-3ACB-4FF2-FD92-69449C0929C1}"/>
              </a:ext>
            </a:extLst>
          </p:cNvPr>
          <p:cNvSpPr/>
          <p:nvPr/>
        </p:nvSpPr>
        <p:spPr>
          <a:xfrm>
            <a:off x="6164904" y="5168756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67F8560-F288-9A01-AABF-FBAEB6194203}"/>
              </a:ext>
            </a:extLst>
          </p:cNvPr>
          <p:cNvSpPr txBox="1"/>
          <p:nvPr/>
        </p:nvSpPr>
        <p:spPr>
          <a:xfrm>
            <a:off x="753936" y="1095804"/>
            <a:ext cx="111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clustering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C4FB295-8F02-FD33-69E3-337D8121D796}"/>
              </a:ext>
            </a:extLst>
          </p:cNvPr>
          <p:cNvSpPr txBox="1"/>
          <p:nvPr/>
        </p:nvSpPr>
        <p:spPr>
          <a:xfrm>
            <a:off x="605497" y="1503740"/>
            <a:ext cx="140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classification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37328BB-E4AA-EC0F-0C8A-767EAA064830}"/>
              </a:ext>
            </a:extLst>
          </p:cNvPr>
          <p:cNvSpPr txBox="1"/>
          <p:nvPr/>
        </p:nvSpPr>
        <p:spPr>
          <a:xfrm>
            <a:off x="2392235" y="984157"/>
            <a:ext cx="173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neural networks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D594020-A005-8F62-6423-58BB94BFE31B}"/>
              </a:ext>
            </a:extLst>
          </p:cNvPr>
          <p:cNvSpPr txBox="1"/>
          <p:nvPr/>
        </p:nvSpPr>
        <p:spPr>
          <a:xfrm>
            <a:off x="1962522" y="1285862"/>
            <a:ext cx="116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regression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F9450B8-969B-DB21-822C-291B8D6AA023}"/>
              </a:ext>
            </a:extLst>
          </p:cNvPr>
          <p:cNvSpPr txBox="1"/>
          <p:nvPr/>
        </p:nvSpPr>
        <p:spPr>
          <a:xfrm>
            <a:off x="1424629" y="1827890"/>
            <a:ext cx="18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relational queries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5A78930-61BF-5BF9-57C7-1F0D0B4DB3E7}"/>
              </a:ext>
            </a:extLst>
          </p:cNvPr>
          <p:cNvSpPr txBox="1"/>
          <p:nvPr/>
        </p:nvSpPr>
        <p:spPr>
          <a:xfrm>
            <a:off x="2109510" y="157211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…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AB54D50-1143-8A70-A285-C0610EB00DE4}"/>
              </a:ext>
            </a:extLst>
          </p:cNvPr>
          <p:cNvSpPr txBox="1"/>
          <p:nvPr/>
        </p:nvSpPr>
        <p:spPr>
          <a:xfrm>
            <a:off x="3143097" y="128047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…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97E1A39-0CB8-CB5F-7FA5-0398A975133B}"/>
              </a:ext>
            </a:extLst>
          </p:cNvPr>
          <p:cNvSpPr txBox="1"/>
          <p:nvPr/>
        </p:nvSpPr>
        <p:spPr>
          <a:xfrm>
            <a:off x="1728590" y="87498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…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01CB7DF-5DEC-A61E-BF14-4D560FC96A5A}"/>
              </a:ext>
            </a:extLst>
          </p:cNvPr>
          <p:cNvSpPr txBox="1"/>
          <p:nvPr/>
        </p:nvSpPr>
        <p:spPr>
          <a:xfrm>
            <a:off x="184943" y="4018776"/>
            <a:ext cx="313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Other such systems (examples)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BBC25F5-B301-8197-0B61-D5044E7653DB}"/>
              </a:ext>
            </a:extLst>
          </p:cNvPr>
          <p:cNvSpPr txBox="1"/>
          <p:nvPr/>
        </p:nvSpPr>
        <p:spPr>
          <a:xfrm>
            <a:off x="8867636" y="3857990"/>
            <a:ext cx="2794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</a:rPr>
              <a:t>Architecture of ML Systems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(AMLS): Lecture + Exercise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by Prof. Matthias </a:t>
            </a:r>
            <a:r>
              <a:rPr lang="en-US" b="1" dirty="0" err="1">
                <a:solidFill>
                  <a:srgbClr val="000000"/>
                </a:solidFill>
              </a:rPr>
              <a:t>Böhm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(every summer semester)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D648E165-AE3F-56FB-7380-A3E63D2CE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03" y="5091199"/>
            <a:ext cx="659373" cy="561969"/>
          </a:xfrm>
          <a:prstGeom prst="rect">
            <a:avLst/>
          </a:prstGeom>
        </p:spPr>
      </p:pic>
      <p:pic>
        <p:nvPicPr>
          <p:cNvPr id="42" name="Picture 7">
            <a:extLst>
              <a:ext uri="{FF2B5EF4-FFF2-40B4-BE49-F238E27FC236}">
                <a16:creationId xmlns:a16="http://schemas.microsoft.com/office/drawing/2014/main" id="{39EAEC52-6096-74FB-EEDD-14F684861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8" y="5372183"/>
            <a:ext cx="1027585" cy="213035"/>
          </a:xfrm>
          <a:prstGeom prst="rect">
            <a:avLst/>
          </a:prstGeom>
        </p:spPr>
      </p:pic>
      <p:pic>
        <p:nvPicPr>
          <p:cNvPr id="43" name="Picture 8">
            <a:extLst>
              <a:ext uri="{FF2B5EF4-FFF2-40B4-BE49-F238E27FC236}">
                <a16:creationId xmlns:a16="http://schemas.microsoft.com/office/drawing/2014/main" id="{358215CA-6CF8-7F69-3521-36319EF14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2" y="4680128"/>
            <a:ext cx="919781" cy="365035"/>
          </a:xfrm>
          <a:prstGeom prst="rect">
            <a:avLst/>
          </a:prstGeom>
        </p:spPr>
      </p:pic>
      <p:pic>
        <p:nvPicPr>
          <p:cNvPr id="44" name="Picture 9">
            <a:extLst>
              <a:ext uri="{FF2B5EF4-FFF2-40B4-BE49-F238E27FC236}">
                <a16:creationId xmlns:a16="http://schemas.microsoft.com/office/drawing/2014/main" id="{2F4D973A-51EA-1D97-08CE-2CDAB9284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37" y="5109447"/>
            <a:ext cx="491759" cy="381113"/>
          </a:xfrm>
          <a:prstGeom prst="rect">
            <a:avLst/>
          </a:prstGeom>
        </p:spPr>
      </p:pic>
      <p:pic>
        <p:nvPicPr>
          <p:cNvPr id="45" name="Picture 12">
            <a:extLst>
              <a:ext uri="{FF2B5EF4-FFF2-40B4-BE49-F238E27FC236}">
                <a16:creationId xmlns:a16="http://schemas.microsoft.com/office/drawing/2014/main" id="{2CA7834F-F1FA-5780-3DB1-7682E6E702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2602203" y="4524802"/>
            <a:ext cx="548869" cy="395254"/>
          </a:xfrm>
          <a:prstGeom prst="rect">
            <a:avLst/>
          </a:prstGeom>
        </p:spPr>
      </p:pic>
      <p:pic>
        <p:nvPicPr>
          <p:cNvPr id="46" name="Picture 2" descr="Bildergebnis für dask">
            <a:extLst>
              <a:ext uri="{FF2B5EF4-FFF2-40B4-BE49-F238E27FC236}">
                <a16:creationId xmlns:a16="http://schemas.microsoft.com/office/drawing/2014/main" id="{537EBE55-EC61-3DB5-0588-D7850A926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34381" r="29495" b="34871"/>
          <a:stretch/>
        </p:blipFill>
        <p:spPr bwMode="auto">
          <a:xfrm>
            <a:off x="1598737" y="4530610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5" grpId="0" animBg="1"/>
      <p:bldP spid="26" grpId="0" animBg="1"/>
      <p:bldP spid="27" grpId="0" animBg="1"/>
      <p:bldP spid="6" grpId="0"/>
      <p:bldP spid="8" grpId="0"/>
      <p:bldP spid="18" grpId="0"/>
      <p:bldP spid="22" grpId="0"/>
      <p:bldP spid="28" grpId="0"/>
      <p:bldP spid="29" grpId="0"/>
      <p:bldP spid="30" grpId="0"/>
      <p:bldP spid="31" grpId="0"/>
      <p:bldP spid="32" grpId="0"/>
      <p:bldP spid="32" grpId="1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39AAD-74B5-B9ED-FB47-AA9DF2FE5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29DFD0-F32F-37FE-CEE2-4C4963A22A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Simplified High-level Architecture of DAPHNE and </a:t>
            </a:r>
            <a:r>
              <a:rPr lang="en-US" dirty="0" err="1"/>
              <a:t>SystemDS</a:t>
            </a:r>
            <a:endParaRPr lang="en-US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CC7D6B7-73ED-BF91-DD82-B245E07EFD78}"/>
              </a:ext>
            </a:extLst>
          </p:cNvPr>
          <p:cNvSpPr/>
          <p:nvPr/>
        </p:nvSpPr>
        <p:spPr>
          <a:xfrm>
            <a:off x="4016963" y="2624782"/>
            <a:ext cx="4154576" cy="2466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9D7962-31D6-28F1-F0B8-B737A6DBD180}"/>
              </a:ext>
            </a:extLst>
          </p:cNvPr>
          <p:cNvSpPr/>
          <p:nvPr/>
        </p:nvSpPr>
        <p:spPr>
          <a:xfrm>
            <a:off x="4099536" y="2727739"/>
            <a:ext cx="3989430" cy="5243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rgbClr val="000000"/>
                </a:solidFill>
              </a:rPr>
              <a:t>Language Abstractions &amp; APIs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Domain-specific language (DSL), Python API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385F19F-42FE-DF1C-B3B9-B40429194D3F}"/>
              </a:ext>
            </a:extLst>
          </p:cNvPr>
          <p:cNvSpPr/>
          <p:nvPr/>
        </p:nvSpPr>
        <p:spPr>
          <a:xfrm>
            <a:off x="4099536" y="3335988"/>
            <a:ext cx="3989430" cy="7836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rgbClr val="000000"/>
                </a:solidFill>
              </a:rPr>
              <a:t>Optimizing Compiler</a:t>
            </a:r>
            <a:br>
              <a:rPr lang="en-US" sz="1600" b="1" u="sng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DSL parser, Intermediate representation (IR),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Compiler passes (lowering and optimization)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EBACB6A-EEC1-C709-D745-C94A304EEE41}"/>
              </a:ext>
            </a:extLst>
          </p:cNvPr>
          <p:cNvSpPr/>
          <p:nvPr/>
        </p:nvSpPr>
        <p:spPr>
          <a:xfrm>
            <a:off x="4099536" y="4203442"/>
            <a:ext cx="3989430" cy="784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rgbClr val="000000"/>
                </a:solidFill>
              </a:rPr>
              <a:t>Runtime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Parallel local &amp; distributed execution,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Hardware accelerators (e.g., GPU)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4E5C98E-5D97-0D11-AA5C-69C6819BDBD0}"/>
              </a:ext>
            </a:extLst>
          </p:cNvPr>
          <p:cNvSpPr txBox="1"/>
          <p:nvPr/>
        </p:nvSpPr>
        <p:spPr>
          <a:xfrm>
            <a:off x="3494125" y="1118195"/>
            <a:ext cx="25294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Program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matrix/frame data types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linear/relational algebra ops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complex control flow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FF54CB-4844-E615-68AF-88E3B47BDE45}"/>
              </a:ext>
            </a:extLst>
          </p:cNvPr>
          <p:cNvSpPr txBox="1"/>
          <p:nvPr/>
        </p:nvSpPr>
        <p:spPr>
          <a:xfrm>
            <a:off x="6164904" y="1118195"/>
            <a:ext cx="336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Input Data</a:t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open file formats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data exchange with other systems/libs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3BDF2B-9A6B-BB29-2D30-6CE727E2084A}"/>
              </a:ext>
            </a:extLst>
          </p:cNvPr>
          <p:cNvSpPr txBox="1"/>
          <p:nvPr/>
        </p:nvSpPr>
        <p:spPr>
          <a:xfrm>
            <a:off x="6230403" y="5520861"/>
            <a:ext cx="1241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Output Data</a:t>
            </a:r>
          </a:p>
        </p:txBody>
      </p:sp>
      <p:sp>
        <p:nvSpPr>
          <p:cNvPr id="25" name="Pfeil: nach unten 24">
            <a:extLst>
              <a:ext uri="{FF2B5EF4-FFF2-40B4-BE49-F238E27FC236}">
                <a16:creationId xmlns:a16="http://schemas.microsoft.com/office/drawing/2014/main" id="{54BE128A-C843-F86A-013F-6C0D37969E5C}"/>
              </a:ext>
            </a:extLst>
          </p:cNvPr>
          <p:cNvSpPr/>
          <p:nvPr/>
        </p:nvSpPr>
        <p:spPr>
          <a:xfrm>
            <a:off x="5711083" y="2212635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9A2BECB9-7FF7-9800-1BBD-1B3DFD805D7B}"/>
              </a:ext>
            </a:extLst>
          </p:cNvPr>
          <p:cNvSpPr/>
          <p:nvPr/>
        </p:nvSpPr>
        <p:spPr>
          <a:xfrm>
            <a:off x="6164904" y="2212635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7" name="Pfeil: nach unten 26">
            <a:extLst>
              <a:ext uri="{FF2B5EF4-FFF2-40B4-BE49-F238E27FC236}">
                <a16:creationId xmlns:a16="http://schemas.microsoft.com/office/drawing/2014/main" id="{293BCA28-F2C6-ED89-FEF2-F4054F147193}"/>
              </a:ext>
            </a:extLst>
          </p:cNvPr>
          <p:cNvSpPr/>
          <p:nvPr/>
        </p:nvSpPr>
        <p:spPr>
          <a:xfrm>
            <a:off x="6164904" y="5168756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018C76-546E-1EE6-EA51-8795697D3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45" y="2374661"/>
            <a:ext cx="2178753" cy="504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AFEFBF9-4F2D-E32C-5E8E-4B626A739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47" y="2374661"/>
            <a:ext cx="1852943" cy="50400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D11B316-21E9-F1FB-307D-EC55DD694EAC}"/>
              </a:ext>
            </a:extLst>
          </p:cNvPr>
          <p:cNvGrpSpPr/>
          <p:nvPr/>
        </p:nvGrpSpPr>
        <p:grpSpPr>
          <a:xfrm>
            <a:off x="623404" y="2943719"/>
            <a:ext cx="2811435" cy="2086085"/>
            <a:chOff x="386372" y="2700252"/>
            <a:chExt cx="2811435" cy="208608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C20B334-AD0B-0F7D-6ABD-40C535E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372" y="2700252"/>
              <a:ext cx="2811435" cy="2086085"/>
            </a:xfrm>
            <a:prstGeom prst="rect">
              <a:avLst/>
            </a:prstGeom>
          </p:spPr>
        </p:pic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B609005A-9855-5D90-1D3D-7301D6608939}"/>
                </a:ext>
              </a:extLst>
            </p:cNvPr>
            <p:cNvCxnSpPr/>
            <p:nvPr/>
          </p:nvCxnSpPr>
          <p:spPr>
            <a:xfrm>
              <a:off x="386372" y="3133136"/>
              <a:ext cx="2811435" cy="0"/>
            </a:xfrm>
            <a:prstGeom prst="line">
              <a:avLst/>
            </a:prstGeom>
            <a:ln w="28575">
              <a:solidFill>
                <a:srgbClr val="C40D1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1A6D185F-16A4-0479-EA71-8B848940495F}"/>
                </a:ext>
              </a:extLst>
            </p:cNvPr>
            <p:cNvCxnSpPr/>
            <p:nvPr/>
          </p:nvCxnSpPr>
          <p:spPr>
            <a:xfrm>
              <a:off x="386372" y="4039916"/>
              <a:ext cx="2811435" cy="0"/>
            </a:xfrm>
            <a:prstGeom prst="line">
              <a:avLst/>
            </a:prstGeom>
            <a:ln w="28575">
              <a:solidFill>
                <a:srgbClr val="C40D1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E7F3A1E-B29C-09C5-E315-BCEF16C86B93}"/>
              </a:ext>
            </a:extLst>
          </p:cNvPr>
          <p:cNvGrpSpPr/>
          <p:nvPr/>
        </p:nvGrpSpPr>
        <p:grpSpPr>
          <a:xfrm>
            <a:off x="8403498" y="2943719"/>
            <a:ext cx="3600641" cy="2086085"/>
            <a:chOff x="8418012" y="2606228"/>
            <a:chExt cx="3600641" cy="208608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78C00A4-8289-C66C-0874-C1828E786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18012" y="2606228"/>
              <a:ext cx="3600641" cy="2086085"/>
            </a:xfrm>
            <a:prstGeom prst="rect">
              <a:avLst/>
            </a:prstGeom>
          </p:spPr>
        </p:pic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BD473067-7227-EDD0-8ECF-778E1AC90E55}"/>
                </a:ext>
              </a:extLst>
            </p:cNvPr>
            <p:cNvCxnSpPr>
              <a:cxnSpLocks/>
            </p:cNvCxnSpPr>
            <p:nvPr/>
          </p:nvCxnSpPr>
          <p:spPr>
            <a:xfrm>
              <a:off x="8441827" y="2864165"/>
              <a:ext cx="3576826" cy="0"/>
            </a:xfrm>
            <a:prstGeom prst="line">
              <a:avLst/>
            </a:prstGeom>
            <a:ln w="28575">
              <a:solidFill>
                <a:srgbClr val="C40D1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C2138FF3-4890-DE6E-31FA-9A95BBF8EA22}"/>
                </a:ext>
              </a:extLst>
            </p:cNvPr>
            <p:cNvCxnSpPr>
              <a:cxnSpLocks/>
            </p:cNvCxnSpPr>
            <p:nvPr/>
          </p:nvCxnSpPr>
          <p:spPr>
            <a:xfrm>
              <a:off x="8441827" y="3549965"/>
              <a:ext cx="3576826" cy="0"/>
            </a:xfrm>
            <a:prstGeom prst="line">
              <a:avLst/>
            </a:prstGeom>
            <a:ln w="28575">
              <a:solidFill>
                <a:srgbClr val="C40D1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FAFA730-CF9A-277B-FC25-5970477CEEFC}"/>
              </a:ext>
            </a:extLst>
          </p:cNvPr>
          <p:cNvCxnSpPr/>
          <p:nvPr/>
        </p:nvCxnSpPr>
        <p:spPr>
          <a:xfrm>
            <a:off x="4016963" y="3294061"/>
            <a:ext cx="415457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09F6B69-A277-6EA6-D744-E7FD61DF03EA}"/>
              </a:ext>
            </a:extLst>
          </p:cNvPr>
          <p:cNvCxnSpPr/>
          <p:nvPr/>
        </p:nvCxnSpPr>
        <p:spPr>
          <a:xfrm>
            <a:off x="4016963" y="4161517"/>
            <a:ext cx="415457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203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AE11E6-1C41-555B-493D-36076EE345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Kinds of LDE Project Topics in Daphne and </a:t>
            </a:r>
            <a:r>
              <a:rPr lang="en-US" dirty="0" err="1"/>
              <a:t>SystemDS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919C841-5052-1B0B-F967-D5C6C2D87899}"/>
              </a:ext>
            </a:extLst>
          </p:cNvPr>
          <p:cNvSpPr txBox="1"/>
          <p:nvPr/>
        </p:nvSpPr>
        <p:spPr>
          <a:xfrm>
            <a:off x="5115099" y="1872081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Program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28568F0-8C7B-1467-D8EB-C20E6BC7E637}"/>
              </a:ext>
            </a:extLst>
          </p:cNvPr>
          <p:cNvSpPr txBox="1"/>
          <p:nvPr/>
        </p:nvSpPr>
        <p:spPr>
          <a:xfrm>
            <a:off x="6166653" y="1872081"/>
            <a:ext cx="1086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Input Data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3E3E44B-6650-9CB4-6AEC-00E3E915D8FD}"/>
              </a:ext>
            </a:extLst>
          </p:cNvPr>
          <p:cNvSpPr txBox="1"/>
          <p:nvPr/>
        </p:nvSpPr>
        <p:spPr>
          <a:xfrm>
            <a:off x="6232152" y="5011961"/>
            <a:ext cx="1241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Output Data</a:t>
            </a: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3CEAE21D-C64D-C391-6379-3E602869A322}"/>
              </a:ext>
            </a:extLst>
          </p:cNvPr>
          <p:cNvSpPr/>
          <p:nvPr/>
        </p:nvSpPr>
        <p:spPr>
          <a:xfrm>
            <a:off x="5712832" y="2212635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EE0078F9-53E1-2CF2-B384-8B8E371061B6}"/>
              </a:ext>
            </a:extLst>
          </p:cNvPr>
          <p:cNvSpPr/>
          <p:nvPr/>
        </p:nvSpPr>
        <p:spPr>
          <a:xfrm>
            <a:off x="6166653" y="2212635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6E6A8804-21C4-F506-A769-9EE9AEB1BFAF}"/>
              </a:ext>
            </a:extLst>
          </p:cNvPr>
          <p:cNvSpPr/>
          <p:nvPr/>
        </p:nvSpPr>
        <p:spPr>
          <a:xfrm>
            <a:off x="6166653" y="4659856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CDD6EA-245D-B69B-2C76-8837215C7079}"/>
              </a:ext>
            </a:extLst>
          </p:cNvPr>
          <p:cNvSpPr/>
          <p:nvPr/>
        </p:nvSpPr>
        <p:spPr>
          <a:xfrm>
            <a:off x="4614701" y="2624783"/>
            <a:ext cx="2962598" cy="19710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796F75D-833F-09DB-65F1-7FA97D71BA05}"/>
              </a:ext>
            </a:extLst>
          </p:cNvPr>
          <p:cNvSpPr/>
          <p:nvPr/>
        </p:nvSpPr>
        <p:spPr>
          <a:xfrm>
            <a:off x="4717905" y="2727739"/>
            <a:ext cx="2756190" cy="5052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Language Abstractions &amp; APIs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3A7D4AA-AA39-AA85-C87B-4FA7FBD8BCB7}"/>
              </a:ext>
            </a:extLst>
          </p:cNvPr>
          <p:cNvSpPr/>
          <p:nvPr/>
        </p:nvSpPr>
        <p:spPr>
          <a:xfrm>
            <a:off x="4717905" y="3345312"/>
            <a:ext cx="2756190" cy="50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Optimizing Compiler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947D147-CCE8-2EC6-E3FA-6B8B49449854}"/>
              </a:ext>
            </a:extLst>
          </p:cNvPr>
          <p:cNvSpPr/>
          <p:nvPr/>
        </p:nvSpPr>
        <p:spPr>
          <a:xfrm>
            <a:off x="4717905" y="3961593"/>
            <a:ext cx="2756190" cy="50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Runtime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DAB1DB7-58D0-8A30-14E7-E0C011FED356}"/>
              </a:ext>
            </a:extLst>
          </p:cNvPr>
          <p:cNvSpPr txBox="1"/>
          <p:nvPr/>
        </p:nvSpPr>
        <p:spPr>
          <a:xfrm>
            <a:off x="7782968" y="2727739"/>
            <a:ext cx="4225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System Internals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Optimization and efficient execution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of input programs (various aspects)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Mostly in C++/Java, some also in Python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EDA3900-CF86-AC04-5E8D-71F3048C1E98}"/>
              </a:ext>
            </a:extLst>
          </p:cNvPr>
          <p:cNvSpPr txBox="1"/>
          <p:nvPr/>
        </p:nvSpPr>
        <p:spPr>
          <a:xfrm>
            <a:off x="7782968" y="1481667"/>
            <a:ext cx="3957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Reusable Data Science Primitives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Data analysis algorithms/applications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Mostly in </a:t>
            </a:r>
            <a:r>
              <a:rPr lang="en-US" dirty="0" err="1">
                <a:solidFill>
                  <a:schemeClr val="accent1"/>
                </a:solidFill>
              </a:rPr>
              <a:t>DaphneDSL</a:t>
            </a:r>
            <a:r>
              <a:rPr lang="en-US" dirty="0">
                <a:solidFill>
                  <a:schemeClr val="accent1"/>
                </a:solidFill>
              </a:rPr>
              <a:t>/DML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9E08C514-435A-4FCD-3142-5CFA9E3B297D}"/>
              </a:ext>
            </a:extLst>
          </p:cNvPr>
          <p:cNvCxnSpPr>
            <a:cxnSpLocks/>
          </p:cNvCxnSpPr>
          <p:nvPr/>
        </p:nvCxnSpPr>
        <p:spPr>
          <a:xfrm>
            <a:off x="7731240" y="2727739"/>
            <a:ext cx="0" cy="173785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0FDD9FCB-EED4-DF63-DF86-D202C83105C5}"/>
              </a:ext>
            </a:extLst>
          </p:cNvPr>
          <p:cNvCxnSpPr>
            <a:cxnSpLocks/>
          </p:cNvCxnSpPr>
          <p:nvPr/>
        </p:nvCxnSpPr>
        <p:spPr>
          <a:xfrm>
            <a:off x="7731240" y="1481667"/>
            <a:ext cx="0" cy="9405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5043EFFE-A73C-317C-C2AD-EA58BD596F13}"/>
              </a:ext>
            </a:extLst>
          </p:cNvPr>
          <p:cNvSpPr/>
          <p:nvPr/>
        </p:nvSpPr>
        <p:spPr>
          <a:xfrm>
            <a:off x="599928" y="3135361"/>
            <a:ext cx="2882282" cy="949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</a:rPr>
              <a:t>External Tooling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Helpers in the ecosystem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Any suitable prog. lang.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9" name="Pfeil: nach links und rechts 38">
            <a:extLst>
              <a:ext uri="{FF2B5EF4-FFF2-40B4-BE49-F238E27FC236}">
                <a16:creationId xmlns:a16="http://schemas.microsoft.com/office/drawing/2014/main" id="{BCDAC4CA-B33A-7DDB-13D9-46E1DF71B3C3}"/>
              </a:ext>
            </a:extLst>
          </p:cNvPr>
          <p:cNvSpPr/>
          <p:nvPr/>
        </p:nvSpPr>
        <p:spPr>
          <a:xfrm>
            <a:off x="3762409" y="3453665"/>
            <a:ext cx="572094" cy="313267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CDAA2EC-FF5B-3881-D11A-27C5024C23C1}"/>
              </a:ext>
            </a:extLst>
          </p:cNvPr>
          <p:cNvSpPr txBox="1"/>
          <p:nvPr/>
        </p:nvSpPr>
        <p:spPr>
          <a:xfrm>
            <a:off x="703366" y="1481667"/>
            <a:ext cx="3712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7889FB"/>
                </a:solidFill>
              </a:rPr>
              <a:t>End-to-end Experiments</a:t>
            </a:r>
          </a:p>
          <a:p>
            <a:pPr algn="r"/>
            <a:r>
              <a:rPr lang="en-US" dirty="0">
                <a:solidFill>
                  <a:srgbClr val="7889FB"/>
                </a:solidFill>
              </a:rPr>
              <a:t>typically required in any project topic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D24B2E6E-73DC-2520-9B5B-8114BEFF8D01}"/>
              </a:ext>
            </a:extLst>
          </p:cNvPr>
          <p:cNvCxnSpPr>
            <a:cxnSpLocks/>
          </p:cNvCxnSpPr>
          <p:nvPr/>
        </p:nvCxnSpPr>
        <p:spPr>
          <a:xfrm>
            <a:off x="4437707" y="905933"/>
            <a:ext cx="0" cy="4538134"/>
          </a:xfrm>
          <a:prstGeom prst="line">
            <a:avLst/>
          </a:prstGeom>
          <a:ln w="76200">
            <a:solidFill>
              <a:srgbClr val="7889F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FDEE9E8A-96DD-EE0C-F605-8910F2F80560}"/>
              </a:ext>
            </a:extLst>
          </p:cNvPr>
          <p:cNvSpPr txBox="1"/>
          <p:nvPr/>
        </p:nvSpPr>
        <p:spPr>
          <a:xfrm>
            <a:off x="915732" y="4673563"/>
            <a:ext cx="3499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7889FB"/>
                </a:solidFill>
              </a:rPr>
              <a:t>Openness to All Levels of the Stack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>
                <a:solidFill>
                  <a:srgbClr val="7889FB"/>
                </a:solidFill>
              </a:rPr>
              <a:t>to fulfill the task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FB925384-1A0D-3F9F-D9A9-14F413D7E8D1}"/>
              </a:ext>
            </a:extLst>
          </p:cNvPr>
          <p:cNvSpPr txBox="1"/>
          <p:nvPr/>
        </p:nvSpPr>
        <p:spPr>
          <a:xfrm>
            <a:off x="8117033" y="4549900"/>
            <a:ext cx="375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</a:rPr>
              <a:t>Choose topic based on your interests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and technical skills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5B7A8368-061B-C2BF-2755-D2C6442F77B7}"/>
              </a:ext>
            </a:extLst>
          </p:cNvPr>
          <p:cNvCxnSpPr>
            <a:cxnSpLocks/>
          </p:cNvCxnSpPr>
          <p:nvPr/>
        </p:nvCxnSpPr>
        <p:spPr>
          <a:xfrm>
            <a:off x="4437707" y="1481667"/>
            <a:ext cx="0" cy="940592"/>
          </a:xfrm>
          <a:prstGeom prst="line">
            <a:avLst/>
          </a:prstGeom>
          <a:ln w="762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84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 animBg="1"/>
      <p:bldP spid="39" grpId="0" animBg="1"/>
      <p:bldP spid="41" grpId="0"/>
      <p:bldP spid="44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F46D0-E2C6-2678-CD04-4F0EAD41C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B3BA13FB-C829-5433-20E7-D18CD2C8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62" y="5150981"/>
            <a:ext cx="482824" cy="684000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24DF491-E8AC-6DC4-D067-6F47CEA521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(2/2): A Framework Developed at the DAMS Lab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3A4339-DBDB-539D-FA6D-F75E02C6FA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2182391"/>
            <a:ext cx="7278751" cy="264282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 Framework for </a:t>
            </a:r>
            <a:r>
              <a:rPr lang="en-US" dirty="0">
                <a:solidFill>
                  <a:srgbClr val="C00000"/>
                </a:solidFill>
              </a:rPr>
              <a:t>Time Series Compression</a:t>
            </a:r>
          </a:p>
          <a:p>
            <a:pPr lvl="1"/>
            <a:r>
              <a:rPr lang="en-US" b="0" dirty="0"/>
              <a:t>Native library for efficient time series lossy and lossless compression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Lowers the barrier for compression method evaluation, extension, and deployment while improving reproducibility in compression research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Open-source (Apache v2 license)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hlinkClick r:id="rId3"/>
              </a:rPr>
              <a:t>https://github.com/cmcuza/TerseTS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Multi-platform: optimized for portability and efficiency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on MacOS, Windows, and Linux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Written mostly in Zig, </a:t>
            </a:r>
            <a:r>
              <a:rPr lang="en-US" b="0" dirty="0"/>
              <a:t>with bindings for C, Julia, Python, and Rust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499F46E-6F6D-C425-C109-479F51D22692}"/>
              </a:ext>
            </a:extLst>
          </p:cNvPr>
          <p:cNvSpPr txBox="1"/>
          <p:nvPr/>
        </p:nvSpPr>
        <p:spPr>
          <a:xfrm>
            <a:off x="1581432" y="5122749"/>
            <a:ext cx="3943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[Carlos E. </a:t>
            </a:r>
            <a:r>
              <a:rPr lang="en-US" sz="1400" dirty="0" err="1">
                <a:solidFill>
                  <a:srgbClr val="000000"/>
                </a:solidFill>
              </a:rPr>
              <a:t>Muñiz-Cuza</a:t>
            </a:r>
            <a:r>
              <a:rPr lang="en-US" sz="1400" dirty="0">
                <a:solidFill>
                  <a:srgbClr val="000000"/>
                </a:solidFill>
              </a:rPr>
              <a:t> et al.: </a:t>
            </a:r>
            <a:r>
              <a:rPr lang="en-US" sz="1400" dirty="0" err="1">
                <a:solidFill>
                  <a:srgbClr val="000000"/>
                </a:solidFill>
              </a:rPr>
              <a:t>TerseTS</a:t>
            </a:r>
            <a:r>
              <a:rPr lang="en-US" sz="1400" dirty="0">
                <a:solidFill>
                  <a:srgbClr val="000000"/>
                </a:solidFill>
              </a:rPr>
              <a:t>: A Framework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for Time Series Compression. EDBT 2026]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EDBT 2026 Best Demo Award Honorable Mention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F9055280-FFA6-0C79-B19A-EFE873721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99" y="936970"/>
            <a:ext cx="2532356" cy="1245421"/>
          </a:xfrm>
          <a:prstGeom prst="rect">
            <a:avLst/>
          </a:prstGeom>
        </p:spPr>
      </p:pic>
      <p:grpSp>
        <p:nvGrpSpPr>
          <p:cNvPr id="19" name="Group 5">
            <a:extLst>
              <a:ext uri="{FF2B5EF4-FFF2-40B4-BE49-F238E27FC236}">
                <a16:creationId xmlns:a16="http://schemas.microsoft.com/office/drawing/2014/main" id="{70EC2603-25E1-0539-AEB0-6BD515ACFE4F}"/>
              </a:ext>
            </a:extLst>
          </p:cNvPr>
          <p:cNvGrpSpPr/>
          <p:nvPr/>
        </p:nvGrpSpPr>
        <p:grpSpPr>
          <a:xfrm>
            <a:off x="7902004" y="1206616"/>
            <a:ext cx="4063660" cy="2327159"/>
            <a:chOff x="1345968" y="11853355"/>
            <a:chExt cx="9436333" cy="5282605"/>
          </a:xfrm>
        </p:grpSpPr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id="{D4EAB5EB-9835-F9F0-8FD0-7F4644B2145E}"/>
                </a:ext>
              </a:extLst>
            </p:cNvPr>
            <p:cNvGrpSpPr/>
            <p:nvPr/>
          </p:nvGrpSpPr>
          <p:grpSpPr>
            <a:xfrm>
              <a:off x="1345968" y="12028471"/>
              <a:ext cx="9436333" cy="5107489"/>
              <a:chOff x="1345968" y="12525204"/>
              <a:chExt cx="9436333" cy="5107489"/>
            </a:xfrm>
          </p:grpSpPr>
          <p:pic>
            <p:nvPicPr>
              <p:cNvPr id="22" name="Picture 8">
                <a:extLst>
                  <a:ext uri="{FF2B5EF4-FFF2-40B4-BE49-F238E27FC236}">
                    <a16:creationId xmlns:a16="http://schemas.microsoft.com/office/drawing/2014/main" id="{CA2B0003-115E-6877-99E5-A0263CAFAD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1" t="17120" r="611"/>
              <a:stretch/>
            </p:blipFill>
            <p:spPr>
              <a:xfrm>
                <a:off x="1683879" y="13580562"/>
                <a:ext cx="9098422" cy="4052131"/>
              </a:xfrm>
              <a:prstGeom prst="rect">
                <a:avLst/>
              </a:prstGeom>
            </p:spPr>
          </p:pic>
          <p:pic>
            <p:nvPicPr>
              <p:cNvPr id="23" name="Picture 10">
                <a:extLst>
                  <a:ext uri="{FF2B5EF4-FFF2-40B4-BE49-F238E27FC236}">
                    <a16:creationId xmlns:a16="http://schemas.microsoft.com/office/drawing/2014/main" id="{41F5E962-98A1-B7DD-F001-5411A37E1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5968" y="12525204"/>
                <a:ext cx="2794937" cy="276264"/>
              </a:xfrm>
              <a:prstGeom prst="rect">
                <a:avLst/>
              </a:prstGeom>
            </p:spPr>
          </p:pic>
        </p:grpSp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EB34AC34-C8A1-83BA-B062-E277ADCF1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69803" y="11853355"/>
              <a:ext cx="2801345" cy="1362183"/>
            </a:xfrm>
            <a:prstGeom prst="rect">
              <a:avLst/>
            </a:prstGeom>
          </p:spPr>
        </p:pic>
      </p:grpSp>
      <p:pic>
        <p:nvPicPr>
          <p:cNvPr id="24" name="Picture 11">
            <a:extLst>
              <a:ext uri="{FF2B5EF4-FFF2-40B4-BE49-F238E27FC236}">
                <a16:creationId xmlns:a16="http://schemas.microsoft.com/office/drawing/2014/main" id="{315D46B4-5E42-E6A4-B007-7D7A1910933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83" b="9400"/>
          <a:stretch/>
        </p:blipFill>
        <p:spPr>
          <a:xfrm>
            <a:off x="8047522" y="3732251"/>
            <a:ext cx="2237287" cy="19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7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1B9DBCF-99E8-B280-7908-1ACF29D68C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Since 10/2022: Postdoc at TU Berlin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FG Big Data Engineering (DAMS Lab) headed by Prof. Matthias </a:t>
            </a:r>
            <a:r>
              <a:rPr lang="en-US" dirty="0" err="1"/>
              <a:t>Böhm</a:t>
            </a:r>
            <a:endParaRPr lang="en-US" dirty="0"/>
          </a:p>
          <a:p>
            <a:pPr lvl="1"/>
            <a:r>
              <a:rPr lang="en-US" dirty="0"/>
              <a:t>Continuing work on integrated data analysis pipelines</a:t>
            </a:r>
          </a:p>
          <a:p>
            <a:pPr lvl="1"/>
            <a:r>
              <a:rPr lang="en-US" dirty="0"/>
              <a:t>Research interests in the fields of database and ML systems</a:t>
            </a:r>
            <a:br>
              <a:rPr lang="en-US" dirty="0"/>
            </a:br>
            <a:r>
              <a:rPr lang="en-US" dirty="0"/>
              <a:t>(especially compiler &amp; runtime techniques, extensibility)</a:t>
            </a:r>
          </a:p>
          <a:p>
            <a:pPr lvl="1"/>
            <a:endParaRPr lang="en-US" dirty="0"/>
          </a:p>
          <a:p>
            <a:r>
              <a:rPr lang="en-US" dirty="0"/>
              <a:t>2021-2022: Postdoc at TU Graz &amp; Know-Center GmbH</a:t>
            </a:r>
            <a:r>
              <a:rPr lang="en-US" b="0" dirty="0"/>
              <a:t>, Austria</a:t>
            </a:r>
          </a:p>
          <a:p>
            <a:pPr lvl="1"/>
            <a:r>
              <a:rPr lang="en-US" b="0" dirty="0"/>
              <a:t>Data Management group headed by Prof. Matthias </a:t>
            </a:r>
            <a:r>
              <a:rPr lang="en-US" b="0" dirty="0" err="1"/>
              <a:t>Böhm</a:t>
            </a:r>
            <a:endParaRPr lang="en-US" b="0" dirty="0"/>
          </a:p>
          <a:p>
            <a:pPr lvl="1"/>
            <a:r>
              <a:rPr lang="en-US" b="0" dirty="0"/>
              <a:t>Started work on integrated data analysis pipelines</a:t>
            </a:r>
          </a:p>
          <a:p>
            <a:pPr lvl="1"/>
            <a:endParaRPr lang="en-US" b="0" dirty="0"/>
          </a:p>
          <a:p>
            <a:r>
              <a:rPr lang="en-US" dirty="0"/>
              <a:t>2015-2020: PhD student at TU Dresden</a:t>
            </a:r>
            <a:r>
              <a:rPr lang="en-US" b="0" dirty="0"/>
              <a:t>, Germany</a:t>
            </a:r>
          </a:p>
          <a:p>
            <a:pPr lvl="1"/>
            <a:r>
              <a:rPr lang="en-US" b="0" dirty="0"/>
              <a:t>Dresden Database Research Group headed by Prof. Wolfgang Lehner</a:t>
            </a:r>
          </a:p>
          <a:p>
            <a:pPr lvl="1"/>
            <a:r>
              <a:rPr lang="en-US" b="0" dirty="0"/>
              <a:t>PhD thesis on making complex analytical database queries more efficient</a:t>
            </a:r>
            <a:br>
              <a:rPr lang="en-US" b="0" dirty="0"/>
            </a:br>
            <a:r>
              <a:rPr lang="en-US" b="0" dirty="0"/>
              <a:t>through lightweight compression of intermediate results</a:t>
            </a:r>
          </a:p>
          <a:p>
            <a:pPr lvl="1"/>
            <a:endParaRPr lang="en-US" b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FB7FE8-9266-C1BD-E54B-E497E0809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13E05345-D4CB-7ED3-55E1-A9431FDF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7105" y="1334482"/>
            <a:ext cx="1405662" cy="481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7B3F1-7E2E-3E7E-5E25-22565282B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4608739"/>
            <a:ext cx="1403309" cy="406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921212-CFA6-2944-751C-72B1D8D49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3195647"/>
            <a:ext cx="1185772" cy="592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703BD-4433-1C6A-C0A7-73BAF48DAF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2333"/>
          <a:stretch/>
        </p:blipFill>
        <p:spPr>
          <a:xfrm>
            <a:off x="8497790" y="3794850"/>
            <a:ext cx="1046259" cy="447495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D3F68B0B-4B8B-26F1-9FC8-B5E555AD89CD}"/>
              </a:ext>
            </a:extLst>
          </p:cNvPr>
          <p:cNvGrpSpPr/>
          <p:nvPr/>
        </p:nvGrpSpPr>
        <p:grpSpPr>
          <a:xfrm>
            <a:off x="8457105" y="1826842"/>
            <a:ext cx="1613479" cy="406703"/>
            <a:chOff x="9433249" y="6055568"/>
            <a:chExt cx="2258008" cy="569167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C83ECF9F-E8DD-EB20-3835-B74B9A656CDA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3">
              <a:extLst>
                <a:ext uri="{FF2B5EF4-FFF2-40B4-BE49-F238E27FC236}">
                  <a16:creationId xmlns:a16="http://schemas.microsoft.com/office/drawing/2014/main" id="{4C11AE20-A9C5-4910-5C08-ABC33DDD35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pic>
        <p:nvPicPr>
          <p:cNvPr id="11" name="Grafik 7">
            <a:extLst>
              <a:ext uri="{FF2B5EF4-FFF2-40B4-BE49-F238E27FC236}">
                <a16:creationId xmlns:a16="http://schemas.microsoft.com/office/drawing/2014/main" id="{53C09C88-479A-537E-EDF0-5B062132CC2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3346753"/>
            <a:ext cx="1256564" cy="2906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A9C23C0-406A-BFAE-BEB8-5EEC5EAF55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7105" y="5105643"/>
            <a:ext cx="1283064" cy="445900"/>
          </a:xfrm>
          <a:prstGeom prst="rect">
            <a:avLst/>
          </a:prstGeom>
        </p:spPr>
      </p:pic>
      <p:pic>
        <p:nvPicPr>
          <p:cNvPr id="14" name="Grafik 7">
            <a:extLst>
              <a:ext uri="{FF2B5EF4-FFF2-40B4-BE49-F238E27FC236}">
                <a16:creationId xmlns:a16="http://schemas.microsoft.com/office/drawing/2014/main" id="{5300F803-CC9B-37C6-7E3C-56CABE411BD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1429840"/>
            <a:ext cx="1256564" cy="29067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3264E56-A502-F659-3262-ACA79AB01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11508" y="4567000"/>
            <a:ext cx="490180" cy="49018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356AF04-E4F5-3F05-512D-AA73E4C1B56D}"/>
              </a:ext>
            </a:extLst>
          </p:cNvPr>
          <p:cNvSpPr txBox="1"/>
          <p:nvPr/>
        </p:nvSpPr>
        <p:spPr>
          <a:xfrm>
            <a:off x="10801688" y="4562837"/>
            <a:ext cx="1070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MorphStore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&amp; TVL</a:t>
            </a:r>
          </a:p>
        </p:txBody>
      </p:sp>
    </p:spTree>
    <p:extLst>
      <p:ext uri="{BB962C8B-B14F-4D97-AF65-F5344CB8AC3E}">
        <p14:creationId xmlns:p14="http://schemas.microsoft.com/office/powerpoint/2010/main" val="2657651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List of Project Topics (Proposals)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A11819-9AD7-B931-343F-953AD0BE9592}"/>
              </a:ext>
            </a:extLst>
          </p:cNvPr>
          <p:cNvSpPr txBox="1"/>
          <p:nvPr/>
        </p:nvSpPr>
        <p:spPr>
          <a:xfrm>
            <a:off x="555867" y="3545963"/>
            <a:ext cx="840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50" dirty="0">
                <a:solidFill>
                  <a:srgbClr val="000000"/>
                </a:solidFill>
                <a:effectLst/>
                <a:ea typeface="OpenSymbol"/>
                <a:cs typeface="OpenSymbol"/>
              </a:rPr>
              <a:t>See list at </a:t>
            </a:r>
            <a:r>
              <a:rPr lang="en-US" sz="1800" b="1" kern="150" dirty="0">
                <a:effectLst/>
                <a:ea typeface="OpenSymbol"/>
                <a:cs typeface="OpenSymbol"/>
                <a:hlinkClick r:id="rId2"/>
              </a:rPr>
              <a:t>https://pdamme.github.io/teaching/2026_summer/lde/ProjectTopics.pdf</a:t>
            </a:r>
            <a:endParaRPr lang="de-DE" sz="1800" b="1" kern="150" dirty="0">
              <a:effectLst/>
              <a:ea typeface="OpenSymbol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3752549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B2D834-40BE-E6D2-C800-48AA28C5B6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How to Approach the Project</a:t>
            </a:r>
          </a:p>
          <a:p>
            <a:r>
              <a:rPr lang="en-US" dirty="0"/>
              <a:t>Projects in </a:t>
            </a:r>
            <a:r>
              <a:rPr lang="en-US" dirty="0">
                <a:solidFill>
                  <a:srgbClr val="C00000"/>
                </a:solidFill>
              </a:rPr>
              <a:t>DAPHNE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Apache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SystemDS</a:t>
            </a:r>
            <a:r>
              <a:rPr lang="en-US" dirty="0"/>
              <a:t>, and </a:t>
            </a:r>
            <a:r>
              <a:rPr lang="en-US" dirty="0" err="1">
                <a:solidFill>
                  <a:srgbClr val="C00000"/>
                </a:solidFill>
              </a:rPr>
              <a:t>TerseTS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7889FB"/>
                </a:solidFill>
              </a:rPr>
              <a:t>List of Project Topics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Topic Selection by May 04</a:t>
            </a:r>
            <a:r>
              <a:rPr lang="en-US" dirty="0"/>
              <a:t>)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Remaining </a:t>
            </a:r>
            <a:r>
              <a:rPr lang="en-US" dirty="0">
                <a:solidFill>
                  <a:schemeClr val="accent1"/>
                </a:solidFill>
              </a:rPr>
              <a:t>Questions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Reminder: Seminar Introductory Lecture Recommended for the Project</a:t>
            </a:r>
          </a:p>
          <a:p>
            <a:pPr lvl="1"/>
            <a:r>
              <a:rPr lang="en-US" dirty="0"/>
              <a:t>03 </a:t>
            </a:r>
            <a:r>
              <a:rPr lang="en-US" b="1" dirty="0">
                <a:solidFill>
                  <a:srgbClr val="7889FB"/>
                </a:solidFill>
              </a:rPr>
              <a:t>Experiments, Reproducibility, and Giving Presentations</a:t>
            </a:r>
            <a:r>
              <a:rPr lang="en-US" dirty="0"/>
              <a:t> [May 11, 14:00]</a:t>
            </a:r>
          </a:p>
          <a:p>
            <a:pPr lvl="1"/>
            <a:endParaRPr lang="en-US" dirty="0"/>
          </a:p>
          <a:p>
            <a:r>
              <a:rPr lang="en-US" dirty="0"/>
              <a:t>See you during the </a:t>
            </a:r>
            <a:r>
              <a:rPr lang="en-US" dirty="0">
                <a:solidFill>
                  <a:srgbClr val="7889FB"/>
                </a:solidFill>
              </a:rPr>
              <a:t>consultation hours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intermediate presentations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5AA094-F60A-8F73-8927-8026FB766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Q&amp;A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8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5698-2495-C1A9-94F6-CCAD60A2C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FG Big Data Engineering (DAMS Lab) – Teaching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3B0A86-E8EA-5DD9-327B-EBDCC4EE2CBA}"/>
              </a:ext>
            </a:extLst>
          </p:cNvPr>
          <p:cNvCxnSpPr/>
          <p:nvPr/>
        </p:nvCxnSpPr>
        <p:spPr>
          <a:xfrm>
            <a:off x="1184863" y="3474839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0E5A86-972A-1C2F-0734-5221F5C29DC4}"/>
              </a:ext>
            </a:extLst>
          </p:cNvPr>
          <p:cNvSpPr/>
          <p:nvPr/>
        </p:nvSpPr>
        <p:spPr>
          <a:xfrm>
            <a:off x="3331379" y="4584935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48E01-2FA7-01D8-2C1E-4EC096258C0B}"/>
              </a:ext>
            </a:extLst>
          </p:cNvPr>
          <p:cNvSpPr/>
          <p:nvPr/>
        </p:nvSpPr>
        <p:spPr>
          <a:xfrm>
            <a:off x="1184863" y="1432934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B0E7C-17BF-B449-94C2-9C8CB80D9423}"/>
              </a:ext>
            </a:extLst>
          </p:cNvPr>
          <p:cNvSpPr/>
          <p:nvPr/>
        </p:nvSpPr>
        <p:spPr>
          <a:xfrm>
            <a:off x="5477895" y="1433806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D68E6-056D-C7AD-7CC4-50489BBBF816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19C2D3-9A9A-72EE-E962-4C147F49C666}"/>
              </a:ext>
            </a:extLst>
          </p:cNvPr>
          <p:cNvCxnSpPr>
            <a:stCxn id="5" idx="0"/>
            <a:endCxn id="8" idx="2"/>
          </p:cNvCxnSpPr>
          <p:nvPr/>
        </p:nvCxnSpPr>
        <p:spPr>
          <a:xfrm flipH="1" flipV="1">
            <a:off x="4401367" y="3940308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20D2C9-478A-8263-CBE7-40EBF9A54C4F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5477895" y="2364744"/>
            <a:ext cx="1073258" cy="26856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7EB5E-8209-3277-AC13-407739D458B3}"/>
              </a:ext>
            </a:extLst>
          </p:cNvPr>
          <p:cNvCxnSpPr>
            <a:cxnSpLocks/>
            <a:stCxn id="5" idx="1"/>
            <a:endCxn id="6" idx="2"/>
          </p:cNvCxnSpPr>
          <p:nvPr/>
        </p:nvCxnSpPr>
        <p:spPr>
          <a:xfrm flipH="1" flipV="1">
            <a:off x="2258121" y="2363872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88232F-3F7D-1D21-A54A-DA267C2E8534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2892703" y="2363437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898754-1E77-3FA7-88E5-31C8A476068D}"/>
              </a:ext>
            </a:extLst>
          </p:cNvPr>
          <p:cNvCxnSpPr>
            <a:stCxn id="8" idx="3"/>
          </p:cNvCxnSpPr>
          <p:nvPr/>
        </p:nvCxnSpPr>
        <p:spPr>
          <a:xfrm flipV="1">
            <a:off x="5474625" y="2363872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EA42C7-B2FA-2F06-C1B4-F6BAAAE8A10D}"/>
              </a:ext>
            </a:extLst>
          </p:cNvPr>
          <p:cNvSpPr txBox="1"/>
          <p:nvPr/>
        </p:nvSpPr>
        <p:spPr>
          <a:xfrm>
            <a:off x="1190363" y="300937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9DCD8-01E6-CE8B-908A-D342BB519B12}"/>
              </a:ext>
            </a:extLst>
          </p:cNvPr>
          <p:cNvSpPr txBox="1"/>
          <p:nvPr/>
        </p:nvSpPr>
        <p:spPr>
          <a:xfrm>
            <a:off x="1196849" y="3618972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7B685-3C5C-2455-9E97-7584B9EE7679}"/>
              </a:ext>
            </a:extLst>
          </p:cNvPr>
          <p:cNvSpPr txBox="1"/>
          <p:nvPr/>
        </p:nvSpPr>
        <p:spPr>
          <a:xfrm>
            <a:off x="5732420" y="4701668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A64E5-EA77-85F4-300D-8D7A59F85759}"/>
              </a:ext>
            </a:extLst>
          </p:cNvPr>
          <p:cNvSpPr txBox="1"/>
          <p:nvPr/>
        </p:nvSpPr>
        <p:spPr>
          <a:xfrm>
            <a:off x="6281089" y="3156218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D24C0-2632-4463-CB54-40472A439DA9}"/>
              </a:ext>
            </a:extLst>
          </p:cNvPr>
          <p:cNvSpPr txBox="1"/>
          <p:nvPr/>
        </p:nvSpPr>
        <p:spPr>
          <a:xfrm>
            <a:off x="7775665" y="1420971"/>
            <a:ext cx="218068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system internals,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science lifecycle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prog. project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7FC3C-95E0-7192-034D-E7FC83FD2F72}"/>
              </a:ext>
            </a:extLst>
          </p:cNvPr>
          <p:cNvSpPr txBox="1"/>
          <p:nvPr/>
        </p:nvSpPr>
        <p:spPr>
          <a:xfrm>
            <a:off x="3473107" y="1423608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9F370A-4EF5-C360-B3CA-2885E1346531}"/>
              </a:ext>
            </a:extLst>
          </p:cNvPr>
          <p:cNvSpPr/>
          <p:nvPr/>
        </p:nvSpPr>
        <p:spPr>
          <a:xfrm>
            <a:off x="633901" y="4034896"/>
            <a:ext cx="1901337" cy="635843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Methods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FDA48-69D6-443F-36A9-BC99D3750BB8}"/>
              </a:ext>
            </a:extLst>
          </p:cNvPr>
          <p:cNvSpPr/>
          <p:nvPr/>
        </p:nvSpPr>
        <p:spPr>
          <a:xfrm>
            <a:off x="8728697" y="3317981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SE/PR Large-scale Data Engineering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(LDE,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31582B-EBD5-B91C-8B7F-B04C5D22C144}"/>
              </a:ext>
            </a:extLst>
          </p:cNvPr>
          <p:cNvSpPr/>
          <p:nvPr/>
        </p:nvSpPr>
        <p:spPr>
          <a:xfrm>
            <a:off x="5477895" y="1433806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6F7F6-73E4-E398-FCE4-04EB0DF3A291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0FD4D-C6A8-7E38-E6ED-810D1A9F3214}"/>
              </a:ext>
            </a:extLst>
          </p:cNvPr>
          <p:cNvSpPr/>
          <p:nvPr/>
        </p:nvSpPr>
        <p:spPr>
          <a:xfrm>
            <a:off x="8725704" y="4584935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PP Prog.-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(PPDS,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E4776F-E31F-AF0B-3404-B2FFF42F79E8}"/>
              </a:ext>
            </a:extLst>
          </p:cNvPr>
          <p:cNvSpPr/>
          <p:nvPr/>
        </p:nvSpPr>
        <p:spPr>
          <a:xfrm>
            <a:off x="9466558" y="2647693"/>
            <a:ext cx="2146516" cy="6358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 Joint ML and DM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(MLDM,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7FC9B1-149B-4479-6D7B-415DF6E7A1F6}"/>
              </a:ext>
            </a:extLst>
          </p:cNvPr>
          <p:cNvSpPr txBox="1"/>
          <p:nvPr/>
        </p:nvSpPr>
        <p:spPr>
          <a:xfrm>
            <a:off x="6794531" y="396545"/>
            <a:ext cx="361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Successfully Established TUB Teaching Portfolio (modules, slides)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5549C5-621C-F371-F76F-74156F0192A7}"/>
              </a:ext>
            </a:extLst>
          </p:cNvPr>
          <p:cNvSpPr/>
          <p:nvPr/>
        </p:nvSpPr>
        <p:spPr>
          <a:xfrm>
            <a:off x="9864867" y="1423608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 Project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592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" grpId="0" animBg="1"/>
      <p:bldP spid="26" grpId="0" animBg="1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8A6E45-D999-63D3-F74E-49ACF2CD38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How to Approach the Project</a:t>
            </a:r>
          </a:p>
          <a:p>
            <a:r>
              <a:rPr lang="en-US" dirty="0"/>
              <a:t>Projects in DAPHNE, Apache </a:t>
            </a:r>
            <a:r>
              <a:rPr lang="en-US" dirty="0" err="1"/>
              <a:t>SystemDS</a:t>
            </a:r>
            <a:r>
              <a:rPr lang="en-US" dirty="0"/>
              <a:t>, and </a:t>
            </a:r>
            <a:r>
              <a:rPr lang="en-US" dirty="0" err="1"/>
              <a:t>TerseTS</a:t>
            </a:r>
            <a:endParaRPr lang="en-US" dirty="0"/>
          </a:p>
          <a:p>
            <a:r>
              <a:rPr lang="en-US" dirty="0"/>
              <a:t>List of Project Topics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A97D75-6CDC-E39C-A77C-C127721DF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4475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9999838" cy="717437"/>
          </a:xfrm>
        </p:spPr>
        <p:txBody>
          <a:bodyPr/>
          <a:lstStyle/>
          <a:p>
            <a:r>
              <a:rPr lang="en-US" dirty="0"/>
              <a:t>Course Organization, Outline, and Deliverables</a:t>
            </a:r>
          </a:p>
        </p:txBody>
      </p:sp>
    </p:spTree>
    <p:extLst>
      <p:ext uri="{BB962C8B-B14F-4D97-AF65-F5344CB8AC3E}">
        <p14:creationId xmlns:p14="http://schemas.microsoft.com/office/powerpoint/2010/main" val="394654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884487D0-18F9-C993-13A1-66A3BD8C1459}"/>
              </a:ext>
            </a:extLst>
          </p:cNvPr>
          <p:cNvSpPr/>
          <p:nvPr/>
        </p:nvSpPr>
        <p:spPr>
          <a:xfrm>
            <a:off x="1776000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Seminar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Reading &amp; writing scientific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Summary paper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Lecturer &amp; seminar mentor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42B46A1-0626-2083-E1E7-1F5E35B0F976}"/>
              </a:ext>
            </a:extLst>
          </p:cNvPr>
          <p:cNvSpPr/>
          <p:nvPr/>
        </p:nvSpPr>
        <p:spPr>
          <a:xfrm>
            <a:off x="6167566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Project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Building &amp; evaluating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Prototype design/</a:t>
            </a:r>
            <a:r>
              <a:rPr lang="en-US" dirty="0" err="1">
                <a:solidFill>
                  <a:srgbClr val="7889FB"/>
                </a:solidFill>
              </a:rPr>
              <a:t>impl</a:t>
            </a:r>
            <a:r>
              <a:rPr lang="en-US" dirty="0">
                <a:solidFill>
                  <a:srgbClr val="7889FB"/>
                </a:solidFill>
              </a:rPr>
              <a:t>/tests/doc/eval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Project mentors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86A97-9525-B5F2-E8CA-38BC3397C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Large-scale Data Engineering: Module Overview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44FE24-D646-D8F2-7FF6-8EA99FA70C92}"/>
              </a:ext>
            </a:extLst>
          </p:cNvPr>
          <p:cNvSpPr/>
          <p:nvPr/>
        </p:nvSpPr>
        <p:spPr>
          <a:xfrm>
            <a:off x="1776000" y="1215272"/>
            <a:ext cx="864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#41086: LDE Seminar + Project (12 ECTS)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0CF2C60-59C7-4787-5D1F-D14970DB4345}"/>
              </a:ext>
            </a:extLst>
          </p:cNvPr>
          <p:cNvSpPr/>
          <p:nvPr/>
        </p:nvSpPr>
        <p:spPr>
          <a:xfrm>
            <a:off x="1776000" y="1676562"/>
            <a:ext cx="4248434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#41095: Seminar LDE (3)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E4DFB1-31DA-ABF3-6DCE-ECFF9BBB21E2}"/>
              </a:ext>
            </a:extLst>
          </p:cNvPr>
          <p:cNvSpPr/>
          <p:nvPr/>
        </p:nvSpPr>
        <p:spPr>
          <a:xfrm>
            <a:off x="6167566" y="1676562"/>
            <a:ext cx="4248434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#41183: Project LDE (9 ECTS)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FAC91E-10D8-DBB8-6979-0896B88FB8B7}"/>
              </a:ext>
            </a:extLst>
          </p:cNvPr>
          <p:cNvSpPr txBox="1"/>
          <p:nvPr/>
        </p:nvSpPr>
        <p:spPr>
          <a:xfrm>
            <a:off x="10416000" y="122599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10 students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0B86BF-1817-2B18-1836-ED7BAE8DB329}"/>
              </a:ext>
            </a:extLst>
          </p:cNvPr>
          <p:cNvSpPr txBox="1"/>
          <p:nvPr/>
        </p:nvSpPr>
        <p:spPr>
          <a:xfrm>
            <a:off x="10416001" y="168728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11 students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A375BC-E548-4D30-CEF5-703CC59B0279}"/>
              </a:ext>
            </a:extLst>
          </p:cNvPr>
          <p:cNvSpPr txBox="1"/>
          <p:nvPr/>
        </p:nvSpPr>
        <p:spPr>
          <a:xfrm>
            <a:off x="596700" y="168728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7889FB"/>
                </a:solidFill>
              </a:rPr>
              <a:t>10 students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446687C-E476-55BE-6EF0-261ED3AE9C94}"/>
              </a:ext>
            </a:extLst>
          </p:cNvPr>
          <p:cNvSpPr txBox="1"/>
          <p:nvPr/>
        </p:nvSpPr>
        <p:spPr>
          <a:xfrm>
            <a:off x="5332556" y="876718"/>
            <a:ext cx="152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89FB"/>
                </a:solidFill>
              </a:rPr>
              <a:t>20 seats in total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C46461B-CEAA-9953-1908-0B48CBD86E68}"/>
              </a:ext>
            </a:extLst>
          </p:cNvPr>
          <p:cNvSpPr txBox="1"/>
          <p:nvPr/>
        </p:nvSpPr>
        <p:spPr>
          <a:xfrm>
            <a:off x="1776000" y="5202013"/>
            <a:ext cx="862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0000"/>
                </a:solidFill>
              </a:rPr>
              <a:t>In the context of systems for data engineering, data management, machine learning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C40D1E"/>
                </a:solidFill>
              </a:rPr>
              <a:t>In combination: Ideal preparation for a bachelor/master thesis with our group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E519B9C5-FD13-7745-40A9-8FFD42AB6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81" y="4170269"/>
            <a:ext cx="517385" cy="719164"/>
          </a:xfrm>
          <a:prstGeom prst="rect">
            <a:avLst/>
          </a:prstGeom>
          <a:effectLst/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D1B7751-238F-E7D8-5FC2-846CDE35E957}"/>
              </a:ext>
            </a:extLst>
          </p:cNvPr>
          <p:cNvSpPr txBox="1"/>
          <p:nvPr/>
        </p:nvSpPr>
        <p:spPr>
          <a:xfrm>
            <a:off x="8725794" y="888324"/>
            <a:ext cx="169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master + bachelor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A95EAE-6C52-77B3-4DCD-B584311C2FF5}"/>
              </a:ext>
            </a:extLst>
          </p:cNvPr>
          <p:cNvSpPr txBox="1"/>
          <p:nvPr/>
        </p:nvSpPr>
        <p:spPr>
          <a:xfrm>
            <a:off x="9083584" y="201511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E260E6F-D0A6-AD23-555D-B576AD0249B4}"/>
              </a:ext>
            </a:extLst>
          </p:cNvPr>
          <p:cNvSpPr txBox="1"/>
          <p:nvPr/>
        </p:nvSpPr>
        <p:spPr>
          <a:xfrm>
            <a:off x="1776000" y="201511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074A9F9-2562-C63E-DFC8-799CD1249416}"/>
              </a:ext>
            </a:extLst>
          </p:cNvPr>
          <p:cNvSpPr txBox="1"/>
          <p:nvPr/>
        </p:nvSpPr>
        <p:spPr>
          <a:xfrm>
            <a:off x="156518" y="2406785"/>
            <a:ext cx="161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Mon, 14:00-16:00</a:t>
            </a:r>
          </a:p>
          <a:p>
            <a:pPr algn="r"/>
            <a:r>
              <a:rPr lang="en-US" sz="1400" b="1" dirty="0">
                <a:solidFill>
                  <a:srgbClr val="000000"/>
                </a:solidFill>
              </a:rPr>
              <a:t>MAR 0.008 &amp; zoom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1C755EB-86C5-9665-09DA-0EE436B2255F}"/>
              </a:ext>
            </a:extLst>
          </p:cNvPr>
          <p:cNvSpPr txBox="1"/>
          <p:nvPr/>
        </p:nvSpPr>
        <p:spPr>
          <a:xfrm>
            <a:off x="10396625" y="2406785"/>
            <a:ext cx="161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Mon, 16:00-18:00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MAR 0.008 &amp; zoom</a:t>
            </a:r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id="{8003B4C4-BF54-F93D-B664-CE8F272C9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31" r="20031" b="9757"/>
          <a:stretch/>
        </p:blipFill>
        <p:spPr>
          <a:xfrm>
            <a:off x="7514686" y="4170659"/>
            <a:ext cx="318440" cy="719164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5BA1F0DC-7E10-6EE1-5F48-E96C18548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r="8614"/>
          <a:stretch/>
        </p:blipFill>
        <p:spPr>
          <a:xfrm>
            <a:off x="6557860" y="4170659"/>
            <a:ext cx="428248" cy="719164"/>
          </a:xfrm>
          <a:prstGeom prst="rect">
            <a:avLst/>
          </a:prstGeom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871BA8E-010C-0849-A6E3-7792A2762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r="19451"/>
          <a:stretch/>
        </p:blipFill>
        <p:spPr>
          <a:xfrm>
            <a:off x="7030701" y="4170659"/>
            <a:ext cx="439392" cy="71916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5785681-155A-F260-3D4F-75BB25418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8" r="5326"/>
          <a:stretch/>
        </p:blipFill>
        <p:spPr>
          <a:xfrm>
            <a:off x="8778792" y="4169823"/>
            <a:ext cx="339666" cy="720000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4C41E43C-93E9-2FB4-EF91-5EB7CEB1DF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23" r="28955"/>
          <a:stretch/>
        </p:blipFill>
        <p:spPr>
          <a:xfrm>
            <a:off x="8379789" y="4169823"/>
            <a:ext cx="354410" cy="72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E52BFF-DE67-6797-1A66-560F132FE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7954" t="14912" r="37005" b="45738"/>
          <a:stretch/>
        </p:blipFill>
        <p:spPr>
          <a:xfrm>
            <a:off x="7877719" y="4169823"/>
            <a:ext cx="457477" cy="72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AADD73C-30FC-7095-9A00-92A24C1A62F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8503" t="14116" r="35527" b="46534"/>
          <a:stretch/>
        </p:blipFill>
        <p:spPr>
          <a:xfrm>
            <a:off x="9163051" y="4169823"/>
            <a:ext cx="475186" cy="72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2563C7D-8917-E912-15B4-E8493054844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5277" t="13850" r="34889" b="45940"/>
          <a:stretch/>
        </p:blipFill>
        <p:spPr>
          <a:xfrm>
            <a:off x="9682828" y="4169823"/>
            <a:ext cx="52843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6" grpId="0"/>
      <p:bldP spid="23" grpId="0"/>
      <p:bldP spid="24" grpId="0"/>
      <p:bldP spid="25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F38BE4-70BC-2B3B-A4A7-116264DE55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General Contact Person</a:t>
            </a:r>
          </a:p>
          <a:p>
            <a:pPr lvl="1"/>
            <a:r>
              <a:rPr lang="en-US" dirty="0"/>
              <a:t>Dr.-Ing. Patrick Damme (</a:t>
            </a:r>
            <a:r>
              <a:rPr lang="en-US" dirty="0">
                <a:hlinkClick r:id="rId2"/>
              </a:rPr>
              <a:t>patrick.damme@tu-berlin.de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Course Website</a:t>
            </a:r>
          </a:p>
          <a:p>
            <a:pPr lvl="1"/>
            <a:r>
              <a:rPr lang="en-US" dirty="0">
                <a:hlinkClick r:id="rId3"/>
              </a:rPr>
              <a:t>https://pdamme.github.io/teaching/2026_summer/lde/lde_summer2026.html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One site for semina</a:t>
            </a:r>
            <a:r>
              <a:rPr lang="en-US" dirty="0"/>
              <a:t>r and project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All material</a:t>
            </a:r>
            <a:r>
              <a:rPr lang="en-US" dirty="0"/>
              <a:t>, schedule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C40D1E"/>
                </a:solidFill>
              </a:rPr>
              <a:t>deadlines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ISIS course</a:t>
            </a:r>
          </a:p>
          <a:p>
            <a:pPr lvl="1"/>
            <a:r>
              <a:rPr lang="en-US" dirty="0">
                <a:hlinkClick r:id="rId4"/>
              </a:rPr>
              <a:t>https://isis.tu-berlin.de/course/view.php?id=46572</a:t>
            </a:r>
            <a:endParaRPr lang="en-US" dirty="0"/>
          </a:p>
          <a:p>
            <a:pPr lvl="1"/>
            <a:r>
              <a:rPr lang="en-US" dirty="0"/>
              <a:t>Announcements, discussion forum, topic selection poll, submission of summary paper and presentation slides</a:t>
            </a:r>
            <a:endParaRPr lang="de-DE" dirty="0"/>
          </a:p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/>
              <a:t>/</a:t>
            </a:r>
            <a:r>
              <a:rPr lang="en-US" b="1" dirty="0"/>
              <a:t>German</a:t>
            </a:r>
          </a:p>
          <a:p>
            <a:pPr lvl="1"/>
            <a:r>
              <a:rPr lang="en-US" dirty="0"/>
              <a:t>Submitted paper and presentation: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fine), immediate feedback is welcome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9789CB-61CB-C1D4-6D44-C317D7859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5835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BDA50-F4CD-C646-B570-B82AF355B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877A1C2-C3F1-9D9B-67AB-9382C64D6E1F}"/>
              </a:ext>
            </a:extLst>
          </p:cNvPr>
          <p:cNvSpPr/>
          <p:nvPr/>
        </p:nvSpPr>
        <p:spPr>
          <a:xfrm>
            <a:off x="5923722" y="5665304"/>
            <a:ext cx="6268278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454B73-1620-82DD-A7E9-F1B17059F9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Kick-off Meeting Apr 27</a:t>
            </a:r>
            <a:r>
              <a:rPr lang="en-US" b="0" dirty="0">
                <a:solidFill>
                  <a:srgbClr val="7889FB"/>
                </a:solidFill>
              </a:rPr>
              <a:t> (optional)</a:t>
            </a:r>
            <a:endParaRPr lang="en-US" dirty="0"/>
          </a:p>
          <a:p>
            <a:r>
              <a:rPr lang="en-US" dirty="0"/>
              <a:t>Recommended Introductory Lecture</a:t>
            </a:r>
            <a:r>
              <a:rPr lang="en-US" b="0" dirty="0">
                <a:solidFill>
                  <a:srgbClr val="7889FB"/>
                </a:solidFill>
              </a:rPr>
              <a:t> (optional)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May 11, </a:t>
            </a:r>
            <a:r>
              <a:rPr lang="en-US" dirty="0">
                <a:solidFill>
                  <a:srgbClr val="7889FB"/>
                </a:solidFill>
              </a:rPr>
              <a:t>14:00</a:t>
            </a:r>
            <a:r>
              <a:rPr lang="en-US" dirty="0">
                <a:solidFill>
                  <a:srgbClr val="000000"/>
                </a:solidFill>
              </a:rPr>
              <a:t>: Experiments, Reproducibility,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                          and Giving Presentations</a:t>
            </a:r>
          </a:p>
          <a:p>
            <a:r>
              <a:rPr lang="en-US" dirty="0"/>
              <a:t>Self-organized Project Work</a:t>
            </a:r>
          </a:p>
          <a:p>
            <a:pPr lvl="1"/>
            <a:r>
              <a:rPr lang="en-US" dirty="0"/>
              <a:t>Consultation hours for any questions</a:t>
            </a:r>
            <a:r>
              <a:rPr lang="en-US" dirty="0">
                <a:solidFill>
                  <a:srgbClr val="7889FB"/>
                </a:solidFill>
              </a:rPr>
              <a:t> (optional)</a:t>
            </a:r>
          </a:p>
          <a:p>
            <a:r>
              <a:rPr lang="en-US" dirty="0"/>
              <a:t>Intermediate Presentations</a:t>
            </a:r>
            <a:r>
              <a:rPr lang="en-US" b="0" dirty="0">
                <a:solidFill>
                  <a:schemeClr val="accent1"/>
                </a:solidFill>
              </a:rPr>
              <a:t> (prerequisite)</a:t>
            </a:r>
          </a:p>
          <a:p>
            <a:pPr lvl="1"/>
            <a:r>
              <a:rPr lang="en-US" dirty="0"/>
              <a:t>Jun 22, 16:00-18:00: All students</a:t>
            </a:r>
          </a:p>
          <a:p>
            <a:r>
              <a:rPr lang="en-US" dirty="0"/>
              <a:t>Final Presentations</a:t>
            </a:r>
            <a:r>
              <a:rPr lang="en-US" b="0" dirty="0">
                <a:solidFill>
                  <a:srgbClr val="C00000"/>
                </a:solidFill>
              </a:rPr>
              <a:t> (mandatory)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Aug 03, </a:t>
            </a:r>
            <a:r>
              <a:rPr lang="en-US" dirty="0">
                <a:solidFill>
                  <a:srgbClr val="7889FB"/>
                </a:solidFill>
              </a:rPr>
              <a:t>14:00-18:00</a:t>
            </a:r>
            <a:r>
              <a:rPr lang="en-US" dirty="0">
                <a:solidFill>
                  <a:srgbClr val="000000"/>
                </a:solidFill>
              </a:rPr>
              <a:t>: All students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CA40CF-CE24-D920-38B5-7B197CD54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Semester Schedule &amp; Deadlines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1483255-02D7-18C0-A03A-4C42201E4E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List of Project Topics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Presented today, take your time to select afterwards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Topic Selection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Deadline: May 04, 23:59</a:t>
            </a:r>
            <a:r>
              <a:rPr lang="en-US" sz="1600" dirty="0">
                <a:solidFill>
                  <a:srgbClr val="000000"/>
                </a:solidFill>
              </a:rPr>
              <a:t> (in 1 week)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Ranked list of </a:t>
            </a:r>
            <a:r>
              <a:rPr lang="en-US" sz="1600" b="1" dirty="0"/>
              <a:t>5 topics</a:t>
            </a:r>
            <a:r>
              <a:rPr lang="en-US" sz="1600" dirty="0"/>
              <a:t> via poll on the ISIS course</a:t>
            </a:r>
            <a:br>
              <a:rPr lang="en-US" sz="1600" dirty="0"/>
            </a:br>
            <a:r>
              <a:rPr lang="en-US" sz="1600" dirty="0"/>
              <a:t>+ </a:t>
            </a:r>
            <a:r>
              <a:rPr lang="en-US" sz="1600" dirty="0" err="1"/>
              <a:t>pref</a:t>
            </a:r>
            <a:r>
              <a:rPr lang="en-US" sz="1600" dirty="0"/>
              <a:t> on individual/team work [+ team members]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Global topic assignment based on preferences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solidFill>
                  <a:srgbClr val="7889FB"/>
                </a:solidFill>
              </a:rPr>
              <a:t>Notification of assigned topics: May 11</a:t>
            </a:r>
            <a:r>
              <a:rPr lang="en-US" sz="1600" dirty="0">
                <a:solidFill>
                  <a:schemeClr val="tx1"/>
                </a:solidFill>
              </a:rPr>
              <a:t> (in 2 weeks)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800" dirty="0"/>
              <a:t>Submission of Initial Prototype</a:t>
            </a:r>
            <a:r>
              <a:rPr lang="en-US" sz="1800" b="0" dirty="0">
                <a:solidFill>
                  <a:schemeClr val="accent1"/>
                </a:solidFill>
              </a:rPr>
              <a:t> (prerequisite)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Implementation and tests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Deadline: Jun 21, 23:59</a:t>
            </a:r>
            <a:r>
              <a:rPr lang="en-US" sz="1600" dirty="0"/>
              <a:t> (in 8 weeks)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As a pull request on GitHub (exceptionally by email)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Submission of Final Prototype</a:t>
            </a:r>
            <a:r>
              <a:rPr lang="en-US" sz="1800" b="0" dirty="0">
                <a:solidFill>
                  <a:srgbClr val="C00000"/>
                </a:solidFill>
              </a:rPr>
              <a:t> (mandatory)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Implementation, tests, docs, experiments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Deadline: Aug 02, 23:59</a:t>
            </a:r>
            <a:r>
              <a:rPr lang="en-US" sz="1600" dirty="0">
                <a:solidFill>
                  <a:srgbClr val="000000"/>
                </a:solidFill>
              </a:rPr>
              <a:t> (in 14 weeks)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As a pull request on GitHub (exceptionally by email)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Submission of Pres. Slides (Intermediate &amp; Final Pres.)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Deadline: The day before the presentation, 23:59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Upload PDF in the ISIS course</a:t>
            </a:r>
          </a:p>
        </p:txBody>
      </p:sp>
    </p:spTree>
    <p:extLst>
      <p:ext uri="{BB962C8B-B14F-4D97-AF65-F5344CB8AC3E}">
        <p14:creationId xmlns:p14="http://schemas.microsoft.com/office/powerpoint/2010/main" val="946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3377</Words>
  <Application>Microsoft Office PowerPoint</Application>
  <PresentationFormat>Breitbild</PresentationFormat>
  <Paragraphs>435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Calibri</vt:lpstr>
      <vt:lpstr>Consolas</vt:lpstr>
      <vt:lpstr>OpenSymbol</vt:lpstr>
      <vt:lpstr>Times New Roman</vt:lpstr>
      <vt:lpstr>Wingdings</vt:lpstr>
      <vt:lpstr>Titelfolien zur Auswahl</vt:lpstr>
      <vt:lpstr>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Large-scale Data Engineering: Kick-off Meeting</dc:title>
  <dc:creator>Patrick Damme</dc:creator>
  <cp:lastModifiedBy>TU-Pseudonym 3624437813768008</cp:lastModifiedBy>
  <cp:revision>1160</cp:revision>
  <cp:lastPrinted>2021-03-24T16:10:50Z</cp:lastPrinted>
  <dcterms:created xsi:type="dcterms:W3CDTF">2023-02-25T13:39:16Z</dcterms:created>
  <dcterms:modified xsi:type="dcterms:W3CDTF">2026-04-26T18:03:37Z</dcterms:modified>
</cp:coreProperties>
</file>