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0"/>
  </p:notesMasterIdLst>
  <p:sldIdLst>
    <p:sldId id="359" r:id="rId3"/>
    <p:sldId id="360" r:id="rId4"/>
    <p:sldId id="362" r:id="rId5"/>
    <p:sldId id="447" r:id="rId6"/>
    <p:sldId id="361" r:id="rId7"/>
    <p:sldId id="395" r:id="rId8"/>
    <p:sldId id="426" r:id="rId9"/>
    <p:sldId id="427" r:id="rId10"/>
    <p:sldId id="428" r:id="rId11"/>
    <p:sldId id="442" r:id="rId12"/>
    <p:sldId id="449" r:id="rId13"/>
    <p:sldId id="446" r:id="rId14"/>
    <p:sldId id="443" r:id="rId15"/>
    <p:sldId id="430" r:id="rId16"/>
    <p:sldId id="440" r:id="rId17"/>
    <p:sldId id="433" r:id="rId18"/>
    <p:sldId id="434" r:id="rId19"/>
    <p:sldId id="439" r:id="rId20"/>
    <p:sldId id="436" r:id="rId21"/>
    <p:sldId id="450" r:id="rId22"/>
    <p:sldId id="403" r:id="rId23"/>
    <p:sldId id="437" r:id="rId24"/>
    <p:sldId id="405" r:id="rId25"/>
    <p:sldId id="406" r:id="rId26"/>
    <p:sldId id="438" r:id="rId27"/>
    <p:sldId id="416" r:id="rId28"/>
    <p:sldId id="415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889FB"/>
    <a:srgbClr val="C40D1E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1" autoAdjust="0"/>
    <p:restoredTop sz="84321" autoAdjust="0"/>
  </p:normalViewPr>
  <p:slideViewPr>
    <p:cSldViewPr snapToGrid="0" snapToObjects="1">
      <p:cViewPr varScale="1">
        <p:scale>
          <a:sx n="113" d="100"/>
          <a:sy n="113" d="100"/>
        </p:scale>
        <p:origin x="55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26.04.2026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Patrick Damme | FG DAMS | LDE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2026 – 01 Structure of Scientific Papers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 algn="ctr"/>
              <a:t>‹Nr.›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m.org/publications/proceedings-template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l.acm.org/ccs" TargetMode="Externa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u-berlin.zoom-x.de/j/67376691490?pwd=NmlvWTM5VUVWRjU0UGI2bXhBVkxzQT09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emf"/><Relationship Id="rId4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damme.github.io/teaching/2026_summer/lde/SeminarTopics.pdf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21.png"/><Relationship Id="rId3" Type="http://schemas.openxmlformats.org/officeDocument/2006/relationships/image" Target="../media/image13.svg"/><Relationship Id="rId7" Type="http://schemas.openxmlformats.org/officeDocument/2006/relationships/image" Target="../media/image2.png"/><Relationship Id="rId12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sv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damme.github.io/teaching/2026_summer/lde/lde_summer2026.html" TargetMode="External"/><Relationship Id="rId2" Type="http://schemas.openxmlformats.org/officeDocument/2006/relationships/hyperlink" Target="mailto:patrick.damme@tu-berlin.d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sis.tu-berlin.de/course/view.php?id=4657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523011" cy="1162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Seminar Large-scale Data Engineering (LDE)</a:t>
            </a:r>
          </a:p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01 Structure of Scientific Papers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Dr.-Ing. Patrick Damme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Apr 26, 2026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87491DB-8975-B23E-EC74-8FEA498EA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38" y="6073529"/>
            <a:ext cx="732315" cy="549236"/>
          </a:xfrm>
          <a:prstGeom prst="rect">
            <a:avLst/>
          </a:prstGeom>
          <a:ln w="28575"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7287519-A3D7-4F03-4723-28E20BBAF494}"/>
              </a:ext>
            </a:extLst>
          </p:cNvPr>
          <p:cNvSpPr txBox="1"/>
          <p:nvPr/>
        </p:nvSpPr>
        <p:spPr>
          <a:xfrm>
            <a:off x="4684729" y="6024982"/>
            <a:ext cx="3553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[</a:t>
            </a:r>
            <a:r>
              <a:rPr lang="en-US" sz="1200" b="1" dirty="0">
                <a:solidFill>
                  <a:schemeClr val="bg1"/>
                </a:solidFill>
              </a:rPr>
              <a:t>Credit:</a:t>
            </a:r>
            <a:r>
              <a:rPr lang="en-US" sz="1200" dirty="0">
                <a:solidFill>
                  <a:schemeClr val="bg1"/>
                </a:solidFill>
              </a:rPr>
              <a:t> Based on “Introduction to Scientific Writing”/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”01 Structure of Scientific Papers” by Matthias Boehm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(TU Graz, winter 2021/22)]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CD0E8EC-CFDE-DBAB-A53B-4B06F8ACF6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Registration: </a:t>
            </a:r>
            <a:r>
              <a:rPr lang="en-US" dirty="0">
                <a:solidFill>
                  <a:srgbClr val="C00000"/>
                </a:solidFill>
              </a:rPr>
              <a:t>May 11 – Jun 08</a:t>
            </a:r>
          </a:p>
          <a:p>
            <a:pPr lvl="1"/>
            <a:r>
              <a:rPr lang="en-US" dirty="0"/>
              <a:t>Binding registration in Moses/MTS</a:t>
            </a:r>
          </a:p>
          <a:p>
            <a:pPr lvl="1"/>
            <a:r>
              <a:rPr lang="en-US" dirty="0"/>
              <a:t>Including selection of seminar presentation date</a:t>
            </a:r>
            <a:br>
              <a:rPr lang="en-US" dirty="0"/>
            </a:br>
            <a:r>
              <a:rPr lang="en-US" dirty="0"/>
              <a:t>(first-come-first-serve)</a:t>
            </a:r>
          </a:p>
          <a:p>
            <a:r>
              <a:rPr lang="en-US" dirty="0"/>
              <a:t>De-registration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Until 3 days before the first graded exam part</a:t>
            </a:r>
          </a:p>
          <a:p>
            <a:pPr lvl="2"/>
            <a:r>
              <a:rPr lang="en-US" dirty="0"/>
              <a:t>De-register yourself in Moses/MTS</a:t>
            </a:r>
          </a:p>
          <a:p>
            <a:pPr lvl="2"/>
            <a:r>
              <a:rPr lang="en-US" dirty="0"/>
              <a:t>Modules “LDE”/”Seminar LDE”: until </a:t>
            </a:r>
            <a:r>
              <a:rPr lang="en-US" b="1" dirty="0"/>
              <a:t>Jun 12</a:t>
            </a:r>
          </a:p>
          <a:p>
            <a:pPr lvl="2"/>
            <a:r>
              <a:rPr lang="en-US" dirty="0">
                <a:solidFill>
                  <a:schemeClr val="accent2"/>
                </a:solidFill>
              </a:rPr>
              <a:t>Module “Project LDE”: until </a:t>
            </a:r>
            <a:r>
              <a:rPr lang="en-US" b="1" dirty="0">
                <a:solidFill>
                  <a:schemeClr val="accent2"/>
                </a:solidFill>
              </a:rPr>
              <a:t>Jul 30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With sufficient reason: Until the day of the exam</a:t>
            </a:r>
          </a:p>
          <a:p>
            <a:pPr lvl="2"/>
            <a:r>
              <a:rPr lang="en-US" dirty="0"/>
              <a:t>In case of sickness etc.</a:t>
            </a:r>
          </a:p>
          <a:p>
            <a:pPr lvl="2"/>
            <a:r>
              <a:rPr lang="en-US" dirty="0"/>
              <a:t>Modules “LDE”/”Seminar LDE”:</a:t>
            </a:r>
            <a:br>
              <a:rPr lang="en-US" dirty="0"/>
            </a:br>
            <a:r>
              <a:rPr lang="en-US" dirty="0"/>
              <a:t>until </a:t>
            </a:r>
            <a:r>
              <a:rPr lang="en-US" b="1" dirty="0"/>
              <a:t>Jun 15/Jun 29/Jul 06</a:t>
            </a:r>
          </a:p>
          <a:p>
            <a:pPr lvl="2"/>
            <a:r>
              <a:rPr lang="en-US" dirty="0">
                <a:solidFill>
                  <a:schemeClr val="accent2"/>
                </a:solidFill>
              </a:rPr>
              <a:t>Module “Project LDE”: until </a:t>
            </a:r>
            <a:r>
              <a:rPr lang="en-US" b="1" dirty="0">
                <a:solidFill>
                  <a:schemeClr val="accent2"/>
                </a:solidFill>
              </a:rPr>
              <a:t>Aug 02/Aug 03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FA5508-2A25-2CB7-94AF-01EF9F88EB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Portfolio Exam Registration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773C32-4820-B02B-CB34-3C88398CA4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Missing Deadlines/Exam </a:t>
            </a:r>
            <a:r>
              <a:rPr lang="en-US" dirty="0"/>
              <a:t>W</a:t>
            </a:r>
            <a:r>
              <a:rPr lang="en-US" b="1" dirty="0"/>
              <a:t>ithout </a:t>
            </a:r>
            <a:r>
              <a:rPr lang="en-US" dirty="0"/>
              <a:t>D</a:t>
            </a:r>
            <a:r>
              <a:rPr lang="en-US" b="1" dirty="0"/>
              <a:t>e-registration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Zero points in the respective exam part (!)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 us early in case of problems</a:t>
            </a:r>
          </a:p>
          <a:p>
            <a:endParaRPr lang="en-US" dirty="0"/>
          </a:p>
          <a:p>
            <a:r>
              <a:rPr lang="en-US" dirty="0"/>
              <a:t>If You Don’t Want to Take LDE Anymore</a:t>
            </a:r>
          </a:p>
          <a:p>
            <a:pPr lvl="1"/>
            <a:r>
              <a:rPr lang="en-US" dirty="0"/>
              <a:t>Let me know asap to give students in the queue</a:t>
            </a:r>
            <a:br>
              <a:rPr lang="en-US" dirty="0"/>
            </a:br>
            <a:r>
              <a:rPr lang="en-US" dirty="0"/>
              <a:t>a chance to fill in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18382-B879-903C-9F83-94BB4655B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A5B3C3A-5740-8C3F-EFD8-7B8796A498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Individual Seminar Work</a:t>
            </a:r>
          </a:p>
          <a:p>
            <a:pPr lvl="1"/>
            <a:r>
              <a:rPr lang="en-US" dirty="0"/>
              <a:t>1 student = 1 paper, no teamwork</a:t>
            </a:r>
          </a:p>
          <a:p>
            <a:r>
              <a:rPr lang="en-US" dirty="0"/>
              <a:t>Step 1: Understand the Topic</a:t>
            </a:r>
            <a:endParaRPr lang="en-US" b="0" dirty="0"/>
          </a:p>
          <a:p>
            <a:pPr lvl="1"/>
            <a:r>
              <a:rPr lang="en-US" dirty="0"/>
              <a:t>Read and understand your selected paper</a:t>
            </a:r>
          </a:p>
          <a:p>
            <a:pPr lvl="1"/>
            <a:r>
              <a:rPr lang="en-US" dirty="0"/>
              <a:t>Read up on any unclear concepts</a:t>
            </a:r>
          </a:p>
          <a:p>
            <a:pPr lvl="1"/>
            <a:r>
              <a:rPr lang="en-US" dirty="0"/>
              <a:t>Search for related work to understand the context</a:t>
            </a:r>
            <a:br>
              <a:rPr lang="en-US" dirty="0"/>
            </a:br>
            <a:r>
              <a:rPr lang="en-US" dirty="0"/>
              <a:t>(at least 3-5 more papers, at least skim them)</a:t>
            </a:r>
          </a:p>
          <a:p>
            <a:r>
              <a:rPr lang="en-US" dirty="0"/>
              <a:t>Step 2: How Would </a:t>
            </a:r>
            <a:r>
              <a:rPr lang="en-US" dirty="0">
                <a:solidFill>
                  <a:srgbClr val="7889FB"/>
                </a:solidFill>
              </a:rPr>
              <a:t>You</a:t>
            </a:r>
            <a:r>
              <a:rPr lang="en-US" dirty="0"/>
              <a:t> Explain the Topic?</a:t>
            </a:r>
          </a:p>
          <a:p>
            <a:pPr lvl="1"/>
            <a:r>
              <a:rPr lang="en-US" dirty="0"/>
              <a:t>How would </a:t>
            </a:r>
            <a:r>
              <a:rPr lang="en-US" b="1" dirty="0">
                <a:solidFill>
                  <a:srgbClr val="7889FB"/>
                </a:solidFill>
              </a:rPr>
              <a:t>you</a:t>
            </a:r>
            <a:r>
              <a:rPr lang="en-US" dirty="0"/>
              <a:t> structure the information?</a:t>
            </a:r>
          </a:p>
          <a:p>
            <a:pPr lvl="1"/>
            <a:r>
              <a:rPr lang="en-US" dirty="0"/>
              <a:t>Which helpful illustrations would </a:t>
            </a:r>
            <a:r>
              <a:rPr lang="en-US" b="1" dirty="0">
                <a:solidFill>
                  <a:srgbClr val="7889FB"/>
                </a:solidFill>
              </a:rPr>
              <a:t>you</a:t>
            </a:r>
            <a:r>
              <a:rPr lang="en-US" dirty="0"/>
              <a:t> draw?</a:t>
            </a:r>
          </a:p>
          <a:p>
            <a:pPr lvl="1"/>
            <a:r>
              <a:rPr lang="en-US" dirty="0"/>
              <a:t>What key take-aways do </a:t>
            </a:r>
            <a:r>
              <a:rPr lang="en-US" b="1" dirty="0">
                <a:solidFill>
                  <a:srgbClr val="7889FB"/>
                </a:solidFill>
              </a:rPr>
              <a:t>you</a:t>
            </a:r>
            <a:r>
              <a:rPr lang="en-US" dirty="0"/>
              <a:t> want to convey?</a:t>
            </a:r>
          </a:p>
          <a:p>
            <a:r>
              <a:rPr lang="en-US" dirty="0"/>
              <a:t>Step 3: Write the Summary Paper</a:t>
            </a:r>
          </a:p>
          <a:p>
            <a:pPr lvl="1"/>
            <a:r>
              <a:rPr lang="en-US" dirty="0"/>
              <a:t>English, full text (sentences/paragraphs)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4 pages</a:t>
            </a:r>
            <a:r>
              <a:rPr lang="en-US" dirty="0"/>
              <a:t> + unlimited references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0A8179-479D-7FF8-1252-874310855C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Seminar Deliverables: Summary Paper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21DF92B-F0A3-F3E0-2F23-D08B6363BE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FAQ</a:t>
            </a:r>
          </a:p>
          <a:p>
            <a:pPr lvl="1"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</a:rPr>
              <a:t>Title of the summary paper?</a:t>
            </a:r>
            <a:br>
              <a:rPr lang="en-US" sz="1400" b="1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=&gt; Feel free to choose your own (e.g., “A Summary of XYZ”)</a:t>
            </a:r>
          </a:p>
          <a:p>
            <a:pPr lvl="1"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</a:rPr>
              <a:t>Author(s) of the summary paper?</a:t>
            </a:r>
            <a:br>
              <a:rPr lang="en-US" sz="1400" b="1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=&gt; Just you (not the original authors)</a:t>
            </a:r>
          </a:p>
          <a:p>
            <a:pPr lvl="1"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</a:rPr>
              <a:t>Structure of the summary paper: Stick with the given paper’s?</a:t>
            </a:r>
            <a:br>
              <a:rPr lang="en-US" sz="1400" b="1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=&gt; Use your own, but adhere to the prototypical paper structure</a:t>
            </a:r>
          </a:p>
          <a:p>
            <a:pPr lvl="1"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</a:rPr>
              <a:t>Summary == copy the most important sentences?</a:t>
            </a:r>
            <a:br>
              <a:rPr lang="en-US" sz="1400" b="1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=&gt; No, use your own words!</a:t>
            </a:r>
          </a:p>
          <a:p>
            <a:pPr lvl="1"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</a:rPr>
              <a:t>Summary == slightly rephrase the text?</a:t>
            </a:r>
            <a:br>
              <a:rPr lang="en-US" sz="1400" b="1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=&gt; No, present the topic in your own way!</a:t>
            </a:r>
          </a:p>
          <a:p>
            <a:pPr lvl="1"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</a:rPr>
              <a:t>Writing perspective?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=&gt; “we” + ”the authors”</a:t>
            </a:r>
          </a:p>
          <a:p>
            <a:pPr lvl="1"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</a:rPr>
              <a:t>Where to reference the given paper?</a:t>
            </a:r>
            <a:br>
              <a:rPr lang="en-US" sz="1400" b="1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=&gt; Reference after each sentence/paragraph usually unnecessary</a:t>
            </a:r>
            <a:br>
              <a:rPr lang="en-US" sz="1400" b="1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=&gt; Ensure that source of information is always clear,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=&gt; </a:t>
            </a:r>
            <a:r>
              <a:rPr lang="en-US" sz="1400" dirty="0">
                <a:solidFill>
                  <a:srgbClr val="000000"/>
                </a:solidFill>
              </a:rPr>
              <a:t>e.g., ref once at the beginning of the section</a:t>
            </a:r>
          </a:p>
          <a:p>
            <a:pPr lvl="1"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</a:rPr>
              <a:t>Copying figures, tables, listings, etc. from the given paper?</a:t>
            </a:r>
            <a:br>
              <a:rPr lang="en-US" sz="1400" b="1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=&gt; Create your own illustrations, tables, listings etc.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=&gt; Exception (if necessary for accuracy): reuse plots (with ref)</a:t>
            </a:r>
          </a:p>
        </p:txBody>
      </p:sp>
    </p:spTree>
    <p:extLst>
      <p:ext uri="{BB962C8B-B14F-4D97-AF65-F5344CB8AC3E}">
        <p14:creationId xmlns:p14="http://schemas.microsoft.com/office/powerpoint/2010/main" val="347842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2A4AEFF-C321-BF58-C60D-F79F03CF54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4"/>
            <a:ext cx="6942531" cy="4526194"/>
          </a:xfrm>
        </p:spPr>
        <p:txBody>
          <a:bodyPr/>
          <a:lstStyle/>
          <a:p>
            <a:r>
              <a:rPr lang="en-US" dirty="0"/>
              <a:t>Obtain the Template</a:t>
            </a:r>
          </a:p>
          <a:p>
            <a:pPr lvl="1"/>
            <a:r>
              <a:rPr lang="en-US" dirty="0">
                <a:hlinkClick r:id="rId2"/>
              </a:rPr>
              <a:t>https://www.acm.org/publications/proceedings-template</a:t>
            </a:r>
            <a:endParaRPr lang="en-US" dirty="0"/>
          </a:p>
          <a:p>
            <a:pPr lvl="1"/>
            <a:r>
              <a:rPr lang="en-US" dirty="0"/>
              <a:t>Download the ZIP archive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acmart-primary.zip</a:t>
            </a:r>
            <a:r>
              <a:rPr lang="en-US" dirty="0">
                <a:cs typeface="Courier New" panose="02070309020205020404" pitchFamily="49" charset="0"/>
              </a:rPr>
              <a:t> and unpack it</a:t>
            </a:r>
          </a:p>
          <a:p>
            <a:r>
              <a:rPr lang="en-US" dirty="0"/>
              <a:t>Select the Right Template</a:t>
            </a:r>
          </a:p>
          <a:p>
            <a:pPr lvl="1"/>
            <a:r>
              <a:rPr lang="en-US" dirty="0"/>
              <a:t>The archive contains </a:t>
            </a:r>
            <a:r>
              <a:rPr lang="en-US" b="1" dirty="0">
                <a:solidFill>
                  <a:srgbClr val="7889FB"/>
                </a:solidFill>
              </a:rPr>
              <a:t>all</a:t>
            </a:r>
            <a:r>
              <a:rPr lang="en-US" dirty="0"/>
              <a:t> ACM templates</a:t>
            </a:r>
          </a:p>
          <a:p>
            <a:pPr lvl="1"/>
            <a:r>
              <a:rPr lang="en-US" dirty="0"/>
              <a:t>Use the </a:t>
            </a:r>
            <a:r>
              <a:rPr lang="en-US" b="1" dirty="0" err="1">
                <a:solidFill>
                  <a:schemeClr val="accent1"/>
                </a:solidFill>
              </a:rPr>
              <a:t>sigconf</a:t>
            </a:r>
            <a:r>
              <a:rPr lang="en-US" b="1" dirty="0">
                <a:solidFill>
                  <a:schemeClr val="accent1"/>
                </a:solidFill>
              </a:rPr>
              <a:t> document class</a:t>
            </a:r>
          </a:p>
          <a:p>
            <a:r>
              <a:rPr lang="en-US" dirty="0"/>
              <a:t>The Easiest Way to Set up Your Own Document</a:t>
            </a:r>
          </a:p>
          <a:p>
            <a:pPr lvl="1"/>
            <a:r>
              <a:rPr lang="en-US" dirty="0"/>
              <a:t>Copy just the required files to a new directory</a:t>
            </a:r>
          </a:p>
          <a:p>
            <a:pPr lvl="1"/>
            <a:r>
              <a:rPr lang="en-US" dirty="0"/>
              <a:t>Rename the .</a:t>
            </a:r>
            <a:r>
              <a:rPr lang="en-US" dirty="0" err="1"/>
              <a:t>tex</a:t>
            </a:r>
            <a:r>
              <a:rPr lang="en-US" dirty="0"/>
              <a:t> and .bib file as you like</a:t>
            </a:r>
            <a:br>
              <a:rPr lang="en-US" dirty="0"/>
            </a:br>
            <a:r>
              <a:rPr lang="en-US" dirty="0"/>
              <a:t>(and adapt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\bibliography{}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Open the .</a:t>
            </a:r>
            <a:r>
              <a:rPr lang="en-US" dirty="0" err="1"/>
              <a:t>tex</a:t>
            </a:r>
            <a:r>
              <a:rPr lang="en-US" dirty="0"/>
              <a:t> file in a text/LaTeX editor</a:t>
            </a:r>
          </a:p>
          <a:p>
            <a:pPr lvl="1"/>
            <a:r>
              <a:rPr lang="en-US" dirty="0"/>
              <a:t>Remove example contents, replace it by yours</a:t>
            </a:r>
            <a:br>
              <a:rPr lang="en-US" dirty="0"/>
            </a:br>
            <a:r>
              <a:rPr lang="en-US" dirty="0"/>
              <a:t>(title, authors, sections, paragraphs, figures, etc.)</a:t>
            </a:r>
          </a:p>
          <a:p>
            <a:pPr lvl="1"/>
            <a:r>
              <a:rPr lang="en-US" dirty="0"/>
              <a:t>Replace the .bib contents by your </a:t>
            </a:r>
            <a:r>
              <a:rPr lang="en-US" dirty="0" err="1"/>
              <a:t>BibTeX</a:t>
            </a:r>
            <a:r>
              <a:rPr lang="en-US" dirty="0"/>
              <a:t> entries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3D502C-B3A1-A985-D6F6-3E716C9C16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Seminar Deliverables: Summary Paper: LaTeX Paper Template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1AD83E5-0265-21FE-8208-6987D7FAC876}"/>
              </a:ext>
            </a:extLst>
          </p:cNvPr>
          <p:cNvSpPr txBox="1"/>
          <p:nvPr/>
        </p:nvSpPr>
        <p:spPr>
          <a:xfrm>
            <a:off x="8108225" y="1633539"/>
            <a:ext cx="3393878" cy="2062103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acmart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-primary/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samples/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sample-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base.bib</a:t>
            </a:r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sample-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sigconf.tex</a:t>
            </a:r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…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7889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acmart.cls</a:t>
            </a:r>
            <a:endParaRPr lang="en-US" sz="1600" b="1" dirty="0">
              <a:solidFill>
                <a:srgbClr val="7889F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7889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ACM-Reference-</a:t>
            </a:r>
            <a:r>
              <a:rPr lang="en-US" sz="1600" b="1" dirty="0" err="1">
                <a:solidFill>
                  <a:srgbClr val="7889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Format.bst</a:t>
            </a:r>
            <a:endParaRPr lang="en-US" sz="1600" b="1" dirty="0">
              <a:solidFill>
                <a:srgbClr val="7889F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0070AF1-68CA-373B-9D6D-5DBCEA958A11}"/>
              </a:ext>
            </a:extLst>
          </p:cNvPr>
          <p:cNvSpPr txBox="1"/>
          <p:nvPr/>
        </p:nvSpPr>
        <p:spPr>
          <a:xfrm>
            <a:off x="8108225" y="4263902"/>
            <a:ext cx="3393878" cy="1323439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-summary-paper/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literature.bib</a:t>
            </a:r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summary-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paper.tex</a:t>
            </a:r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7889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7889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acmart.cls</a:t>
            </a:r>
            <a:endParaRPr lang="en-US" sz="1600" b="1" dirty="0">
              <a:solidFill>
                <a:srgbClr val="7889F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7889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ACM-Reference-</a:t>
            </a:r>
            <a:r>
              <a:rPr lang="en-US" sz="1600" b="1" dirty="0" err="1">
                <a:solidFill>
                  <a:srgbClr val="7889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Format.bst</a:t>
            </a:r>
            <a:endParaRPr lang="en-US" sz="1600" b="1" dirty="0">
              <a:solidFill>
                <a:srgbClr val="7889F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DBD80D85-C016-33FE-0919-F8A19C8FA42A}"/>
              </a:ext>
            </a:extLst>
          </p:cNvPr>
          <p:cNvSpPr txBox="1">
            <a:spLocks/>
          </p:cNvSpPr>
          <p:nvPr/>
        </p:nvSpPr>
        <p:spPr>
          <a:xfrm>
            <a:off x="6985734" y="1268963"/>
            <a:ext cx="4705339" cy="2798161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67A6C324-BFA7-88B3-1715-E759BA2DE017}"/>
              </a:ext>
            </a:extLst>
          </p:cNvPr>
          <p:cNvSpPr/>
          <p:nvPr/>
        </p:nvSpPr>
        <p:spPr>
          <a:xfrm>
            <a:off x="9561720" y="3754611"/>
            <a:ext cx="486888" cy="467494"/>
          </a:xfrm>
          <a:prstGeom prst="down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20501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399B42-8AFD-EA43-C896-965600F3D4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Seminar Deliverables: Summary Paper: LaTeX Paper Template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0F23B8-7DCF-0680-7923-071F8D525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349" y="1268963"/>
            <a:ext cx="3503302" cy="4533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A8EDEF3-6D55-F676-E5E7-5324ECBC6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843" y="3816441"/>
            <a:ext cx="3503303" cy="2832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5CBB85D-7D9B-4888-BDF2-6DA8C65AF1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213"/>
          <a:stretch/>
        </p:blipFill>
        <p:spPr>
          <a:xfrm>
            <a:off x="481267" y="3429000"/>
            <a:ext cx="3218890" cy="12640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06749BB-99A1-4935-6BAC-1B41D819F21E}"/>
              </a:ext>
            </a:extLst>
          </p:cNvPr>
          <p:cNvSpPr txBox="1"/>
          <p:nvPr/>
        </p:nvSpPr>
        <p:spPr>
          <a:xfrm>
            <a:off x="4307306" y="662698"/>
            <a:ext cx="3577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ACM </a:t>
            </a:r>
            <a:r>
              <a:rPr lang="en-US" sz="1600" b="1" dirty="0" err="1">
                <a:solidFill>
                  <a:srgbClr val="000000"/>
                </a:solidFill>
              </a:rPr>
              <a:t>acmart</a:t>
            </a:r>
            <a:r>
              <a:rPr lang="en-US" sz="1600" b="1" dirty="0">
                <a:solidFill>
                  <a:srgbClr val="000000"/>
                </a:solidFill>
              </a:rPr>
              <a:t> template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</a:rPr>
              <a:t>document class </a:t>
            </a:r>
            <a:r>
              <a:rPr lang="en-US" sz="1600" b="1" u="sng" dirty="0" err="1">
                <a:solidFill>
                  <a:srgbClr val="C00000"/>
                </a:solidFill>
              </a:rPr>
              <a:t>sigconf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(double-column)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9416D5-8C86-6175-3A0A-C71DA6086539}"/>
              </a:ext>
            </a:extLst>
          </p:cNvPr>
          <p:cNvCxnSpPr>
            <a:cxnSpLocks/>
          </p:cNvCxnSpPr>
          <p:nvPr/>
        </p:nvCxnSpPr>
        <p:spPr>
          <a:xfrm flipH="1">
            <a:off x="3763091" y="4573395"/>
            <a:ext cx="823197" cy="0"/>
          </a:xfrm>
          <a:prstGeom prst="straightConnector1">
            <a:avLst/>
          </a:prstGeom>
          <a:ln w="28575">
            <a:solidFill>
              <a:srgbClr val="788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3C36A091-C6A9-6B4D-16B7-843FCCDEACE1}"/>
              </a:ext>
            </a:extLst>
          </p:cNvPr>
          <p:cNvCxnSpPr/>
          <p:nvPr/>
        </p:nvCxnSpPr>
        <p:spPr>
          <a:xfrm>
            <a:off x="4586288" y="4460491"/>
            <a:ext cx="0" cy="225809"/>
          </a:xfrm>
          <a:prstGeom prst="line">
            <a:avLst/>
          </a:prstGeom>
          <a:ln w="28575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701D3BFA-1B1C-FF97-CD5B-B8600C9A9BA7}"/>
              </a:ext>
            </a:extLst>
          </p:cNvPr>
          <p:cNvSpPr txBox="1"/>
          <p:nvPr/>
        </p:nvSpPr>
        <p:spPr>
          <a:xfrm>
            <a:off x="584337" y="2452454"/>
            <a:ext cx="32092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</a:rPr>
              <a:t>CCS concepts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(ACM Computing Classification System)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Select concepts at </a:t>
            </a:r>
            <a:r>
              <a:rPr lang="en-US" sz="1400" dirty="0">
                <a:solidFill>
                  <a:srgbClr val="000000"/>
                </a:solidFill>
                <a:hlinkClick r:id="rId5"/>
              </a:rPr>
              <a:t>https://dl.acm.org/ccs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and insert generated code: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4290F6D-4776-3B81-90B4-859AB8AACFD6}"/>
              </a:ext>
            </a:extLst>
          </p:cNvPr>
          <p:cNvCxnSpPr>
            <a:cxnSpLocks/>
          </p:cNvCxnSpPr>
          <p:nvPr/>
        </p:nvCxnSpPr>
        <p:spPr>
          <a:xfrm flipH="1">
            <a:off x="3763091" y="5179661"/>
            <a:ext cx="823197" cy="0"/>
          </a:xfrm>
          <a:prstGeom prst="straightConnector1">
            <a:avLst/>
          </a:prstGeom>
          <a:ln w="28575">
            <a:solidFill>
              <a:srgbClr val="788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F027B4C4-E497-1396-6CBF-325D63EE1A7E}"/>
              </a:ext>
            </a:extLst>
          </p:cNvPr>
          <p:cNvCxnSpPr>
            <a:cxnSpLocks/>
          </p:cNvCxnSpPr>
          <p:nvPr/>
        </p:nvCxnSpPr>
        <p:spPr>
          <a:xfrm>
            <a:off x="4586288" y="4803391"/>
            <a:ext cx="0" cy="516322"/>
          </a:xfrm>
          <a:prstGeom prst="line">
            <a:avLst/>
          </a:prstGeom>
          <a:ln w="28575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7F81C186-45D6-7BC3-861C-F55AAF15A356}"/>
              </a:ext>
            </a:extLst>
          </p:cNvPr>
          <p:cNvSpPr txBox="1"/>
          <p:nvPr/>
        </p:nvSpPr>
        <p:spPr>
          <a:xfrm>
            <a:off x="586903" y="5024371"/>
            <a:ext cx="320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</a:rPr>
              <a:t>Copyright notice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Just keep as it is (ignore the dummy data)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676B0A0-39C2-9E5D-4B1D-EF82CAFEA770}"/>
              </a:ext>
            </a:extLst>
          </p:cNvPr>
          <p:cNvCxnSpPr>
            <a:cxnSpLocks/>
          </p:cNvCxnSpPr>
          <p:nvPr/>
        </p:nvCxnSpPr>
        <p:spPr>
          <a:xfrm>
            <a:off x="7596903" y="4032660"/>
            <a:ext cx="823197" cy="0"/>
          </a:xfrm>
          <a:prstGeom prst="straightConnector1">
            <a:avLst/>
          </a:prstGeom>
          <a:ln w="28575">
            <a:solidFill>
              <a:srgbClr val="788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FC2832E8-83E5-1116-8ADA-550172C601ED}"/>
              </a:ext>
            </a:extLst>
          </p:cNvPr>
          <p:cNvCxnSpPr>
            <a:cxnSpLocks/>
          </p:cNvCxnSpPr>
          <p:nvPr/>
        </p:nvCxnSpPr>
        <p:spPr>
          <a:xfrm>
            <a:off x="7596903" y="3944554"/>
            <a:ext cx="0" cy="163896"/>
          </a:xfrm>
          <a:prstGeom prst="line">
            <a:avLst/>
          </a:prstGeom>
          <a:ln w="28575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2FB9ABF0-C79D-76CF-981B-DEDA6493D0D7}"/>
              </a:ext>
            </a:extLst>
          </p:cNvPr>
          <p:cNvCxnSpPr>
            <a:cxnSpLocks/>
          </p:cNvCxnSpPr>
          <p:nvPr/>
        </p:nvCxnSpPr>
        <p:spPr>
          <a:xfrm>
            <a:off x="7596903" y="4395842"/>
            <a:ext cx="823197" cy="0"/>
          </a:xfrm>
          <a:prstGeom prst="straightConnector1">
            <a:avLst/>
          </a:prstGeom>
          <a:ln w="28575">
            <a:solidFill>
              <a:srgbClr val="788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4E4027B-1539-9B68-5B95-A1FFEB7F5B8B}"/>
              </a:ext>
            </a:extLst>
          </p:cNvPr>
          <p:cNvCxnSpPr>
            <a:cxnSpLocks/>
          </p:cNvCxnSpPr>
          <p:nvPr/>
        </p:nvCxnSpPr>
        <p:spPr>
          <a:xfrm>
            <a:off x="7596903" y="4154104"/>
            <a:ext cx="0" cy="354396"/>
          </a:xfrm>
          <a:prstGeom prst="line">
            <a:avLst/>
          </a:prstGeom>
          <a:ln w="28575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CDE2EFB2-7659-9795-D91A-A600142161A9}"/>
              </a:ext>
            </a:extLst>
          </p:cNvPr>
          <p:cNvSpPr txBox="1"/>
          <p:nvPr/>
        </p:nvSpPr>
        <p:spPr>
          <a:xfrm>
            <a:off x="8401884" y="3282376"/>
            <a:ext cx="2304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Keywords</a:t>
            </a:r>
          </a:p>
          <a:p>
            <a:r>
              <a:rPr lang="en-US" sz="1400" dirty="0">
                <a:solidFill>
                  <a:srgbClr val="000000"/>
                </a:solidFill>
              </a:rPr>
              <a:t>Specify meaningful keywords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33DC7F4-1C04-E71A-D353-0B1429F582E3}"/>
              </a:ext>
            </a:extLst>
          </p:cNvPr>
          <p:cNvSpPr txBox="1"/>
          <p:nvPr/>
        </p:nvSpPr>
        <p:spPr>
          <a:xfrm>
            <a:off x="8401884" y="4246890"/>
            <a:ext cx="320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ACM reference format</a:t>
            </a:r>
          </a:p>
          <a:p>
            <a:r>
              <a:rPr lang="en-US" sz="1400" dirty="0">
                <a:solidFill>
                  <a:srgbClr val="000000"/>
                </a:solidFill>
              </a:rPr>
              <a:t>Just keep as it is (ignore the dummy data)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D6A591EB-6FAB-406C-FF46-ED11D49E5871}"/>
              </a:ext>
            </a:extLst>
          </p:cNvPr>
          <p:cNvCxnSpPr>
            <a:cxnSpLocks/>
          </p:cNvCxnSpPr>
          <p:nvPr/>
        </p:nvCxnSpPr>
        <p:spPr>
          <a:xfrm>
            <a:off x="7596903" y="3124928"/>
            <a:ext cx="823197" cy="0"/>
          </a:xfrm>
          <a:prstGeom prst="straightConnector1">
            <a:avLst/>
          </a:prstGeom>
          <a:ln w="28575">
            <a:solidFill>
              <a:srgbClr val="788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173A27FF-47BF-2C14-D420-3DE86EBA1931}"/>
              </a:ext>
            </a:extLst>
          </p:cNvPr>
          <p:cNvCxnSpPr>
            <a:cxnSpLocks/>
          </p:cNvCxnSpPr>
          <p:nvPr/>
        </p:nvCxnSpPr>
        <p:spPr>
          <a:xfrm>
            <a:off x="7596903" y="3067050"/>
            <a:ext cx="0" cy="728980"/>
          </a:xfrm>
          <a:prstGeom prst="line">
            <a:avLst/>
          </a:prstGeom>
          <a:ln w="28575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4B61C956-2BA9-CE65-8F1E-21A0E1C373F8}"/>
              </a:ext>
            </a:extLst>
          </p:cNvPr>
          <p:cNvSpPr txBox="1"/>
          <p:nvPr/>
        </p:nvSpPr>
        <p:spPr>
          <a:xfrm>
            <a:off x="8401884" y="2759156"/>
            <a:ext cx="310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Teaser image</a:t>
            </a:r>
          </a:p>
          <a:p>
            <a:r>
              <a:rPr lang="en-US" sz="1400" dirty="0">
                <a:solidFill>
                  <a:srgbClr val="000000"/>
                </a:solidFill>
              </a:rPr>
              <a:t>Not required (especially no photograph)</a:t>
            </a:r>
          </a:p>
        </p:txBody>
      </p:sp>
    </p:spTree>
    <p:extLst>
      <p:ext uri="{BB962C8B-B14F-4D97-AF65-F5344CB8AC3E}">
        <p14:creationId xmlns:p14="http://schemas.microsoft.com/office/powerpoint/2010/main" val="5920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7" grpId="0"/>
      <p:bldP spid="28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D32EE4-0411-2306-E0EC-834453B1D5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Presentation</a:t>
            </a:r>
          </a:p>
          <a:p>
            <a:pPr lvl="1"/>
            <a:r>
              <a:rPr lang="en-US" b="1" dirty="0"/>
              <a:t>Speaker: </a:t>
            </a:r>
            <a:r>
              <a:rPr lang="en-US" dirty="0"/>
              <a:t>Explain the topic to your fellow students,</a:t>
            </a:r>
            <a:br>
              <a:rPr lang="en-US" dirty="0"/>
            </a:br>
            <a:r>
              <a:rPr lang="en-US" dirty="0"/>
              <a:t>such that </a:t>
            </a:r>
            <a:r>
              <a:rPr lang="en-US" b="1" dirty="0">
                <a:solidFill>
                  <a:srgbClr val="7889FB"/>
                </a:solidFill>
              </a:rPr>
              <a:t>they</a:t>
            </a:r>
            <a:r>
              <a:rPr lang="en-US" dirty="0"/>
              <a:t> can </a:t>
            </a:r>
            <a:r>
              <a:rPr lang="en-US" b="1" dirty="0">
                <a:solidFill>
                  <a:srgbClr val="7889FB"/>
                </a:solidFill>
              </a:rPr>
              <a:t>understand</a:t>
            </a:r>
            <a:r>
              <a:rPr lang="en-US" dirty="0"/>
              <a:t> it</a:t>
            </a:r>
          </a:p>
          <a:p>
            <a:pPr lvl="1"/>
            <a:r>
              <a:rPr lang="en-US" dirty="0"/>
              <a:t>Create appropriate slide deck</a:t>
            </a:r>
          </a:p>
          <a:p>
            <a:pPr lvl="1"/>
            <a:r>
              <a:rPr lang="en-US" dirty="0"/>
              <a:t>Clear motivation, background, approach, experiments, conclusions, etc.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15 min talk + 5 min discussion </a:t>
            </a:r>
            <a:r>
              <a:rPr lang="en-US" dirty="0"/>
              <a:t>(stay in time)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Audience:</a:t>
            </a:r>
            <a:r>
              <a:rPr lang="en-US" b="1" dirty="0">
                <a:solidFill>
                  <a:srgbClr val="7889FB"/>
                </a:solidFill>
              </a:rPr>
              <a:t> engage in the discussion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Academic Honesty / No Plagiarism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Develop </a:t>
            </a:r>
            <a:r>
              <a:rPr lang="en-US" b="1" dirty="0">
                <a:solidFill>
                  <a:srgbClr val="7889FB"/>
                </a:solidFill>
              </a:rPr>
              <a:t>your own </a:t>
            </a:r>
            <a:r>
              <a:rPr lang="en-US" dirty="0">
                <a:solidFill>
                  <a:srgbClr val="000000"/>
                </a:solidFill>
              </a:rPr>
              <a:t>reading/writing/</a:t>
            </a:r>
            <a:r>
              <a:rPr lang="en-US" dirty="0" err="1">
                <a:solidFill>
                  <a:srgbClr val="000000"/>
                </a:solidFill>
              </a:rPr>
              <a:t>pres</a:t>
            </a:r>
            <a:r>
              <a:rPr lang="en-US" dirty="0">
                <a:solidFill>
                  <a:srgbClr val="000000"/>
                </a:solidFill>
              </a:rPr>
              <a:t> skills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of </a:t>
            </a:r>
            <a:r>
              <a:rPr lang="en-US" b="1" dirty="0">
                <a:solidFill>
                  <a:schemeClr val="accent1"/>
                </a:solidFill>
              </a:rPr>
              <a:t>generative AI</a:t>
            </a:r>
            <a:r>
              <a:rPr lang="en-US" dirty="0">
                <a:solidFill>
                  <a:srgbClr val="000000"/>
                </a:solidFill>
              </a:rPr>
              <a:t> (ChatGPT etc.) </a:t>
            </a:r>
            <a:r>
              <a:rPr lang="en-US" b="1" dirty="0">
                <a:solidFill>
                  <a:schemeClr val="accent1"/>
                </a:solidFill>
              </a:rPr>
              <a:t>is prohibited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AB63AE-D485-5A50-C6C9-CC83733144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Seminar Deliverables: Presentation &amp; Grading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CAEAA26-8ED3-C0AC-0D3D-7A52A4CE8E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Graded Portfolio Exam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#41086 (seminar + project)</a:t>
            </a:r>
          </a:p>
          <a:p>
            <a:pPr lvl="2"/>
            <a:r>
              <a:rPr lang="en-US" sz="1800" kern="150" dirty="0">
                <a:effectLst/>
                <a:ea typeface="OpenSymbol"/>
                <a:cs typeface="OpenSymbol"/>
              </a:rPr>
              <a:t>25 pts: summary paper</a:t>
            </a:r>
          </a:p>
          <a:p>
            <a:pPr lvl="2"/>
            <a:r>
              <a:rPr lang="en-US" sz="1800" kern="150" dirty="0">
                <a:effectLst/>
                <a:ea typeface="OpenSymbol"/>
                <a:cs typeface="OpenSymbol"/>
              </a:rPr>
              <a:t>15 pts: presentation</a:t>
            </a:r>
          </a:p>
          <a:p>
            <a:pPr lvl="2"/>
            <a:r>
              <a:rPr lang="en-US" sz="1800" kern="150" dirty="0">
                <a:solidFill>
                  <a:schemeClr val="accent2"/>
                </a:solidFill>
                <a:effectLst/>
                <a:ea typeface="OpenSymbol"/>
                <a:cs typeface="OpenSymbol"/>
              </a:rPr>
              <a:t>50 pts: design/</a:t>
            </a:r>
            <a:r>
              <a:rPr lang="en-US" sz="1800" kern="150" dirty="0" err="1">
                <a:solidFill>
                  <a:schemeClr val="accent2"/>
                </a:solidFill>
                <a:effectLst/>
                <a:ea typeface="OpenSymbol"/>
                <a:cs typeface="OpenSymbol"/>
              </a:rPr>
              <a:t>impl</a:t>
            </a:r>
            <a:r>
              <a:rPr lang="en-US" sz="1800" kern="150" dirty="0">
                <a:solidFill>
                  <a:schemeClr val="accent2"/>
                </a:solidFill>
                <a:effectLst/>
                <a:ea typeface="OpenSymbol"/>
                <a:cs typeface="OpenSymbol"/>
              </a:rPr>
              <a:t>/tests/doc/</a:t>
            </a:r>
            <a:r>
              <a:rPr lang="en-US" sz="1800" kern="150" dirty="0" err="1">
                <a:solidFill>
                  <a:schemeClr val="accent2"/>
                </a:solidFill>
                <a:effectLst/>
                <a:ea typeface="OpenSymbol"/>
                <a:cs typeface="OpenSymbol"/>
              </a:rPr>
              <a:t>exps</a:t>
            </a:r>
            <a:endParaRPr lang="en-US" sz="1800" kern="150" dirty="0">
              <a:solidFill>
                <a:schemeClr val="accent2"/>
              </a:solidFill>
              <a:effectLst/>
              <a:ea typeface="OpenSymbol"/>
              <a:cs typeface="OpenSymbol"/>
            </a:endParaRPr>
          </a:p>
          <a:p>
            <a:pPr lvl="2"/>
            <a:r>
              <a:rPr lang="en-US" sz="1800" kern="150" dirty="0">
                <a:solidFill>
                  <a:schemeClr val="accent2"/>
                </a:solidFill>
                <a:effectLst/>
                <a:ea typeface="OpenSymbol"/>
                <a:cs typeface="OpenSymbol"/>
              </a:rPr>
              <a:t>10 pts: presentation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#41095 (seminar-only)</a:t>
            </a:r>
          </a:p>
          <a:p>
            <a:pPr lvl="2"/>
            <a:r>
              <a:rPr lang="en-US" dirty="0"/>
              <a:t>65</a:t>
            </a:r>
            <a:r>
              <a:rPr lang="en-US" sz="1800" kern="150" dirty="0">
                <a:effectLst/>
                <a:ea typeface="OpenSymbol"/>
                <a:cs typeface="OpenSymbol"/>
              </a:rPr>
              <a:t> pts:</a:t>
            </a:r>
            <a:r>
              <a:rPr lang="en-US" dirty="0"/>
              <a:t> summary paper</a:t>
            </a:r>
          </a:p>
          <a:p>
            <a:pPr lvl="2"/>
            <a:r>
              <a:rPr lang="en-US" dirty="0"/>
              <a:t>35</a:t>
            </a:r>
            <a:r>
              <a:rPr lang="en-US" sz="1800" kern="150" dirty="0">
                <a:effectLst/>
                <a:ea typeface="OpenSymbol"/>
                <a:cs typeface="OpenSymbol"/>
              </a:rPr>
              <a:t> pts:</a:t>
            </a:r>
            <a:r>
              <a:rPr lang="en-US" dirty="0"/>
              <a:t>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8080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Structure of Scientific Papers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C3C3A8-FEF8-3915-6336-2A780E9A81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48A58EA-ABF6-3F90-0B0D-3DC2B79CC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" y="4845869"/>
            <a:ext cx="1032724" cy="774543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C7A0135-7CBE-30AD-16A2-1FB5BD19531E}"/>
              </a:ext>
            </a:extLst>
          </p:cNvPr>
          <p:cNvSpPr txBox="1"/>
          <p:nvPr/>
        </p:nvSpPr>
        <p:spPr>
          <a:xfrm>
            <a:off x="1588591" y="4817642"/>
            <a:ext cx="4677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en-US" sz="1600" b="1" dirty="0">
                <a:solidFill>
                  <a:srgbClr val="000000"/>
                </a:solidFill>
              </a:rPr>
              <a:t>Credit:</a:t>
            </a:r>
            <a:r>
              <a:rPr lang="en-US" sz="1600" dirty="0">
                <a:solidFill>
                  <a:srgbClr val="000000"/>
                </a:solidFill>
              </a:rPr>
              <a:t> Based on “Introduction to Scientific Writing”/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”01 Structure of Scientific Papers” by Matthias Boehm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(TU Graz, winter 2021/22)]</a:t>
            </a:r>
          </a:p>
        </p:txBody>
      </p:sp>
    </p:spTree>
    <p:extLst>
      <p:ext uri="{BB962C8B-B14F-4D97-AF65-F5344CB8AC3E}">
        <p14:creationId xmlns:p14="http://schemas.microsoft.com/office/powerpoint/2010/main" val="398536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6E79A8F8-5E8E-3B65-2900-E7140C1D6970}"/>
              </a:ext>
            </a:extLst>
          </p:cNvPr>
          <p:cNvSpPr/>
          <p:nvPr/>
        </p:nvSpPr>
        <p:spPr>
          <a:xfrm>
            <a:off x="3981390" y="5669813"/>
            <a:ext cx="8210610" cy="361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734155-FA99-235E-7DD7-A3AB11C326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4"/>
            <a:ext cx="5545201" cy="944616"/>
          </a:xfrm>
        </p:spPr>
        <p:txBody>
          <a:bodyPr/>
          <a:lstStyle/>
          <a:p>
            <a:r>
              <a:rPr lang="en-US" dirty="0"/>
              <a:t>Classification of Scientific/Technical Documents</a:t>
            </a:r>
          </a:p>
          <a:p>
            <a:pPr lvl="1"/>
            <a:r>
              <a:rPr lang="en-US" dirty="0"/>
              <a:t>Formal vs informal writing, cumulative?, single vs multi-author, archival vs non-archival publications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538F17-7BE9-511B-1972-5A3CA11DA1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Types of Scientific Writing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774E8F0-97EF-1E68-2D1A-6CC35A5B98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4945" y="1262741"/>
            <a:ext cx="5545201" cy="944616"/>
          </a:xfrm>
        </p:spPr>
        <p:txBody>
          <a:bodyPr/>
          <a:lstStyle/>
          <a:p>
            <a:r>
              <a:rPr lang="en-US" dirty="0"/>
              <a:t>Scientific Reading/Writing Skills Are </a:t>
            </a:r>
            <a:r>
              <a:rPr lang="en-US" dirty="0">
                <a:solidFill>
                  <a:srgbClr val="C00000"/>
                </a:solidFill>
              </a:rPr>
              <a:t>Crucial</a:t>
            </a:r>
          </a:p>
          <a:p>
            <a:pPr lvl="1"/>
            <a:r>
              <a:rPr lang="en-US" dirty="0"/>
              <a:t>Different types of docs share many similarities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9ACA242-D60D-31B4-A2A0-8AE40BFBAE3D}"/>
              </a:ext>
            </a:extLst>
          </p:cNvPr>
          <p:cNvSpPr/>
          <p:nvPr/>
        </p:nvSpPr>
        <p:spPr>
          <a:xfrm>
            <a:off x="2408512" y="2888160"/>
            <a:ext cx="1801489" cy="361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Monographs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AD6F0F3-22F6-46EC-1002-4B4260EA9479}"/>
              </a:ext>
            </a:extLst>
          </p:cNvPr>
          <p:cNvSpPr/>
          <p:nvPr/>
        </p:nvSpPr>
        <p:spPr>
          <a:xfrm>
            <a:off x="8054430" y="2888160"/>
            <a:ext cx="1801489" cy="361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9FA17B3-2A64-B703-1FE0-089E1778B685}"/>
              </a:ext>
            </a:extLst>
          </p:cNvPr>
          <p:cNvSpPr/>
          <p:nvPr/>
        </p:nvSpPr>
        <p:spPr>
          <a:xfrm>
            <a:off x="5170343" y="2888160"/>
            <a:ext cx="1801489" cy="361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Scientific Papers</a:t>
            </a:r>
          </a:p>
        </p:txBody>
      </p:sp>
      <p:cxnSp>
        <p:nvCxnSpPr>
          <p:cNvPr id="9" name="Straight Arrow Connector 10">
            <a:extLst>
              <a:ext uri="{FF2B5EF4-FFF2-40B4-BE49-F238E27FC236}">
                <a16:creationId xmlns:a16="http://schemas.microsoft.com/office/drawing/2014/main" id="{C2EAD625-6BFA-3112-E4E8-866FB1F11875}"/>
              </a:ext>
            </a:extLst>
          </p:cNvPr>
          <p:cNvCxnSpPr>
            <a:stCxn id="12" idx="2"/>
            <a:endCxn id="8" idx="0"/>
          </p:cNvCxnSpPr>
          <p:nvPr/>
        </p:nvCxnSpPr>
        <p:spPr>
          <a:xfrm>
            <a:off x="6071088" y="2536467"/>
            <a:ext cx="0" cy="351693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3">
            <a:extLst>
              <a:ext uri="{FF2B5EF4-FFF2-40B4-BE49-F238E27FC236}">
                <a16:creationId xmlns:a16="http://schemas.microsoft.com/office/drawing/2014/main" id="{F75FBF1B-BE68-55B4-217A-D5A409DED3B2}"/>
              </a:ext>
            </a:extLst>
          </p:cNvPr>
          <p:cNvCxnSpPr>
            <a:stCxn id="12" idx="1"/>
            <a:endCxn id="6" idx="0"/>
          </p:cNvCxnSpPr>
          <p:nvPr/>
        </p:nvCxnSpPr>
        <p:spPr>
          <a:xfrm flipH="1">
            <a:off x="3309257" y="2430960"/>
            <a:ext cx="2596033" cy="4572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6">
            <a:extLst>
              <a:ext uri="{FF2B5EF4-FFF2-40B4-BE49-F238E27FC236}">
                <a16:creationId xmlns:a16="http://schemas.microsoft.com/office/drawing/2014/main" id="{32652B9D-79A4-4CD5-09C8-17FC36E20C8D}"/>
              </a:ext>
            </a:extLst>
          </p:cNvPr>
          <p:cNvCxnSpPr>
            <a:stCxn id="12" idx="3"/>
            <a:endCxn id="7" idx="0"/>
          </p:cNvCxnSpPr>
          <p:nvPr/>
        </p:nvCxnSpPr>
        <p:spPr>
          <a:xfrm>
            <a:off x="6236885" y="2430960"/>
            <a:ext cx="2718290" cy="4572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0">
            <a:extLst>
              <a:ext uri="{FF2B5EF4-FFF2-40B4-BE49-F238E27FC236}">
                <a16:creationId xmlns:a16="http://schemas.microsoft.com/office/drawing/2014/main" id="{DF99310B-EF3F-E78C-720B-0307522C7E47}"/>
              </a:ext>
            </a:extLst>
          </p:cNvPr>
          <p:cNvSpPr/>
          <p:nvPr/>
        </p:nvSpPr>
        <p:spPr>
          <a:xfrm>
            <a:off x="5905290" y="2325452"/>
            <a:ext cx="331595" cy="211015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15AD38AE-87C1-2CA1-C319-CB16200B7864}"/>
              </a:ext>
            </a:extLst>
          </p:cNvPr>
          <p:cNvSpPr/>
          <p:nvPr/>
        </p:nvSpPr>
        <p:spPr>
          <a:xfrm>
            <a:off x="2623989" y="3386536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BS Thesis</a:t>
            </a:r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9BB6DA6C-489F-1502-4806-1D11CA80F09B}"/>
              </a:ext>
            </a:extLst>
          </p:cNvPr>
          <p:cNvSpPr/>
          <p:nvPr/>
        </p:nvSpPr>
        <p:spPr>
          <a:xfrm>
            <a:off x="2623989" y="3800192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MS Thesis</a:t>
            </a:r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50BB2872-0EAB-2085-05E8-CFD8349AA228}"/>
              </a:ext>
            </a:extLst>
          </p:cNvPr>
          <p:cNvSpPr/>
          <p:nvPr/>
        </p:nvSpPr>
        <p:spPr>
          <a:xfrm>
            <a:off x="2623989" y="4213848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PhD Thesis</a:t>
            </a: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2EB1191E-CF44-2E37-E2A5-D5260CCB23E8}"/>
              </a:ext>
            </a:extLst>
          </p:cNvPr>
          <p:cNvSpPr/>
          <p:nvPr/>
        </p:nvSpPr>
        <p:spPr>
          <a:xfrm>
            <a:off x="2623989" y="4627504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Habilitation</a:t>
            </a:r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id="{DCA20FD9-6798-29D2-50F9-106AE5C2A34A}"/>
              </a:ext>
            </a:extLst>
          </p:cNvPr>
          <p:cNvSpPr/>
          <p:nvPr/>
        </p:nvSpPr>
        <p:spPr>
          <a:xfrm>
            <a:off x="4586415" y="3589284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Preprint</a:t>
            </a:r>
          </a:p>
        </p:txBody>
      </p:sp>
      <p:sp>
        <p:nvSpPr>
          <p:cNvPr id="18" name="Rectangle 30">
            <a:extLst>
              <a:ext uri="{FF2B5EF4-FFF2-40B4-BE49-F238E27FC236}">
                <a16:creationId xmlns:a16="http://schemas.microsoft.com/office/drawing/2014/main" id="{E1998FD5-7AEB-18FE-FFA3-EA28C76A9F69}"/>
              </a:ext>
            </a:extLst>
          </p:cNvPr>
          <p:cNvSpPr/>
          <p:nvPr/>
        </p:nvSpPr>
        <p:spPr>
          <a:xfrm>
            <a:off x="4586415" y="3998857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Conference</a:t>
            </a:r>
          </a:p>
        </p:txBody>
      </p:sp>
      <p:sp>
        <p:nvSpPr>
          <p:cNvPr id="19" name="Rectangle 31">
            <a:extLst>
              <a:ext uri="{FF2B5EF4-FFF2-40B4-BE49-F238E27FC236}">
                <a16:creationId xmlns:a16="http://schemas.microsoft.com/office/drawing/2014/main" id="{A9F7B9D9-5A42-6219-028F-6466AFAC7453}"/>
              </a:ext>
            </a:extLst>
          </p:cNvPr>
          <p:cNvSpPr/>
          <p:nvPr/>
        </p:nvSpPr>
        <p:spPr>
          <a:xfrm>
            <a:off x="4579713" y="4416596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</a:p>
        </p:txBody>
      </p:sp>
      <p:sp>
        <p:nvSpPr>
          <p:cNvPr id="20" name="Rectangle 32">
            <a:extLst>
              <a:ext uri="{FF2B5EF4-FFF2-40B4-BE49-F238E27FC236}">
                <a16:creationId xmlns:a16="http://schemas.microsoft.com/office/drawing/2014/main" id="{3263E39C-3CEC-144A-DAB7-A8B6912D668D}"/>
              </a:ext>
            </a:extLst>
          </p:cNvPr>
          <p:cNvSpPr/>
          <p:nvPr/>
        </p:nvSpPr>
        <p:spPr>
          <a:xfrm>
            <a:off x="8133947" y="3386536"/>
            <a:ext cx="1642455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Grant Proposal</a:t>
            </a:r>
          </a:p>
        </p:txBody>
      </p:sp>
      <p:sp>
        <p:nvSpPr>
          <p:cNvPr id="21" name="Rectangle 33">
            <a:extLst>
              <a:ext uri="{FF2B5EF4-FFF2-40B4-BE49-F238E27FC236}">
                <a16:creationId xmlns:a16="http://schemas.microsoft.com/office/drawing/2014/main" id="{E76AE038-A1FD-E56F-C97D-C957F2710098}"/>
              </a:ext>
            </a:extLst>
          </p:cNvPr>
          <p:cNvSpPr/>
          <p:nvPr/>
        </p:nvSpPr>
        <p:spPr>
          <a:xfrm>
            <a:off x="8133947" y="3796109"/>
            <a:ext cx="1642455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Design doc</a:t>
            </a:r>
          </a:p>
        </p:txBody>
      </p:sp>
      <p:sp>
        <p:nvSpPr>
          <p:cNvPr id="22" name="Rectangle 34">
            <a:extLst>
              <a:ext uri="{FF2B5EF4-FFF2-40B4-BE49-F238E27FC236}">
                <a16:creationId xmlns:a16="http://schemas.microsoft.com/office/drawing/2014/main" id="{FF2783DE-BB4F-7F62-85E6-B6BBFB24884B}"/>
              </a:ext>
            </a:extLst>
          </p:cNvPr>
          <p:cNvSpPr/>
          <p:nvPr/>
        </p:nvSpPr>
        <p:spPr>
          <a:xfrm>
            <a:off x="8133946" y="4207821"/>
            <a:ext cx="1642455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White Paper</a:t>
            </a:r>
          </a:p>
        </p:txBody>
      </p:sp>
      <p:sp>
        <p:nvSpPr>
          <p:cNvPr id="23" name="Rectangle 35">
            <a:extLst>
              <a:ext uri="{FF2B5EF4-FFF2-40B4-BE49-F238E27FC236}">
                <a16:creationId xmlns:a16="http://schemas.microsoft.com/office/drawing/2014/main" id="{45FAD4BF-FC8B-0950-A4C3-F29FFCFEB9E5}"/>
              </a:ext>
            </a:extLst>
          </p:cNvPr>
          <p:cNvSpPr/>
          <p:nvPr/>
        </p:nvSpPr>
        <p:spPr>
          <a:xfrm>
            <a:off x="4583058" y="4834335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Tech Report</a:t>
            </a: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D992FA9C-79E9-937C-6D1F-08E8C08DEE9D}"/>
              </a:ext>
            </a:extLst>
          </p:cNvPr>
          <p:cNvSpPr/>
          <p:nvPr/>
        </p:nvSpPr>
        <p:spPr>
          <a:xfrm>
            <a:off x="8131038" y="4627504"/>
            <a:ext cx="1642455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Blog</a:t>
            </a:r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4C5BFAF4-DE34-4DF4-0D52-856BD405E83C}"/>
              </a:ext>
            </a:extLst>
          </p:cNvPr>
          <p:cNvSpPr/>
          <p:nvPr/>
        </p:nvSpPr>
        <p:spPr>
          <a:xfrm>
            <a:off x="8133946" y="5027091"/>
            <a:ext cx="1642455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Website</a:t>
            </a: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AFC2C145-2FD2-5A61-A107-EF4EBB2DC84C}"/>
              </a:ext>
            </a:extLst>
          </p:cNvPr>
          <p:cNvSpPr/>
          <p:nvPr/>
        </p:nvSpPr>
        <p:spPr>
          <a:xfrm>
            <a:off x="6193597" y="3589284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68BA7091-CD89-8756-FABA-1F3BAF71C4BB}"/>
              </a:ext>
            </a:extLst>
          </p:cNvPr>
          <p:cNvSpPr/>
          <p:nvPr/>
        </p:nvSpPr>
        <p:spPr>
          <a:xfrm>
            <a:off x="6193597" y="3998857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0EC8606D-6524-DA2D-A7A1-3A9E2D6B9BD9}"/>
              </a:ext>
            </a:extLst>
          </p:cNvPr>
          <p:cNvSpPr/>
          <p:nvPr/>
        </p:nvSpPr>
        <p:spPr>
          <a:xfrm>
            <a:off x="6186895" y="4416596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4FBCE1-14A7-4E4A-24A5-E143B24F576B}"/>
              </a:ext>
            </a:extLst>
          </p:cNvPr>
          <p:cNvSpPr/>
          <p:nvPr/>
        </p:nvSpPr>
        <p:spPr>
          <a:xfrm>
            <a:off x="6190240" y="4834335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E&amp;A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7787A927-80F0-F6D2-0784-7295B6B982D6}"/>
              </a:ext>
            </a:extLst>
          </p:cNvPr>
          <p:cNvSpPr txBox="1"/>
          <p:nvPr/>
        </p:nvSpPr>
        <p:spPr>
          <a:xfrm>
            <a:off x="4505354" y="3263040"/>
            <a:ext cx="1506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by pub. channel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2D58BADB-DCB2-0210-C4CA-05BAF5F018D5}"/>
              </a:ext>
            </a:extLst>
          </p:cNvPr>
          <p:cNvSpPr txBox="1"/>
          <p:nvPr/>
        </p:nvSpPr>
        <p:spPr>
          <a:xfrm>
            <a:off x="6295440" y="3263040"/>
            <a:ext cx="1153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by contents</a:t>
            </a: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453F55A4-FB9E-C696-E52C-904264CFE4D7}"/>
              </a:ext>
            </a:extLst>
          </p:cNvPr>
          <p:cNvSpPr/>
          <p:nvPr/>
        </p:nvSpPr>
        <p:spPr>
          <a:xfrm>
            <a:off x="6190240" y="5252074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10A199AF-5510-866E-67CD-07F04356B271}"/>
              </a:ext>
            </a:extLst>
          </p:cNvPr>
          <p:cNvSpPr/>
          <p:nvPr/>
        </p:nvSpPr>
        <p:spPr>
          <a:xfrm>
            <a:off x="6190240" y="5669813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4758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3" grpId="0" animBg="1"/>
      <p:bldP spid="34" grpId="0" animBg="1"/>
      <p:bldP spid="35" grpId="0" animBg="1"/>
      <p:bldP spid="36" grpId="0" animBg="1"/>
      <p:bldP spid="38" grpId="0"/>
      <p:bldP spid="39" grpId="0"/>
      <p:bldP spid="40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99C4123-C9D0-A48A-E68C-DC426C3EB5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Research – Writing Cycle</a:t>
            </a:r>
          </a:p>
          <a:p>
            <a:pPr lvl="1"/>
            <a:r>
              <a:rPr lang="en-US" dirty="0"/>
              <a:t>Read lots of papers </a:t>
            </a:r>
          </a:p>
          <a:p>
            <a:pPr lvl="1"/>
            <a:r>
              <a:rPr lang="en-US" b="1" strike="sngStrike" dirty="0">
                <a:solidFill>
                  <a:srgbClr val="7889FB"/>
                </a:solidFill>
              </a:rPr>
              <a:t>Idea</a:t>
            </a:r>
            <a:r>
              <a:rPr lang="en-US" strike="sngStrike" dirty="0"/>
              <a:t> </a:t>
            </a:r>
            <a:r>
              <a:rPr lang="en-US" strike="sngStrike" dirty="0">
                <a:sym typeface="Wingdings" panose="05000000000000000000" pitchFamily="2" charset="2"/>
              </a:rPr>
              <a:t> </a:t>
            </a:r>
            <a:r>
              <a:rPr lang="en-US" strike="sngStrike" dirty="0"/>
              <a:t>Research </a:t>
            </a:r>
            <a:r>
              <a:rPr lang="en-US" strike="sngStrike" dirty="0">
                <a:sym typeface="Wingdings" panose="05000000000000000000" pitchFamily="2" charset="2"/>
              </a:rPr>
              <a:t> Writing  Document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Idea</a:t>
            </a:r>
            <a:r>
              <a:rPr lang="en-US" dirty="0">
                <a:sym typeface="Wingdings" panose="05000000000000000000" pitchFamily="2" charset="2"/>
              </a:rPr>
              <a:t>  Writing/Research  Document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Incremental refinement of drafts 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Paper Submission Cycle</a:t>
            </a:r>
          </a:p>
          <a:p>
            <a:pPr lvl="1"/>
            <a:r>
              <a:rPr lang="en-US" dirty="0"/>
              <a:t>Blind vs double-blind submission</a:t>
            </a:r>
          </a:p>
          <a:p>
            <a:pPr lvl="1"/>
            <a:r>
              <a:rPr lang="en-US" dirty="0"/>
              <a:t>Revisions and Camera-ready</a:t>
            </a:r>
          </a:p>
          <a:p>
            <a:pPr lvl="1"/>
            <a:r>
              <a:rPr lang="en-US" b="1" dirty="0"/>
              <a:t>Similar: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bachelor</a:t>
            </a:r>
            <a:r>
              <a:rPr lang="en-US" dirty="0"/>
              <a:t>/</a:t>
            </a:r>
            <a:r>
              <a:rPr lang="en-US" b="1" dirty="0">
                <a:solidFill>
                  <a:srgbClr val="C40D1E"/>
                </a:solidFill>
              </a:rPr>
              <a:t>master</a:t>
            </a:r>
            <a:r>
              <a:rPr lang="en-US" dirty="0"/>
              <a:t> thesis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drafts to advisor / final version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4FFA1B-DA0E-F91F-1365-C52076BD09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Paper Writing and Publication Process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D39ECB-A673-22AA-A552-788C27048F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64201" y="1262740"/>
            <a:ext cx="5995946" cy="220019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Example: SIGMOD 2025: Paper Submission Round 4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Oct 10, 2024: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Abstract Submission &amp; Declaration of COIs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Oct 17, 2024: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Paper Submission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Nov 28, 2024: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Notification of Accept/Review/Reject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Dec 05, 2024: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Submission of Revision Plan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Dec 19, 2024: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Revision Feedback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Submission of Revised Paper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Jan 30, 2025: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Final Notification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Submission of Camera-ready Version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C74AB42-686B-63BF-FE10-3979FA7ED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585" y="4898969"/>
            <a:ext cx="77896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E77B5FCB-0F78-0950-2349-3E6AB54F10BE}"/>
              </a:ext>
            </a:extLst>
          </p:cNvPr>
          <p:cNvSpPr txBox="1"/>
          <p:nvPr/>
        </p:nvSpPr>
        <p:spPr>
          <a:xfrm>
            <a:off x="9045189" y="4803957"/>
            <a:ext cx="19941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[Simon Peyton Jones: How to write a great research paper, MSR Cambridge]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944702E-BB9C-76F3-991C-13D536FCF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326" y="4898969"/>
            <a:ext cx="734996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AD9610E-B76B-644C-5AD8-1F1BF6C113E1}"/>
              </a:ext>
            </a:extLst>
          </p:cNvPr>
          <p:cNvSpPr txBox="1"/>
          <p:nvPr/>
        </p:nvSpPr>
        <p:spPr>
          <a:xfrm>
            <a:off x="5383794" y="4803957"/>
            <a:ext cx="260658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[Eamonn Keogh: How to do good research, get it published in SIGKDD and get it cited!,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KDD 2009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B980CC5-2A29-62F0-09B3-25020AC2C8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6823"/>
          <a:stretch/>
        </p:blipFill>
        <p:spPr>
          <a:xfrm>
            <a:off x="9771991" y="2825165"/>
            <a:ext cx="2168563" cy="81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54B9CCC-3AEF-E2FB-D77F-CAEEBBDB98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24274" y="1268963"/>
            <a:ext cx="7901667" cy="4506685"/>
          </a:xfrm>
        </p:spPr>
        <p:txBody>
          <a:bodyPr/>
          <a:lstStyle/>
          <a:p>
            <a:r>
              <a:rPr lang="en-US" dirty="0"/>
              <a:t>Example paper used in the following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Ahmed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Matthias Boehm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Peter J. Haas, Frederick R. Reiss, Berthold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Compressed Linear Algebra </a:t>
            </a:r>
            <a:r>
              <a:rPr lang="en-US" sz="16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Large-Scale Machine Learning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D29DDA-15FE-A72D-7FD1-3F010AB324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Running Example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C0780E-DBEA-BD6D-F7AD-FD64970D4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99" y="1307063"/>
            <a:ext cx="3068052" cy="3956305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Right Arrow 7">
            <a:extLst>
              <a:ext uri="{FF2B5EF4-FFF2-40B4-BE49-F238E27FC236}">
                <a16:creationId xmlns:a16="http://schemas.microsoft.com/office/drawing/2014/main" id="{3E3A9A72-DAFF-729A-B4B9-F032FA99E35C}"/>
              </a:ext>
            </a:extLst>
          </p:cNvPr>
          <p:cNvSpPr/>
          <p:nvPr/>
        </p:nvSpPr>
        <p:spPr>
          <a:xfrm rot="5400000">
            <a:off x="4567463" y="245798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C77EE51-AA70-9BA1-79B1-4024C92091C4}"/>
              </a:ext>
            </a:extLst>
          </p:cNvPr>
          <p:cNvSpPr txBox="1"/>
          <p:nvPr/>
        </p:nvSpPr>
        <p:spPr>
          <a:xfrm>
            <a:off x="5149191" y="3039019"/>
            <a:ext cx="6828818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[Ahmed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Boehm, Peter J. Haas, Frederick R. Reiss,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Scaling Machine Learning via Compressed Linear Algebra.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Record 2017 46(1)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[Ahmed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Boehm, Peter J. Haas, Frederick R. Reiss,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Compressed Linear Algebra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Journal 2018 27(5)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[Ahmed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Boehm, Peter J. Haas, Frederick R. Reiss,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Compressed Linear Algebra for Large-Scale Machine Learning.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ACM 2019 62(5)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6EA6E12F-6779-97FB-E3B9-628D28086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92" y="2936513"/>
            <a:ext cx="497559" cy="64008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45BB1A3E-0BB2-200C-F6CF-692611CA5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032" y="3640674"/>
            <a:ext cx="455634" cy="64008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696C4A6-A0A1-48C9-76EE-88EE872E4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843" y="4287263"/>
            <a:ext cx="496551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0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CC5044F-3766-577B-EA6C-18B073172A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Title &amp; Authors</a:t>
            </a:r>
          </a:p>
          <a:p>
            <a:r>
              <a:rPr lang="en-US" dirty="0"/>
              <a:t>Sections and Subsections</a:t>
            </a:r>
          </a:p>
          <a:p>
            <a:pPr lvl="1"/>
            <a:r>
              <a:rPr lang="en-US" dirty="0"/>
              <a:t>Abstract          		</a:t>
            </a:r>
            <a:r>
              <a:rPr lang="en-US" dirty="0">
                <a:sym typeface="Wingdings" panose="05000000000000000000" pitchFamily="2" charset="2"/>
              </a:rPr>
              <a:t> short overview of problem and solution (part of meta data)</a:t>
            </a:r>
            <a:endParaRPr lang="en-US" dirty="0"/>
          </a:p>
          <a:p>
            <a:pPr lvl="1"/>
            <a:r>
              <a:rPr lang="en-US" dirty="0"/>
              <a:t>Introduction 		</a:t>
            </a:r>
            <a:r>
              <a:rPr lang="en-US" dirty="0">
                <a:sym typeface="Wingdings" panose="05000000000000000000" pitchFamily="2" charset="2"/>
              </a:rPr>
              <a:t> context, problem, contributions</a:t>
            </a:r>
            <a:endParaRPr lang="en-US" dirty="0"/>
          </a:p>
          <a:p>
            <a:pPr lvl="1"/>
            <a:r>
              <a:rPr lang="en-US" dirty="0"/>
              <a:t>Background / Preliminaries 	</a:t>
            </a:r>
            <a:r>
              <a:rPr lang="en-US" dirty="0">
                <a:sym typeface="Wingdings" panose="05000000000000000000" pitchFamily="2" charset="2"/>
              </a:rPr>
              <a:t> necessary background for understanding</a:t>
            </a:r>
            <a:endParaRPr lang="en-US" dirty="0"/>
          </a:p>
          <a:p>
            <a:pPr lvl="1"/>
            <a:r>
              <a:rPr lang="en-US" dirty="0"/>
              <a:t>Main Part 			</a:t>
            </a:r>
            <a:r>
              <a:rPr lang="en-US" dirty="0">
                <a:sym typeface="Wingdings" panose="05000000000000000000" pitchFamily="2" charset="2"/>
              </a:rPr>
              <a:t> technical core contributions </a:t>
            </a:r>
            <a:endParaRPr lang="en-US" dirty="0"/>
          </a:p>
          <a:p>
            <a:pPr lvl="1"/>
            <a:r>
              <a:rPr lang="en-US" dirty="0"/>
              <a:t>Main Part 2</a:t>
            </a:r>
          </a:p>
          <a:p>
            <a:pPr lvl="1"/>
            <a:r>
              <a:rPr lang="en-US" dirty="0"/>
              <a:t>Experiments		</a:t>
            </a:r>
            <a:r>
              <a:rPr lang="en-US" dirty="0">
                <a:sym typeface="Wingdings" panose="05000000000000000000" pitchFamily="2" charset="2"/>
              </a:rPr>
              <a:t> setting, micro benchmarks, end-to-end benchmarks</a:t>
            </a:r>
            <a:endParaRPr lang="en-US" dirty="0"/>
          </a:p>
          <a:p>
            <a:pPr lvl="1"/>
            <a:r>
              <a:rPr lang="en-US" dirty="0"/>
              <a:t>Related Work		</a:t>
            </a:r>
            <a:r>
              <a:rPr lang="en-US" dirty="0">
                <a:sym typeface="Wingdings" panose="05000000000000000000" pitchFamily="2" charset="2"/>
              </a:rPr>
              <a:t> areas of related work, differences to your own work</a:t>
            </a:r>
            <a:endParaRPr lang="en-US" dirty="0"/>
          </a:p>
          <a:p>
            <a:pPr lvl="1"/>
            <a:r>
              <a:rPr lang="en-US" dirty="0"/>
              <a:t>Conclusions			</a:t>
            </a:r>
            <a:r>
              <a:rPr lang="en-US" dirty="0">
                <a:sym typeface="Wingdings" panose="05000000000000000000" pitchFamily="2" charset="2"/>
              </a:rPr>
              <a:t> summary, conclusions, and future work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Acknowledgments		 funding agencies, helpful people beyond co-authors</a:t>
            </a:r>
            <a:endParaRPr lang="en-US" dirty="0"/>
          </a:p>
          <a:p>
            <a:pPr lvl="1"/>
            <a:r>
              <a:rPr lang="en-US" dirty="0"/>
              <a:t>References			</a:t>
            </a:r>
            <a:r>
              <a:rPr lang="en-US" dirty="0">
                <a:sym typeface="Wingdings" panose="05000000000000000000" pitchFamily="2" charset="2"/>
              </a:rPr>
              <a:t> list of other works referenced throughout the paper</a:t>
            </a:r>
            <a:endParaRPr lang="en-US" dirty="0"/>
          </a:p>
          <a:p>
            <a:pPr lvl="1"/>
            <a:r>
              <a:rPr lang="en-US" dirty="0"/>
              <a:t>(Appendix)			</a:t>
            </a:r>
            <a:r>
              <a:rPr lang="en-US" dirty="0">
                <a:sym typeface="Wingdings" panose="05000000000000000000" pitchFamily="2" charset="2"/>
              </a:rPr>
              <a:t> any additional contents (e.g., proves of theorems, more results)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20CB23-179C-3307-A5FC-0BBD55F0E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Prototypical Structure of a Scientific Paper</a:t>
            </a:r>
          </a:p>
        </p:txBody>
      </p:sp>
    </p:spTree>
    <p:extLst>
      <p:ext uri="{BB962C8B-B14F-4D97-AF65-F5344CB8AC3E}">
        <p14:creationId xmlns:p14="http://schemas.microsoft.com/office/powerpoint/2010/main" val="340466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2A89AB-3436-D3F7-4DB1-4E0188ABFE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07436-F138-76A6-08DE-82F0F0730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11075143" cy="4506685"/>
          </a:xfrm>
        </p:spPr>
        <p:txBody>
          <a:bodyPr/>
          <a:lstStyle/>
          <a:p>
            <a:r>
              <a:rPr lang="en-US" dirty="0"/>
              <a:t>Hybrid Setting with Optional Attendance</a:t>
            </a:r>
          </a:p>
          <a:p>
            <a:pPr lvl="1"/>
            <a:r>
              <a:rPr lang="en-US" dirty="0"/>
              <a:t>In-person in MAR 0.008</a:t>
            </a:r>
          </a:p>
          <a:p>
            <a:pPr lvl="1"/>
            <a:r>
              <a:rPr lang="en-US" dirty="0"/>
              <a:t>Virtual via zoom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https://tu-berlin.zoom-x.de/j/67376691490?pwd=NmlvWTM5VUVWRjU0UGI2bXhBVkxzQT09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Delayed Start of Introductory Lectures</a:t>
            </a:r>
          </a:p>
          <a:p>
            <a:pPr lvl="1"/>
            <a:r>
              <a:rPr lang="en-US" dirty="0"/>
              <a:t>Due to participation in </a:t>
            </a:r>
            <a:r>
              <a:rPr lang="en-US" b="1" dirty="0" err="1"/>
              <a:t>Dagstuhl</a:t>
            </a:r>
            <a:r>
              <a:rPr lang="en-US" b="1" dirty="0"/>
              <a:t> Seminar</a:t>
            </a:r>
            <a:r>
              <a:rPr lang="en-US" dirty="0"/>
              <a:t> on</a:t>
            </a:r>
            <a:br>
              <a:rPr lang="en-US" dirty="0"/>
            </a:br>
            <a:r>
              <a:rPr lang="en-US" dirty="0"/>
              <a:t>“Managing Vector Data for Retrieval Augmented Generation”</a:t>
            </a:r>
          </a:p>
          <a:p>
            <a:pPr lvl="1"/>
            <a:r>
              <a:rPr lang="en-US" b="1" dirty="0"/>
              <a:t>But: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No impact </a:t>
            </a:r>
            <a:r>
              <a:rPr lang="en-US" dirty="0"/>
              <a:t>on your total working time, submission deadlines, etc.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45256E3-983E-2CD5-0D17-0B2D5A37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555" y="1912143"/>
            <a:ext cx="1210387" cy="3167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8ED641D-1A60-8C29-EB98-13C0D51C7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468" y="3018110"/>
            <a:ext cx="749941" cy="5536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9247F04-77A9-A0C9-674D-2F77C6E52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043" y="3018110"/>
            <a:ext cx="2029609" cy="152220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F68290-98E3-74C9-AA1D-C492712D76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4286" y="3018110"/>
            <a:ext cx="1141656" cy="152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88158-DD93-B024-40B4-DDD48202E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D48695F-1033-0AFE-E0BD-98B662B910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3152503"/>
            <a:ext cx="5579576" cy="2714591"/>
          </a:xfrm>
        </p:spPr>
        <p:txBody>
          <a:bodyPr/>
          <a:lstStyle/>
          <a:p>
            <a:r>
              <a:rPr lang="en-US" dirty="0"/>
              <a:t>Title</a:t>
            </a:r>
          </a:p>
          <a:p>
            <a:pPr lvl="1"/>
            <a:r>
              <a:rPr lang="en-US" dirty="0"/>
              <a:t>Descriptive yet concise</a:t>
            </a:r>
          </a:p>
          <a:p>
            <a:pPr lvl="1"/>
            <a:r>
              <a:rPr lang="en-US" dirty="0"/>
              <a:t>Short name if possible </a:t>
            </a:r>
            <a:r>
              <a:rPr lang="en-US" dirty="0">
                <a:sym typeface="Wingdings" panose="05000000000000000000" pitchFamily="2" charset="2"/>
              </a:rPr>
              <a:t> easier to cite and discuss</a:t>
            </a:r>
          </a:p>
          <a:p>
            <a:r>
              <a:rPr lang="en-US" dirty="0"/>
              <a:t>List of Authors</a:t>
            </a:r>
          </a:p>
          <a:p>
            <a:pPr lvl="1"/>
            <a:r>
              <a:rPr lang="en-US" dirty="0"/>
              <a:t>E.g., by contribution (main, …, advisor)</a:t>
            </a:r>
          </a:p>
          <a:p>
            <a:pPr lvl="1"/>
            <a:r>
              <a:rPr lang="en-US" dirty="0"/>
              <a:t>E.g., by last name</a:t>
            </a:r>
          </a:p>
          <a:p>
            <a:pPr lvl="1"/>
            <a:r>
              <a:rPr lang="en-US" dirty="0"/>
              <a:t>Affiliations, contact (corresponding author)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C992C2-5FF4-F571-46EA-125518911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Title and Authors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B5DE2BA-4806-796B-0A8D-FE54796FE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22" y="1268963"/>
            <a:ext cx="5457215" cy="1538044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3A59F11-B63D-315A-61BD-3CBEF1FA39C7}"/>
              </a:ext>
            </a:extLst>
          </p:cNvPr>
          <p:cNvGrpSpPr/>
          <p:nvPr/>
        </p:nvGrpSpPr>
        <p:grpSpPr>
          <a:xfrm>
            <a:off x="7374613" y="1240595"/>
            <a:ext cx="4023892" cy="1263443"/>
            <a:chOff x="6905371" y="1104254"/>
            <a:chExt cx="4023892" cy="1263443"/>
          </a:xfrm>
        </p:grpSpPr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697AD7A8-DBCD-F737-7C3F-9145FD454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9193" y="1113982"/>
              <a:ext cx="4010070" cy="1253715"/>
            </a:xfrm>
            <a:prstGeom prst="rect">
              <a:avLst/>
            </a:prstGeom>
          </p:spPr>
        </p:pic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5362CB91-1572-8689-BC7E-71FB1E4F9444}"/>
                </a:ext>
              </a:extLst>
            </p:cNvPr>
            <p:cNvSpPr/>
            <p:nvPr/>
          </p:nvSpPr>
          <p:spPr>
            <a:xfrm>
              <a:off x="6905371" y="1104254"/>
              <a:ext cx="619032" cy="27360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F4F2C3E-3CD1-1F89-6B0F-55455AA7E3ED}"/>
              </a:ext>
            </a:extLst>
          </p:cNvPr>
          <p:cNvGrpSpPr/>
          <p:nvPr/>
        </p:nvGrpSpPr>
        <p:grpSpPr>
          <a:xfrm>
            <a:off x="7374613" y="2806942"/>
            <a:ext cx="4157851" cy="1124299"/>
            <a:chOff x="6921029" y="2658125"/>
            <a:chExt cx="4157851" cy="1124299"/>
          </a:xfrm>
        </p:grpSpPr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id="{F93EACBB-005A-42D6-D9CF-E69383DAC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45626" y="2699989"/>
              <a:ext cx="4133254" cy="1082435"/>
            </a:xfrm>
            <a:prstGeom prst="rect">
              <a:avLst/>
            </a:prstGeom>
          </p:spPr>
        </p:pic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ECC93DF3-5210-8A03-B8E1-6C999C973773}"/>
                </a:ext>
              </a:extLst>
            </p:cNvPr>
            <p:cNvSpPr/>
            <p:nvPr/>
          </p:nvSpPr>
          <p:spPr>
            <a:xfrm>
              <a:off x="6921029" y="2658125"/>
              <a:ext cx="562756" cy="27360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A5498BA-B292-4FA5-A329-D57FE7123AEF}"/>
              </a:ext>
            </a:extLst>
          </p:cNvPr>
          <p:cNvGrpSpPr/>
          <p:nvPr/>
        </p:nvGrpSpPr>
        <p:grpSpPr>
          <a:xfrm>
            <a:off x="7374613" y="4234144"/>
            <a:ext cx="4158049" cy="1445985"/>
            <a:chOff x="6860184" y="4114716"/>
            <a:chExt cx="4158049" cy="1445985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3BB10726-1222-7F21-4092-08A3A743B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60184" y="4114716"/>
              <a:ext cx="4158049" cy="842421"/>
            </a:xfrm>
            <a:prstGeom prst="rect">
              <a:avLst/>
            </a:prstGeom>
          </p:spPr>
        </p:pic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5C60BB92-A069-67B1-84E9-ECD0E2730411}"/>
                </a:ext>
              </a:extLst>
            </p:cNvPr>
            <p:cNvSpPr/>
            <p:nvPr/>
          </p:nvSpPr>
          <p:spPr>
            <a:xfrm>
              <a:off x="6957295" y="4124444"/>
              <a:ext cx="823932" cy="27360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Google Shape;137;p4">
              <a:extLst>
                <a:ext uri="{FF2B5EF4-FFF2-40B4-BE49-F238E27FC236}">
                  <a16:creationId xmlns:a16="http://schemas.microsoft.com/office/drawing/2014/main" id="{E2D58E12-FA54-9281-3666-372A8D858FDF}"/>
                </a:ext>
              </a:extLst>
            </p:cNvPr>
            <p:cNvSpPr txBox="1"/>
            <p:nvPr/>
          </p:nvSpPr>
          <p:spPr>
            <a:xfrm>
              <a:off x="9150332" y="5037481"/>
              <a:ext cx="16342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[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Credit:</a:t>
              </a: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sliceline</a:t>
              </a: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b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Silicon Valley, HBO]</a:t>
              </a:r>
              <a:endParaRPr dirty="0"/>
            </a:p>
          </p:txBody>
        </p:sp>
        <p:pic>
          <p:nvPicPr>
            <p:cNvPr id="12" name="Google Shape;138;p4">
              <a:extLst>
                <a:ext uri="{FF2B5EF4-FFF2-40B4-BE49-F238E27FC236}">
                  <a16:creationId xmlns:a16="http://schemas.microsoft.com/office/drawing/2014/main" id="{3A903FE5-4820-EE1C-A047-AE741174BBB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9192" t="38340" r="18851" b="44977"/>
            <a:stretch/>
          </p:blipFill>
          <p:spPr>
            <a:xfrm>
              <a:off x="7202735" y="5064099"/>
              <a:ext cx="1841273" cy="49576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881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704D5D-0E54-E1A2-F255-B635B4D9DE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E24D60-88D1-B7F6-FCC0-73C977461D4E}"/>
              </a:ext>
            </a:extLst>
          </p:cNvPr>
          <p:cNvSpPr txBox="1">
            <a:spLocks/>
          </p:cNvSpPr>
          <p:nvPr/>
        </p:nvSpPr>
        <p:spPr>
          <a:xfrm>
            <a:off x="555867" y="1268963"/>
            <a:ext cx="8196170" cy="49411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% 1. State the problem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Large-scale machine learning (ML) algorithms are often iterative, using repeated read-only data access and I/O-bound matrix-vector multiplications to converge to an optimal model. It is crucial for performance to fit the data into single-node or distributed main memory.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% 2. Say why it's an interesting problem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General-purpose, heavy- and lightweight compression techniques struggle to achieve both good compression ratios and fast decompression speed to enable block-wise uncompressed operations.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% 3. Say what your solution achieves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Hence, we initiate work on compressed linear algebra (CLA), in which lightweight database compression techniques are applied to matrices and then linear algebra operations such as matrix-vector multiplication are executed directly on the compressed representations. We contribute effective column compression schemes, cache-conscious operations, and an efficient sampling-based compression algorithm. Our experiments show that CLA achieves in-memory operations performance close to the uncompressed case and good compression ratios that allow us to fit larger datasets into available memory.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% 4. Say what follows from your solution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We thereby obtain significant end-to-end performance improvements up to 26x or reduced memory requirements.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FC483-2ECB-5727-D908-586D42C57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466" y="2414937"/>
            <a:ext cx="2621992" cy="2440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F31D25-602C-F552-560F-969B5BD45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433" y="1296505"/>
            <a:ext cx="77896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57A0DD-CE46-DAD3-F8B9-43F70EAEADEF}"/>
              </a:ext>
            </a:extLst>
          </p:cNvPr>
          <p:cNvSpPr txBox="1"/>
          <p:nvPr/>
        </p:nvSpPr>
        <p:spPr>
          <a:xfrm>
            <a:off x="8752037" y="1182037"/>
            <a:ext cx="19941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[Simon Peyton Jones: How to write a great research paper, MSR Cambridge]</a:t>
            </a:r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953FA686-F41B-7B1A-9FA0-BCA24690EEFE}"/>
              </a:ext>
            </a:extLst>
          </p:cNvPr>
          <p:cNvSpPr/>
          <p:nvPr/>
        </p:nvSpPr>
        <p:spPr>
          <a:xfrm>
            <a:off x="8600788" y="1268964"/>
            <a:ext cx="243459" cy="4541286"/>
          </a:xfrm>
          <a:prstGeom prst="rightBrace">
            <a:avLst>
              <a:gd name="adj1" fmla="val 38702"/>
              <a:gd name="adj2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4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4668C6F-E387-1750-FC93-8797CFCD21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113983"/>
            <a:ext cx="6461265" cy="4430606"/>
          </a:xfrm>
        </p:spPr>
        <p:txBody>
          <a:bodyPr/>
          <a:lstStyle/>
          <a:p>
            <a:r>
              <a:rPr lang="en-US" dirty="0"/>
              <a:t>Prototypical Structure</a:t>
            </a:r>
          </a:p>
          <a:p>
            <a:pPr lvl="1"/>
            <a:r>
              <a:rPr lang="en-US" dirty="0"/>
              <a:t>Context </a:t>
            </a:r>
            <a:r>
              <a:rPr lang="en-US" b="0" dirty="0"/>
              <a:t>(1 paragraph)</a:t>
            </a:r>
          </a:p>
          <a:p>
            <a:pPr lvl="1"/>
            <a:r>
              <a:rPr lang="en-US" dirty="0"/>
              <a:t>Problems </a:t>
            </a:r>
            <a:r>
              <a:rPr lang="en-US" b="0" dirty="0"/>
              <a:t>(1-3 paragraphs)</a:t>
            </a:r>
          </a:p>
          <a:p>
            <a:pPr lvl="1"/>
            <a:r>
              <a:rPr lang="en-US" b="0" dirty="0"/>
              <a:t>[Existing Work (1 paragraph)]</a:t>
            </a:r>
          </a:p>
          <a:p>
            <a:pPr lvl="1"/>
            <a:r>
              <a:rPr lang="en-US" b="0" dirty="0"/>
              <a:t>[Idea (1 paragraph)]</a:t>
            </a:r>
          </a:p>
          <a:p>
            <a:pPr lvl="1"/>
            <a:r>
              <a:rPr lang="en-US" dirty="0"/>
              <a:t>Contributions </a:t>
            </a:r>
            <a:r>
              <a:rPr lang="en-US" b="0" dirty="0"/>
              <a:t>(1 paragraph)</a:t>
            </a:r>
          </a:p>
          <a:p>
            <a:pPr lvl="1"/>
            <a:endParaRPr lang="en-US" b="0" dirty="0"/>
          </a:p>
          <a:p>
            <a:pPr lvl="1"/>
            <a:endParaRPr lang="en-US" dirty="0">
              <a:solidFill>
                <a:srgbClr val="C40D1E"/>
              </a:solidFill>
            </a:endParaRPr>
          </a:p>
          <a:p>
            <a:pPr lvl="1"/>
            <a:endParaRPr lang="en-US" dirty="0">
              <a:solidFill>
                <a:srgbClr val="C40D1E"/>
              </a:solidFill>
            </a:endParaRPr>
          </a:p>
          <a:p>
            <a:pPr lvl="1"/>
            <a:endParaRPr lang="en-US" dirty="0">
              <a:solidFill>
                <a:srgbClr val="C40D1E"/>
              </a:solidFill>
            </a:endParaRPr>
          </a:p>
          <a:p>
            <a:r>
              <a:rPr lang="en-US" dirty="0">
                <a:solidFill>
                  <a:srgbClr val="C40D1E"/>
                </a:solidFill>
              </a:rPr>
              <a:t>Introduction Matters</a:t>
            </a:r>
            <a:endParaRPr lang="en-US" b="0" dirty="0">
              <a:solidFill>
                <a:srgbClr val="C40D1E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Anchoring: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reviewers reach their opinion after reading introduction and motivation and then look for evidence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AB8553-0889-D0E2-5275-1A1976314E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5914CB1-24C9-8B6F-B49F-EA800C07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751" y="1113983"/>
            <a:ext cx="2132096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C263741-3C56-0FE2-EDC4-DFF78758E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130" y="1113983"/>
            <a:ext cx="2132096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C2147E8-CF5F-D818-C9E5-A9F1F394D75C}"/>
              </a:ext>
            </a:extLst>
          </p:cNvPr>
          <p:cNvGrpSpPr/>
          <p:nvPr/>
        </p:nvGrpSpPr>
        <p:grpSpPr>
          <a:xfrm>
            <a:off x="9240350" y="1110146"/>
            <a:ext cx="2430532" cy="2704295"/>
            <a:chOff x="996626" y="3200399"/>
            <a:chExt cx="2738795" cy="3047279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A9243A8E-4C40-069C-C0ED-F69A4B016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6626" y="3200399"/>
              <a:ext cx="2738795" cy="3047279"/>
            </a:xfrm>
            <a:prstGeom prst="rect">
              <a:avLst/>
            </a:prstGeom>
          </p:spPr>
        </p:pic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909CE2B8-2BA4-F595-8CF1-4551B0F7FCC4}"/>
                </a:ext>
              </a:extLst>
            </p:cNvPr>
            <p:cNvSpPr/>
            <p:nvPr/>
          </p:nvSpPr>
          <p:spPr>
            <a:xfrm>
              <a:off x="2782111" y="4250987"/>
              <a:ext cx="525294" cy="1750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90AB38A9-5FEF-9D68-A034-CC306D0C9612}"/>
                </a:ext>
              </a:extLst>
            </p:cNvPr>
            <p:cNvSpPr/>
            <p:nvPr/>
          </p:nvSpPr>
          <p:spPr>
            <a:xfrm>
              <a:off x="1226820" y="4850862"/>
              <a:ext cx="317559" cy="1750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5681611-33DD-C563-C249-B7410332F8BF}"/>
                </a:ext>
              </a:extLst>
            </p:cNvPr>
            <p:cNvSpPr/>
            <p:nvPr/>
          </p:nvSpPr>
          <p:spPr>
            <a:xfrm>
              <a:off x="2454610" y="5129724"/>
              <a:ext cx="525294" cy="1750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A3333444-0509-74B2-EF62-C1B1D3404716}"/>
                </a:ext>
              </a:extLst>
            </p:cNvPr>
            <p:cNvSpPr/>
            <p:nvPr/>
          </p:nvSpPr>
          <p:spPr>
            <a:xfrm>
              <a:off x="1916345" y="5729597"/>
              <a:ext cx="525294" cy="1750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6B49FEDA-6638-7DA6-22C3-D9809A29D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6204" y="4634113"/>
            <a:ext cx="734996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369CDB50-075C-C34F-7529-7B8B5E5F1953}"/>
              </a:ext>
            </a:extLst>
          </p:cNvPr>
          <p:cNvSpPr txBox="1"/>
          <p:nvPr/>
        </p:nvSpPr>
        <p:spPr>
          <a:xfrm>
            <a:off x="8125486" y="4525898"/>
            <a:ext cx="26708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Eamonn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Keogh: How to do good research, get it published in SIGKDD and get it cited!,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KDD 2009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85DABAF-2B87-BD43-DFC0-7609190F95D4}"/>
              </a:ext>
            </a:extLst>
          </p:cNvPr>
          <p:cNvSpPr/>
          <p:nvPr/>
        </p:nvSpPr>
        <p:spPr>
          <a:xfrm>
            <a:off x="4610648" y="2686050"/>
            <a:ext cx="875951" cy="657225"/>
          </a:xfrm>
          <a:prstGeom prst="rect">
            <a:avLst/>
          </a:prstGeom>
          <a:solidFill>
            <a:srgbClr val="7889F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C2C30C4-3440-9E25-F60B-6A89389ECDC5}"/>
              </a:ext>
            </a:extLst>
          </p:cNvPr>
          <p:cNvSpPr/>
          <p:nvPr/>
        </p:nvSpPr>
        <p:spPr>
          <a:xfrm>
            <a:off x="5505799" y="1781176"/>
            <a:ext cx="875951" cy="1838324"/>
          </a:xfrm>
          <a:prstGeom prst="rect">
            <a:avLst/>
          </a:prstGeom>
          <a:solidFill>
            <a:srgbClr val="7889F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606A3C0-F620-773E-34EC-2DD77D49C194}"/>
              </a:ext>
            </a:extLst>
          </p:cNvPr>
          <p:cNvSpPr/>
          <p:nvPr/>
        </p:nvSpPr>
        <p:spPr>
          <a:xfrm>
            <a:off x="6806593" y="1266825"/>
            <a:ext cx="875951" cy="1876425"/>
          </a:xfrm>
          <a:prstGeom prst="rect">
            <a:avLst/>
          </a:prstGeom>
          <a:solidFill>
            <a:srgbClr val="7889F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CCC8E346-2BFF-BFA5-7034-65A90C162890}"/>
              </a:ext>
            </a:extLst>
          </p:cNvPr>
          <p:cNvCxnSpPr/>
          <p:nvPr/>
        </p:nvCxnSpPr>
        <p:spPr>
          <a:xfrm>
            <a:off x="7682544" y="2181225"/>
            <a:ext cx="0" cy="962025"/>
          </a:xfrm>
          <a:prstGeom prst="line">
            <a:avLst/>
          </a:prstGeom>
          <a:ln w="3810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31F1EC3-0918-4BBE-78C1-4A914E8907A6}"/>
              </a:ext>
            </a:extLst>
          </p:cNvPr>
          <p:cNvCxnSpPr/>
          <p:nvPr/>
        </p:nvCxnSpPr>
        <p:spPr>
          <a:xfrm>
            <a:off x="9148910" y="1113983"/>
            <a:ext cx="0" cy="2700458"/>
          </a:xfrm>
          <a:prstGeom prst="line">
            <a:avLst/>
          </a:prstGeom>
          <a:ln w="3810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DBE58EA-B1B5-5E85-FE08-25431A123E8F}"/>
              </a:ext>
            </a:extLst>
          </p:cNvPr>
          <p:cNvCxnSpPr/>
          <p:nvPr/>
        </p:nvCxnSpPr>
        <p:spPr>
          <a:xfrm>
            <a:off x="7682544" y="2574842"/>
            <a:ext cx="1466366" cy="0"/>
          </a:xfrm>
          <a:prstGeom prst="line">
            <a:avLst/>
          </a:prstGeom>
          <a:ln w="3810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91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04370C6-6019-B3D7-FC7E-D4DFC3F3B4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Main Part: Core Technical </a:t>
            </a:r>
            <a:r>
              <a:rPr lang="de-DE" dirty="0" err="1"/>
              <a:t>Contributions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Make it easy to skim the paper</a:t>
            </a:r>
            <a:r>
              <a:rPr lang="en-US" dirty="0"/>
              <a:t> </a:t>
            </a:r>
            <a:br>
              <a:rPr lang="en-US" dirty="0"/>
            </a:b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paragraph labels, self-explanatory figures (close to text), and structure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Avoid unnecessary formalism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as simple as possible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Shortening the text in favor of structure improves readability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Solid, Reproducible Experiments</a:t>
            </a:r>
          </a:p>
          <a:p>
            <a:pPr lvl="1"/>
            <a:r>
              <a:rPr lang="en-US" dirty="0"/>
              <a:t>Experimental setup and methodology</a:t>
            </a:r>
          </a:p>
          <a:p>
            <a:pPr lvl="1"/>
            <a:r>
              <a:rPr lang="en-US" dirty="0"/>
              <a:t>Experimental results (visual presentation, interpretation/conclusions)</a:t>
            </a:r>
          </a:p>
          <a:p>
            <a:pPr lvl="1"/>
            <a:r>
              <a:rPr lang="en-US" dirty="0"/>
              <a:t>Different kinds of experiments for different aspects of the problem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2A75FF-1654-CA45-1CF8-425EC76A09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Main Part &amp; Experiments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833C40B-06B3-FADE-B4D7-129A464F067C}"/>
              </a:ext>
            </a:extLst>
          </p:cNvPr>
          <p:cNvSpPr txBox="1"/>
          <p:nvPr/>
        </p:nvSpPr>
        <p:spPr>
          <a:xfrm>
            <a:off x="8586651" y="3685678"/>
            <a:ext cx="391192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b="1" dirty="0">
                <a:solidFill>
                  <a:srgbClr val="7889FB"/>
                </a:solidFill>
                <a:sym typeface="Wingdings" panose="05000000000000000000" pitchFamily="2" charset="2"/>
              </a:rPr>
              <a:t>03 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Experiments, Reproducibility,</a:t>
            </a:r>
            <a:b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Giving Presentations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AC56DEB-FC7D-1F9B-2160-EF68E51C51DC}"/>
              </a:ext>
            </a:extLst>
          </p:cNvPr>
          <p:cNvSpPr txBox="1"/>
          <p:nvPr/>
        </p:nvSpPr>
        <p:spPr>
          <a:xfrm>
            <a:off x="8586651" y="1795067"/>
            <a:ext cx="391192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b="1" dirty="0">
                <a:solidFill>
                  <a:srgbClr val="7889FB"/>
                </a:solidFill>
                <a:sym typeface="Wingdings" panose="05000000000000000000" pitchFamily="2" charset="2"/>
              </a:rPr>
              <a:t>0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Scientific Reading and Writing</a:t>
            </a:r>
          </a:p>
        </p:txBody>
      </p:sp>
    </p:spTree>
    <p:extLst>
      <p:ext uri="{BB962C8B-B14F-4D97-AF65-F5344CB8AC3E}">
        <p14:creationId xmlns:p14="http://schemas.microsoft.com/office/powerpoint/2010/main" val="35692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DEEDCC-5901-F74D-EE8A-D86E91D4A3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Purpose of a “Related Work”-Section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Not</a:t>
            </a:r>
            <a:r>
              <a:rPr lang="en-US" dirty="0"/>
              <a:t> a mandatory task or to show you know the field</a:t>
            </a:r>
          </a:p>
          <a:p>
            <a:pPr lvl="1"/>
            <a:r>
              <a:rPr lang="en-US" dirty="0"/>
              <a:t>Put you work in context of related areas (~ 1 paragraph each) </a:t>
            </a:r>
          </a:p>
          <a:p>
            <a:pPr lvl="1"/>
            <a:r>
              <a:rPr lang="en-US" dirty="0"/>
              <a:t>Discuss closely related work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Crisp separation from existing work </a:t>
            </a:r>
            <a:r>
              <a:rPr lang="en-US" dirty="0"/>
              <a:t>(what are the differences)</a:t>
            </a:r>
          </a:p>
          <a:p>
            <a:pPr lvl="1"/>
            <a:endParaRPr lang="en-US" sz="1200" dirty="0"/>
          </a:p>
          <a:p>
            <a:r>
              <a:rPr lang="en-US" dirty="0"/>
              <a:t>Placement</a:t>
            </a:r>
          </a:p>
          <a:p>
            <a:pPr lvl="1"/>
            <a:r>
              <a:rPr lang="en-US" dirty="0"/>
              <a:t>Section 2 or </a:t>
            </a:r>
            <a:r>
              <a:rPr lang="en-US" b="1" dirty="0">
                <a:solidFill>
                  <a:srgbClr val="7889FB"/>
                </a:solidFill>
              </a:rPr>
              <a:t>Section n-1</a:t>
            </a:r>
          </a:p>
          <a:p>
            <a:pPr lvl="1"/>
            <a:r>
              <a:rPr lang="en-US" dirty="0"/>
              <a:t>Throughout the paper</a:t>
            </a:r>
          </a:p>
          <a:p>
            <a:pPr lvl="1"/>
            <a:endParaRPr lang="en-US" dirty="0"/>
          </a:p>
          <a:p>
            <a:r>
              <a:rPr lang="en-US" dirty="0"/>
              <a:t>Give Credit</a:t>
            </a:r>
          </a:p>
          <a:p>
            <a:pPr lvl="1"/>
            <a:r>
              <a:rPr lang="en-US" dirty="0"/>
              <a:t>Cite broadly, </a:t>
            </a:r>
            <a:r>
              <a:rPr lang="en-US" b="1" dirty="0">
                <a:solidFill>
                  <a:srgbClr val="7889FB"/>
                </a:solidFill>
              </a:rPr>
              <a:t>give credit to inspiring ideas</a:t>
            </a:r>
            <a:r>
              <a:rPr lang="en-US" dirty="0"/>
              <a:t>, create connections</a:t>
            </a:r>
          </a:p>
          <a:p>
            <a:pPr lvl="1"/>
            <a:r>
              <a:rPr lang="en-US" dirty="0"/>
              <a:t>Honestly acknowledge </a:t>
            </a:r>
            <a:r>
              <a:rPr lang="en-US" b="1" dirty="0">
                <a:solidFill>
                  <a:schemeClr val="accent1"/>
                </a:solidFill>
              </a:rPr>
              <a:t>limitations of your approach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C1C893-364E-2EC6-50F8-C7EC3796B5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B2E39C4-A0BB-D460-1467-C45D17B7D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699" y="1388508"/>
            <a:ext cx="77896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6B4F1929-45A9-B438-358D-CEE849E2AF04}"/>
              </a:ext>
            </a:extLst>
          </p:cNvPr>
          <p:cNvSpPr txBox="1"/>
          <p:nvPr/>
        </p:nvSpPr>
        <p:spPr>
          <a:xfrm>
            <a:off x="8622303" y="1274040"/>
            <a:ext cx="19941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[Simon Peyton Jones: How to write a great research paper, MSR Cambridge]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A1112EF-C4B9-0A7C-0B22-FB8DDC873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796" y="3125256"/>
            <a:ext cx="3113645" cy="12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6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0BC11C-FB97-081B-79B1-00C4EA3D89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5970138" cy="4506685"/>
          </a:xfrm>
        </p:spPr>
        <p:txBody>
          <a:bodyPr/>
          <a:lstStyle/>
          <a:p>
            <a:r>
              <a:rPr lang="en-US" dirty="0"/>
              <a:t>Setup</a:t>
            </a:r>
          </a:p>
          <a:p>
            <a:pPr lvl="1"/>
            <a:r>
              <a:rPr lang="en-US" dirty="0"/>
              <a:t>Use LaTeX </a:t>
            </a:r>
            <a:r>
              <a:rPr lang="en-US" b="1" dirty="0"/>
              <a:t>\cite</a:t>
            </a:r>
            <a:r>
              <a:rPr lang="en-US" dirty="0"/>
              <a:t>{} and </a:t>
            </a:r>
            <a:r>
              <a:rPr lang="en-US" dirty="0" err="1"/>
              <a:t>BibTeX</a:t>
            </a:r>
            <a:endParaRPr lang="en-US" dirty="0"/>
          </a:p>
          <a:p>
            <a:pPr lvl="1"/>
            <a:r>
              <a:rPr lang="en-US" dirty="0"/>
              <a:t>Use a consistent source of </a:t>
            </a:r>
            <a:r>
              <a:rPr lang="en-US" dirty="0" err="1"/>
              <a:t>bibtex</a:t>
            </a:r>
            <a:r>
              <a:rPr lang="en-US" dirty="0"/>
              <a:t> entries (e.g., DBLP)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Different References Styles</a:t>
            </a:r>
          </a:p>
          <a:p>
            <a:pPr lvl="1"/>
            <a:r>
              <a:rPr lang="en-US" dirty="0"/>
              <a:t>But, </a:t>
            </a:r>
            <a:r>
              <a:rPr lang="en-US" b="1" dirty="0">
                <a:solidFill>
                  <a:schemeClr val="accent1"/>
                </a:solidFill>
              </a:rPr>
              <a:t>not in footnotes</a:t>
            </a:r>
            <a:r>
              <a:rPr lang="en-US" dirty="0"/>
              <a:t> (unless required)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E22298-9CB5-41FA-6E29-D52F4E6DDD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061FDC58-4983-561E-91A2-2930CC8E9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91" y="4845166"/>
            <a:ext cx="3638220" cy="766960"/>
          </a:xfrm>
          <a:prstGeom prst="rect">
            <a:avLst/>
          </a:prstGeom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40BEE1A9-4B95-C59F-E84A-4F8673384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294" b="25035"/>
          <a:stretch/>
        </p:blipFill>
        <p:spPr>
          <a:xfrm>
            <a:off x="5036681" y="4845166"/>
            <a:ext cx="3674125" cy="1020500"/>
          </a:xfrm>
          <a:prstGeom prst="rect">
            <a:avLst/>
          </a:prstGeom>
        </p:spPr>
      </p:pic>
      <p:pic>
        <p:nvPicPr>
          <p:cNvPr id="6" name="Picture 21">
            <a:extLst>
              <a:ext uri="{FF2B5EF4-FFF2-40B4-BE49-F238E27FC236}">
                <a16:creationId xmlns:a16="http://schemas.microsoft.com/office/drawing/2014/main" id="{45AB7839-AF5A-7506-FD02-10220670B1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008"/>
          <a:stretch/>
        </p:blipFill>
        <p:spPr>
          <a:xfrm>
            <a:off x="8867775" y="4845166"/>
            <a:ext cx="3024675" cy="754938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D2ABAC79-A6C3-3BFD-35E7-75A0AF761E80}"/>
              </a:ext>
            </a:extLst>
          </p:cNvPr>
          <p:cNvSpPr/>
          <p:nvPr/>
        </p:nvSpPr>
        <p:spPr>
          <a:xfrm>
            <a:off x="5477282" y="2286616"/>
            <a:ext cx="3181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\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bibliographystyle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{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abbrv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\bibliography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{VLDB2016}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1DCD820-E9B4-BA7E-DD14-5D4AEC318A27}"/>
              </a:ext>
            </a:extLst>
          </p:cNvPr>
          <p:cNvGrpSpPr/>
          <p:nvPr/>
        </p:nvGrpSpPr>
        <p:grpSpPr>
          <a:xfrm>
            <a:off x="1241491" y="2382093"/>
            <a:ext cx="4036978" cy="1478604"/>
            <a:chOff x="1677343" y="2516774"/>
            <a:chExt cx="4036978" cy="1478604"/>
          </a:xfrm>
        </p:grpSpPr>
        <p:sp>
          <p:nvSpPr>
            <p:cNvPr id="7" name="Folded Corner 5">
              <a:extLst>
                <a:ext uri="{FF2B5EF4-FFF2-40B4-BE49-F238E27FC236}">
                  <a16:creationId xmlns:a16="http://schemas.microsoft.com/office/drawing/2014/main" id="{CAB3DB42-6A96-16FE-7D5B-9BE6624FCC04}"/>
                </a:ext>
              </a:extLst>
            </p:cNvPr>
            <p:cNvSpPr/>
            <p:nvPr/>
          </p:nvSpPr>
          <p:spPr>
            <a:xfrm>
              <a:off x="1677343" y="2516774"/>
              <a:ext cx="4036978" cy="1478604"/>
            </a:xfrm>
            <a:prstGeom prst="foldedCorner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r>
                <a:rPr lang="en-US" sz="12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inproceedings</a:t>
              </a:r>
              <a:r>
                <a:rPr lang="en-US" sz="12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{StonebrakerBPR11,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 author    = {Michael {</a:t>
              </a:r>
              <a:r>
                <a:rPr lang="en-US" sz="12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Stonebraker</a:t>
              </a:r>
              <a:r>
                <a:rPr lang="en-US" sz="12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et al.}},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 title     = {{The Architecture of </a:t>
              </a:r>
              <a:r>
                <a:rPr lang="en-US" sz="12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SciDB</a:t>
              </a:r>
              <a:r>
                <a:rPr lang="en-US" sz="12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}},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 </a:t>
              </a:r>
              <a:r>
                <a:rPr lang="en-US" sz="12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booktitle</a:t>
              </a:r>
              <a:r>
                <a:rPr lang="en-US" sz="12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= {{SSDBM}},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 year      = {2011}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A5C9F8A2-B16D-3623-8074-1490BEA7CE97}"/>
                </a:ext>
              </a:extLst>
            </p:cNvPr>
            <p:cNvSpPr txBox="1"/>
            <p:nvPr/>
          </p:nvSpPr>
          <p:spPr>
            <a:xfrm>
              <a:off x="3919027" y="3569620"/>
              <a:ext cx="133269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VLDB2016.bib</a:t>
              </a:r>
            </a:p>
          </p:txBody>
        </p:sp>
      </p:grpSp>
      <p:pic>
        <p:nvPicPr>
          <p:cNvPr id="10" name="Picture 14">
            <a:extLst>
              <a:ext uri="{FF2B5EF4-FFF2-40B4-BE49-F238E27FC236}">
                <a16:creationId xmlns:a16="http://schemas.microsoft.com/office/drawing/2014/main" id="{F93BFB1B-496E-0B37-4797-CEB27E275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459" y="160310"/>
            <a:ext cx="2868894" cy="37003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ight Arrow 15">
            <a:extLst>
              <a:ext uri="{FF2B5EF4-FFF2-40B4-BE49-F238E27FC236}">
                <a16:creationId xmlns:a16="http://schemas.microsoft.com/office/drawing/2014/main" id="{46B70DF9-E0E2-CF82-E092-55B2BBFD72F5}"/>
              </a:ext>
            </a:extLst>
          </p:cNvPr>
          <p:cNvSpPr/>
          <p:nvPr/>
        </p:nvSpPr>
        <p:spPr>
          <a:xfrm>
            <a:off x="5425561" y="2927324"/>
            <a:ext cx="3181085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CA6166D-B8EA-9312-0C70-BC7CF6EDA197}"/>
              </a:ext>
            </a:extLst>
          </p:cNvPr>
          <p:cNvSpPr/>
          <p:nvPr/>
        </p:nvSpPr>
        <p:spPr>
          <a:xfrm>
            <a:off x="9044336" y="1509713"/>
            <a:ext cx="1160616" cy="2095499"/>
          </a:xfrm>
          <a:prstGeom prst="rect">
            <a:avLst/>
          </a:prstGeom>
          <a:solidFill>
            <a:srgbClr val="7889F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9728517-B496-1F08-EE38-0BD460DD3C69}"/>
              </a:ext>
            </a:extLst>
          </p:cNvPr>
          <p:cNvSpPr/>
          <p:nvPr/>
        </p:nvSpPr>
        <p:spPr>
          <a:xfrm>
            <a:off x="10241354" y="396545"/>
            <a:ext cx="1160616" cy="3208667"/>
          </a:xfrm>
          <a:prstGeom prst="rect">
            <a:avLst/>
          </a:prstGeom>
          <a:solidFill>
            <a:srgbClr val="7889F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1481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List of Seminar Topics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E3AE2D4-28A1-7D61-6050-AC3EBF9F1FAE}"/>
              </a:ext>
            </a:extLst>
          </p:cNvPr>
          <p:cNvSpPr txBox="1"/>
          <p:nvPr/>
        </p:nvSpPr>
        <p:spPr>
          <a:xfrm>
            <a:off x="555867" y="3545963"/>
            <a:ext cx="832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150" dirty="0">
                <a:solidFill>
                  <a:srgbClr val="000000"/>
                </a:solidFill>
                <a:effectLst/>
                <a:ea typeface="OpenSymbol"/>
                <a:cs typeface="OpenSymbol"/>
              </a:rPr>
              <a:t>See list at </a:t>
            </a:r>
            <a:r>
              <a:rPr lang="en-US" sz="1800" b="1" kern="150" dirty="0">
                <a:effectLst/>
                <a:ea typeface="OpenSymbol"/>
                <a:cs typeface="OpenSymbol"/>
                <a:hlinkClick r:id="rId2"/>
              </a:rPr>
              <a:t>https://pdamme.github.io/teaching/2026</a:t>
            </a:r>
            <a:r>
              <a:rPr lang="en-US" b="1" kern="150" dirty="0">
                <a:ea typeface="OpenSymbol"/>
                <a:cs typeface="OpenSymbol"/>
                <a:hlinkClick r:id="rId2"/>
              </a:rPr>
              <a:t>_summer</a:t>
            </a:r>
            <a:r>
              <a:rPr lang="en-US" sz="1800" b="1" kern="150" dirty="0">
                <a:effectLst/>
                <a:ea typeface="OpenSymbol"/>
                <a:cs typeface="OpenSymbol"/>
                <a:hlinkClick r:id="rId2"/>
              </a:rPr>
              <a:t>/lde/SeminarTopics.pdf</a:t>
            </a:r>
            <a:endParaRPr lang="de-DE" sz="1800" b="1" kern="150" dirty="0">
              <a:effectLst/>
              <a:ea typeface="OpenSymbol"/>
              <a:cs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val="2344923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7B2D834-40BE-E6D2-C800-48AA28C5B6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Organization, Outline, and Deliverables</a:t>
            </a:r>
          </a:p>
          <a:p>
            <a:r>
              <a:rPr lang="en-US" dirty="0"/>
              <a:t>Structure of Scientific Papers</a:t>
            </a:r>
          </a:p>
          <a:p>
            <a:r>
              <a:rPr lang="en-US" dirty="0">
                <a:solidFill>
                  <a:srgbClr val="7889FB"/>
                </a:solidFill>
              </a:rPr>
              <a:t>List of Seminar Topics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Topic Selection by May 04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Remaining </a:t>
            </a:r>
            <a:r>
              <a:rPr lang="en-US" dirty="0">
                <a:solidFill>
                  <a:schemeClr val="accent1"/>
                </a:solidFill>
              </a:rPr>
              <a:t>Questions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dirty="0"/>
              <a:t>02 </a:t>
            </a:r>
            <a:r>
              <a:rPr lang="en-US" b="1" dirty="0">
                <a:solidFill>
                  <a:srgbClr val="7889FB"/>
                </a:solidFill>
              </a:rPr>
              <a:t>Scientific Reading and Writing</a:t>
            </a:r>
            <a:r>
              <a:rPr lang="en-US" dirty="0"/>
              <a:t> [May 04]</a:t>
            </a:r>
          </a:p>
          <a:p>
            <a:pPr lvl="1"/>
            <a:r>
              <a:rPr lang="en-US" dirty="0"/>
              <a:t>03 </a:t>
            </a:r>
            <a:r>
              <a:rPr lang="en-US" b="1" dirty="0">
                <a:solidFill>
                  <a:srgbClr val="7889FB"/>
                </a:solidFill>
              </a:rPr>
              <a:t>Experiments, Reproducibility, and Giving Presentations</a:t>
            </a:r>
            <a:r>
              <a:rPr lang="en-US" dirty="0"/>
              <a:t> [May 11]</a:t>
            </a:r>
            <a:endParaRPr lang="en-US" b="0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5AA094-F60A-8F73-8927-8026FB766D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Q&amp;A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8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1B9DBCF-99E8-B280-7908-1ACF29D68C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Since 10/2022: Postdoc at TU Berlin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FG Big Data Engineering (DAMS Lab) headed by Prof. Matthias </a:t>
            </a:r>
            <a:r>
              <a:rPr lang="en-US" dirty="0" err="1"/>
              <a:t>Böhm</a:t>
            </a:r>
            <a:endParaRPr lang="en-US" dirty="0"/>
          </a:p>
          <a:p>
            <a:pPr lvl="1"/>
            <a:r>
              <a:rPr lang="en-US" dirty="0"/>
              <a:t>Continuing work on integrated data analysis pipelines</a:t>
            </a:r>
          </a:p>
          <a:p>
            <a:pPr lvl="1"/>
            <a:r>
              <a:rPr lang="en-US" dirty="0"/>
              <a:t>Research interests in the fields of database and ML systems</a:t>
            </a:r>
            <a:br>
              <a:rPr lang="en-US" dirty="0"/>
            </a:br>
            <a:r>
              <a:rPr lang="en-US" dirty="0"/>
              <a:t>(especially compiler &amp; runtime techniques, extensibility)</a:t>
            </a:r>
          </a:p>
          <a:p>
            <a:pPr lvl="1"/>
            <a:endParaRPr lang="en-US" dirty="0"/>
          </a:p>
          <a:p>
            <a:r>
              <a:rPr lang="en-US" dirty="0"/>
              <a:t>2021-2022: Postdoc at TU Graz &amp; Know-Center GmbH</a:t>
            </a:r>
            <a:r>
              <a:rPr lang="en-US" b="0" dirty="0"/>
              <a:t>, Austria</a:t>
            </a:r>
          </a:p>
          <a:p>
            <a:pPr lvl="1"/>
            <a:r>
              <a:rPr lang="en-US" b="0" dirty="0"/>
              <a:t>Data Management group headed by Prof. Matthias </a:t>
            </a:r>
            <a:r>
              <a:rPr lang="en-US" b="0" dirty="0" err="1"/>
              <a:t>Böhm</a:t>
            </a:r>
            <a:endParaRPr lang="en-US" b="0" dirty="0"/>
          </a:p>
          <a:p>
            <a:pPr lvl="1"/>
            <a:r>
              <a:rPr lang="en-US" b="0" dirty="0"/>
              <a:t>Started work on integrated data analysis pipelines</a:t>
            </a:r>
          </a:p>
          <a:p>
            <a:pPr lvl="1"/>
            <a:endParaRPr lang="en-US" b="0" dirty="0"/>
          </a:p>
          <a:p>
            <a:r>
              <a:rPr lang="en-US" dirty="0"/>
              <a:t>2015-2020: PhD student at TU Dresden</a:t>
            </a:r>
            <a:r>
              <a:rPr lang="en-US" b="0" dirty="0"/>
              <a:t>, Germany</a:t>
            </a:r>
          </a:p>
          <a:p>
            <a:pPr lvl="1"/>
            <a:r>
              <a:rPr lang="en-US" b="0" dirty="0"/>
              <a:t>Dresden Database Research Group headed by Prof. Wolfgang Lehner</a:t>
            </a:r>
          </a:p>
          <a:p>
            <a:pPr lvl="1"/>
            <a:r>
              <a:rPr lang="en-US" b="0" dirty="0"/>
              <a:t>PhD thesis on making complex analytical database queries more efficient</a:t>
            </a:r>
            <a:br>
              <a:rPr lang="en-US" b="0" dirty="0"/>
            </a:br>
            <a:r>
              <a:rPr lang="en-US" b="0" dirty="0"/>
              <a:t>through lightweight compression of intermediate results</a:t>
            </a:r>
          </a:p>
          <a:p>
            <a:pPr lvl="1"/>
            <a:endParaRPr lang="en-US" b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FB7FE8-9266-C1BD-E54B-E497E08090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13E05345-D4CB-7ED3-55E1-A9431FDF8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7105" y="1334482"/>
            <a:ext cx="1405662" cy="481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7B3F1-7E2E-3E7E-5E25-22565282B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05" y="4608739"/>
            <a:ext cx="1403309" cy="406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921212-CFA6-2944-751C-72B1D8D49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05" y="3195647"/>
            <a:ext cx="1185772" cy="592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A703BD-4433-1C6A-C0A7-73BAF48DAF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2333"/>
          <a:stretch/>
        </p:blipFill>
        <p:spPr>
          <a:xfrm>
            <a:off x="8497790" y="3794850"/>
            <a:ext cx="1046259" cy="447495"/>
          </a:xfrm>
          <a:prstGeom prst="rect">
            <a:avLst/>
          </a:prstGeom>
        </p:spPr>
      </p:pic>
      <p:grpSp>
        <p:nvGrpSpPr>
          <p:cNvPr id="8" name="Group 1">
            <a:extLst>
              <a:ext uri="{FF2B5EF4-FFF2-40B4-BE49-F238E27FC236}">
                <a16:creationId xmlns:a16="http://schemas.microsoft.com/office/drawing/2014/main" id="{D3F68B0B-4B8B-26F1-9FC8-B5E555AD89CD}"/>
              </a:ext>
            </a:extLst>
          </p:cNvPr>
          <p:cNvGrpSpPr/>
          <p:nvPr/>
        </p:nvGrpSpPr>
        <p:grpSpPr>
          <a:xfrm>
            <a:off x="8457105" y="1826842"/>
            <a:ext cx="1613479" cy="406703"/>
            <a:chOff x="9433249" y="6055568"/>
            <a:chExt cx="2258008" cy="569167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C83ECF9F-E8DD-EB20-3835-B74B9A656CDA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3">
              <a:extLst>
                <a:ext uri="{FF2B5EF4-FFF2-40B4-BE49-F238E27FC236}">
                  <a16:creationId xmlns:a16="http://schemas.microsoft.com/office/drawing/2014/main" id="{4C11AE20-A9C5-4910-5C08-ABC33DDD35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pic>
        <p:nvPicPr>
          <p:cNvPr id="11" name="Grafik 7">
            <a:extLst>
              <a:ext uri="{FF2B5EF4-FFF2-40B4-BE49-F238E27FC236}">
                <a16:creationId xmlns:a16="http://schemas.microsoft.com/office/drawing/2014/main" id="{53C09C88-479A-537E-EDF0-5B062132CC2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1508" y="3346753"/>
            <a:ext cx="1256564" cy="29067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A9C23C0-406A-BFAE-BEB8-5EEC5EAF55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57105" y="5105643"/>
            <a:ext cx="1283064" cy="445900"/>
          </a:xfrm>
          <a:prstGeom prst="rect">
            <a:avLst/>
          </a:prstGeom>
        </p:spPr>
      </p:pic>
      <p:pic>
        <p:nvPicPr>
          <p:cNvPr id="14" name="Grafik 7">
            <a:extLst>
              <a:ext uri="{FF2B5EF4-FFF2-40B4-BE49-F238E27FC236}">
                <a16:creationId xmlns:a16="http://schemas.microsoft.com/office/drawing/2014/main" id="{5300F803-CC9B-37C6-7E3C-56CABE411BD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1508" y="1429840"/>
            <a:ext cx="1256564" cy="29067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3264E56-A502-F659-3262-ACA79AB01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11508" y="4567000"/>
            <a:ext cx="490180" cy="49018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356AF04-E4F5-3F05-512D-AA73E4C1B56D}"/>
              </a:ext>
            </a:extLst>
          </p:cNvPr>
          <p:cNvSpPr txBox="1"/>
          <p:nvPr/>
        </p:nvSpPr>
        <p:spPr>
          <a:xfrm>
            <a:off x="10801688" y="4562837"/>
            <a:ext cx="1070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</a:rPr>
              <a:t>MorphStore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&amp; TVL</a:t>
            </a:r>
          </a:p>
        </p:txBody>
      </p:sp>
    </p:spTree>
    <p:extLst>
      <p:ext uri="{BB962C8B-B14F-4D97-AF65-F5344CB8AC3E}">
        <p14:creationId xmlns:p14="http://schemas.microsoft.com/office/powerpoint/2010/main" val="265765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5698-2495-C1A9-94F6-CCAD60A2C2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FG Big Data Engineering (DAMS Lab) – Teaching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3B0A86-E8EA-5DD9-327B-EBDCC4EE2CBA}"/>
              </a:ext>
            </a:extLst>
          </p:cNvPr>
          <p:cNvCxnSpPr/>
          <p:nvPr/>
        </p:nvCxnSpPr>
        <p:spPr>
          <a:xfrm>
            <a:off x="1184863" y="3474839"/>
            <a:ext cx="463586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60E5A86-972A-1C2F-0734-5221F5C29DC4}"/>
              </a:ext>
            </a:extLst>
          </p:cNvPr>
          <p:cNvSpPr/>
          <p:nvPr/>
        </p:nvSpPr>
        <p:spPr>
          <a:xfrm>
            <a:off x="3331379" y="4584935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 / Databases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(DM,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48E01-2FA7-01D8-2C1E-4EC096258C0B}"/>
              </a:ext>
            </a:extLst>
          </p:cNvPr>
          <p:cNvSpPr/>
          <p:nvPr/>
        </p:nvSpPr>
        <p:spPr>
          <a:xfrm>
            <a:off x="1184863" y="1432934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(ADBS,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5B0E7C-17BF-B449-94C2-9C8CB80D9423}"/>
              </a:ext>
            </a:extLst>
          </p:cNvPr>
          <p:cNvSpPr/>
          <p:nvPr/>
        </p:nvSpPr>
        <p:spPr>
          <a:xfrm>
            <a:off x="5477895" y="1433806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D68E6-056D-C7AD-7CC4-50489BBBF816}"/>
              </a:ext>
            </a:extLst>
          </p:cNvPr>
          <p:cNvSpPr/>
          <p:nvPr/>
        </p:nvSpPr>
        <p:spPr>
          <a:xfrm>
            <a:off x="3328109" y="3009370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19C2D3-9A9A-72EE-E962-4C147F49C666}"/>
              </a:ext>
            </a:extLst>
          </p:cNvPr>
          <p:cNvCxnSpPr>
            <a:stCxn id="5" idx="0"/>
            <a:endCxn id="8" idx="2"/>
          </p:cNvCxnSpPr>
          <p:nvPr/>
        </p:nvCxnSpPr>
        <p:spPr>
          <a:xfrm flipH="1" flipV="1">
            <a:off x="4401367" y="3940308"/>
            <a:ext cx="3270" cy="6446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20D2C9-478A-8263-CBE7-40EBF9A54C4F}"/>
              </a:ext>
            </a:extLst>
          </p:cNvPr>
          <p:cNvCxnSpPr>
            <a:cxnSpLocks/>
            <a:stCxn id="5" idx="3"/>
            <a:endCxn id="7" idx="2"/>
          </p:cNvCxnSpPr>
          <p:nvPr/>
        </p:nvCxnSpPr>
        <p:spPr>
          <a:xfrm flipV="1">
            <a:off x="5477895" y="2364744"/>
            <a:ext cx="1073258" cy="268566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7EB5E-8209-3277-AC13-407739D458B3}"/>
              </a:ext>
            </a:extLst>
          </p:cNvPr>
          <p:cNvCxnSpPr>
            <a:cxnSpLocks/>
            <a:stCxn id="5" idx="1"/>
            <a:endCxn id="6" idx="2"/>
          </p:cNvCxnSpPr>
          <p:nvPr/>
        </p:nvCxnSpPr>
        <p:spPr>
          <a:xfrm flipH="1" flipV="1">
            <a:off x="2258121" y="2363872"/>
            <a:ext cx="1073258" cy="26865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88232F-3F7D-1D21-A54A-DA267C2E8534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2892703" y="2363437"/>
            <a:ext cx="435406" cy="11114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898754-1E77-3FA7-88E5-31C8A476068D}"/>
              </a:ext>
            </a:extLst>
          </p:cNvPr>
          <p:cNvCxnSpPr>
            <a:stCxn id="8" idx="3"/>
          </p:cNvCxnSpPr>
          <p:nvPr/>
        </p:nvCxnSpPr>
        <p:spPr>
          <a:xfrm flipV="1">
            <a:off x="5474625" y="2363872"/>
            <a:ext cx="539899" cy="1110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EA42C7-B2FA-2F06-C1B4-F6BAAAE8A10D}"/>
              </a:ext>
            </a:extLst>
          </p:cNvPr>
          <p:cNvSpPr txBox="1"/>
          <p:nvPr/>
        </p:nvSpPr>
        <p:spPr>
          <a:xfrm>
            <a:off x="1190363" y="3009370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9DCD8-01E6-CE8B-908A-D342BB519B12}"/>
              </a:ext>
            </a:extLst>
          </p:cNvPr>
          <p:cNvSpPr txBox="1"/>
          <p:nvPr/>
        </p:nvSpPr>
        <p:spPr>
          <a:xfrm>
            <a:off x="1196849" y="3618972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Bachelor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87B685-3C5C-2455-9E97-7584B9EE7679}"/>
              </a:ext>
            </a:extLst>
          </p:cNvPr>
          <p:cNvSpPr txBox="1"/>
          <p:nvPr/>
        </p:nvSpPr>
        <p:spPr>
          <a:xfrm>
            <a:off x="5732420" y="4701668"/>
            <a:ext cx="28194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from user/application perspective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CA64E5-EA77-85F4-300D-8D7A59F85759}"/>
              </a:ext>
            </a:extLst>
          </p:cNvPr>
          <p:cNvSpPr txBox="1"/>
          <p:nvPr/>
        </p:nvSpPr>
        <p:spPr>
          <a:xfrm>
            <a:off x="6281089" y="3156218"/>
            <a:ext cx="218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CD24C0-2632-4463-CB54-40472A439DA9}"/>
              </a:ext>
            </a:extLst>
          </p:cNvPr>
          <p:cNvSpPr txBox="1"/>
          <p:nvPr/>
        </p:nvSpPr>
        <p:spPr>
          <a:xfrm>
            <a:off x="7775665" y="1420971"/>
            <a:ext cx="218068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system internals,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science lifecycle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prog. project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B7FC3C-95E0-7192-034D-E7FC83FD2F72}"/>
              </a:ext>
            </a:extLst>
          </p:cNvPr>
          <p:cNvSpPr txBox="1"/>
          <p:nvPr/>
        </p:nvSpPr>
        <p:spPr>
          <a:xfrm>
            <a:off x="3473107" y="1423608"/>
            <a:ext cx="149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system internals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project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9F370A-4EF5-C360-B3CA-2885E1346531}"/>
              </a:ext>
            </a:extLst>
          </p:cNvPr>
          <p:cNvSpPr/>
          <p:nvPr/>
        </p:nvSpPr>
        <p:spPr>
          <a:xfrm>
            <a:off x="633901" y="4034896"/>
            <a:ext cx="1901337" cy="635843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 to Scientific Methods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EFDA48-69D6-443F-36A9-BC99D3750BB8}"/>
              </a:ext>
            </a:extLst>
          </p:cNvPr>
          <p:cNvSpPr/>
          <p:nvPr/>
        </p:nvSpPr>
        <p:spPr>
          <a:xfrm>
            <a:off x="8728697" y="3317981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SE/PR Large-scale Data Engineering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(LDE,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31582B-EBD5-B91C-8B7F-B04C5D22C144}"/>
              </a:ext>
            </a:extLst>
          </p:cNvPr>
          <p:cNvSpPr/>
          <p:nvPr/>
        </p:nvSpPr>
        <p:spPr>
          <a:xfrm>
            <a:off x="5477895" y="1433806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16F7F6-73E4-E398-FCE4-04EB0DF3A291}"/>
              </a:ext>
            </a:extLst>
          </p:cNvPr>
          <p:cNvSpPr/>
          <p:nvPr/>
        </p:nvSpPr>
        <p:spPr>
          <a:xfrm>
            <a:off x="3328109" y="3009370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70FD4D-C6A8-7E38-E6ED-810D1A9F3214}"/>
              </a:ext>
            </a:extLst>
          </p:cNvPr>
          <p:cNvSpPr/>
          <p:nvPr/>
        </p:nvSpPr>
        <p:spPr>
          <a:xfrm>
            <a:off x="8725704" y="4584935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PP Prog.-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Practicals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(PPDS,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E4776F-E31F-AF0B-3404-B2FFF42F79E8}"/>
              </a:ext>
            </a:extLst>
          </p:cNvPr>
          <p:cNvSpPr/>
          <p:nvPr/>
        </p:nvSpPr>
        <p:spPr>
          <a:xfrm>
            <a:off x="9466558" y="2647693"/>
            <a:ext cx="2146516" cy="6358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 Joint ML and DM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(MLDM,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7FC9B1-149B-4479-6D7B-415DF6E7A1F6}"/>
              </a:ext>
            </a:extLst>
          </p:cNvPr>
          <p:cNvSpPr txBox="1"/>
          <p:nvPr/>
        </p:nvSpPr>
        <p:spPr>
          <a:xfrm>
            <a:off x="6794531" y="396545"/>
            <a:ext cx="3618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</a:rPr>
              <a:t>Successfully Established TUB Teaching Portfolio (modules, slides)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5549C5-621C-F371-F76F-74156F0192A7}"/>
              </a:ext>
            </a:extLst>
          </p:cNvPr>
          <p:cNvSpPr/>
          <p:nvPr/>
        </p:nvSpPr>
        <p:spPr>
          <a:xfrm>
            <a:off x="9864867" y="1423608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 Project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592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" grpId="0" animBg="1"/>
      <p:bldP spid="26" grpId="0" animBg="1"/>
      <p:bldP spid="2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08A6E45-D999-63D3-F74E-49ACF2CD38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Organization, Outline, and Deliverables</a:t>
            </a:r>
          </a:p>
          <a:p>
            <a:r>
              <a:rPr lang="en-US" dirty="0"/>
              <a:t>Structure of Scientific Papers</a:t>
            </a:r>
          </a:p>
          <a:p>
            <a:r>
              <a:rPr lang="en-US" dirty="0"/>
              <a:t>List of Seminar Topics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A97D75-6CDC-E39C-A77C-C127721DF3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4475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2582402"/>
            <a:ext cx="9999838" cy="717437"/>
          </a:xfrm>
        </p:spPr>
        <p:txBody>
          <a:bodyPr/>
          <a:lstStyle/>
          <a:p>
            <a:r>
              <a:rPr lang="en-US" dirty="0"/>
              <a:t>Course Organization, Outline, and Deliverables</a:t>
            </a:r>
          </a:p>
        </p:txBody>
      </p:sp>
    </p:spTree>
    <p:extLst>
      <p:ext uri="{BB962C8B-B14F-4D97-AF65-F5344CB8AC3E}">
        <p14:creationId xmlns:p14="http://schemas.microsoft.com/office/powerpoint/2010/main" val="394654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884487D0-18F9-C993-13A1-66A3BD8C1459}"/>
              </a:ext>
            </a:extLst>
          </p:cNvPr>
          <p:cNvSpPr/>
          <p:nvPr/>
        </p:nvSpPr>
        <p:spPr>
          <a:xfrm>
            <a:off x="1776000" y="2406785"/>
            <a:ext cx="4248434" cy="2698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0000"/>
                </a:solidFill>
              </a:rPr>
              <a:t>Seminar LDE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Reading &amp; writing scientific papers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Giving presentations on papers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Summary paper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Presentation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Lecturer &amp; seminar mentor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42B46A1-0626-2083-E1E7-1F5E35B0F976}"/>
              </a:ext>
            </a:extLst>
          </p:cNvPr>
          <p:cNvSpPr/>
          <p:nvPr/>
        </p:nvSpPr>
        <p:spPr>
          <a:xfrm>
            <a:off x="6167566" y="2406785"/>
            <a:ext cx="4248434" cy="2698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0000"/>
                </a:solidFill>
              </a:rPr>
              <a:t>Project LDE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Building &amp; evaluating prototypes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Giving presentations on prototypes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Prototype design/</a:t>
            </a:r>
            <a:r>
              <a:rPr lang="en-US" dirty="0" err="1">
                <a:solidFill>
                  <a:srgbClr val="7889FB"/>
                </a:solidFill>
              </a:rPr>
              <a:t>impl</a:t>
            </a:r>
            <a:r>
              <a:rPr lang="en-US" dirty="0">
                <a:solidFill>
                  <a:srgbClr val="7889FB"/>
                </a:solidFill>
              </a:rPr>
              <a:t>/tests/doc/eval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Presentation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Project mentors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A86A97-9525-B5F2-E8CA-38BC3397C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Large-scale Data Engineering: Module Overview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644FE24-D646-D8F2-7FF6-8EA99FA70C92}"/>
              </a:ext>
            </a:extLst>
          </p:cNvPr>
          <p:cNvSpPr/>
          <p:nvPr/>
        </p:nvSpPr>
        <p:spPr>
          <a:xfrm>
            <a:off x="1776000" y="1215272"/>
            <a:ext cx="864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#41086: LDE Seminar + Project (12 ECTS)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0CF2C60-59C7-4787-5D1F-D14970DB4345}"/>
              </a:ext>
            </a:extLst>
          </p:cNvPr>
          <p:cNvSpPr/>
          <p:nvPr/>
        </p:nvSpPr>
        <p:spPr>
          <a:xfrm>
            <a:off x="1776000" y="1676562"/>
            <a:ext cx="4248434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#41095: Seminar LDE (3)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8E4DFB1-31DA-ABF3-6DCE-ECFF9BBB21E2}"/>
              </a:ext>
            </a:extLst>
          </p:cNvPr>
          <p:cNvSpPr/>
          <p:nvPr/>
        </p:nvSpPr>
        <p:spPr>
          <a:xfrm>
            <a:off x="6167566" y="1676562"/>
            <a:ext cx="4248434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#41183: Project LDE (9 ECTS)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6FAC91E-10D8-DBB8-6979-0896B88FB8B7}"/>
              </a:ext>
            </a:extLst>
          </p:cNvPr>
          <p:cNvSpPr txBox="1"/>
          <p:nvPr/>
        </p:nvSpPr>
        <p:spPr>
          <a:xfrm>
            <a:off x="10416000" y="1225995"/>
            <a:ext cx="117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</a:rPr>
              <a:t>10 students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0B86BF-1817-2B18-1836-ED7BAE8DB329}"/>
              </a:ext>
            </a:extLst>
          </p:cNvPr>
          <p:cNvSpPr txBox="1"/>
          <p:nvPr/>
        </p:nvSpPr>
        <p:spPr>
          <a:xfrm>
            <a:off x="10416001" y="1687285"/>
            <a:ext cx="117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</a:rPr>
              <a:t>11 students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BA375BC-E548-4D30-CEF5-703CC59B0279}"/>
              </a:ext>
            </a:extLst>
          </p:cNvPr>
          <p:cNvSpPr txBox="1"/>
          <p:nvPr/>
        </p:nvSpPr>
        <p:spPr>
          <a:xfrm>
            <a:off x="596700" y="1687285"/>
            <a:ext cx="117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7889FB"/>
                </a:solidFill>
              </a:rPr>
              <a:t>10 students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446687C-E476-55BE-6EF0-261ED3AE9C94}"/>
              </a:ext>
            </a:extLst>
          </p:cNvPr>
          <p:cNvSpPr txBox="1"/>
          <p:nvPr/>
        </p:nvSpPr>
        <p:spPr>
          <a:xfrm>
            <a:off x="5332556" y="876718"/>
            <a:ext cx="1526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889FB"/>
                </a:solidFill>
              </a:rPr>
              <a:t>20 seats in total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C46461B-CEAA-9953-1908-0B48CBD86E68}"/>
              </a:ext>
            </a:extLst>
          </p:cNvPr>
          <p:cNvSpPr txBox="1"/>
          <p:nvPr/>
        </p:nvSpPr>
        <p:spPr>
          <a:xfrm>
            <a:off x="1776000" y="5202013"/>
            <a:ext cx="862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0000"/>
                </a:solidFill>
              </a:rPr>
              <a:t>In the context of systems for data engineering, data management, machine learning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C40D1E"/>
                </a:solidFill>
              </a:rPr>
              <a:t>In combination: Ideal preparation for a bachelor/master thesis with our group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E519B9C5-FD13-7745-40A9-8FFD42AB6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81" y="4170269"/>
            <a:ext cx="517385" cy="719164"/>
          </a:xfrm>
          <a:prstGeom prst="rect">
            <a:avLst/>
          </a:prstGeom>
          <a:effectLst/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D1B7751-238F-E7D8-5FC2-846CDE35E957}"/>
              </a:ext>
            </a:extLst>
          </p:cNvPr>
          <p:cNvSpPr txBox="1"/>
          <p:nvPr/>
        </p:nvSpPr>
        <p:spPr>
          <a:xfrm>
            <a:off x="8725794" y="888324"/>
            <a:ext cx="169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</a:rPr>
              <a:t>master + bachelor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A95EAE-6C52-77B3-4DCD-B584311C2FF5}"/>
              </a:ext>
            </a:extLst>
          </p:cNvPr>
          <p:cNvSpPr txBox="1"/>
          <p:nvPr/>
        </p:nvSpPr>
        <p:spPr>
          <a:xfrm>
            <a:off x="9083584" y="2015115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</a:rPr>
              <a:t>bachelor-only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E260E6F-D0A6-AD23-555D-B576AD0249B4}"/>
              </a:ext>
            </a:extLst>
          </p:cNvPr>
          <p:cNvSpPr txBox="1"/>
          <p:nvPr/>
        </p:nvSpPr>
        <p:spPr>
          <a:xfrm>
            <a:off x="1776000" y="2015115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bachelor-only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074A9F9-2562-C63E-DFC8-799CD1249416}"/>
              </a:ext>
            </a:extLst>
          </p:cNvPr>
          <p:cNvSpPr txBox="1"/>
          <p:nvPr/>
        </p:nvSpPr>
        <p:spPr>
          <a:xfrm>
            <a:off x="156518" y="2406785"/>
            <a:ext cx="1619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</a:rPr>
              <a:t>Mon, 14:00-16:00</a:t>
            </a:r>
          </a:p>
          <a:p>
            <a:pPr algn="r"/>
            <a:r>
              <a:rPr lang="en-US" sz="1400" b="1" dirty="0">
                <a:solidFill>
                  <a:srgbClr val="000000"/>
                </a:solidFill>
              </a:rPr>
              <a:t>MAR 0.008 &amp; zoom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1C755EB-86C5-9665-09DA-0EE436B2255F}"/>
              </a:ext>
            </a:extLst>
          </p:cNvPr>
          <p:cNvSpPr txBox="1"/>
          <p:nvPr/>
        </p:nvSpPr>
        <p:spPr>
          <a:xfrm>
            <a:off x="10396625" y="2406785"/>
            <a:ext cx="1619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Mon, 16:00-18:00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MAR 0.008 &amp; zoom</a:t>
            </a:r>
          </a:p>
        </p:txBody>
      </p:sp>
      <p:pic>
        <p:nvPicPr>
          <p:cNvPr id="20" name="Picture 16">
            <a:extLst>
              <a:ext uri="{FF2B5EF4-FFF2-40B4-BE49-F238E27FC236}">
                <a16:creationId xmlns:a16="http://schemas.microsoft.com/office/drawing/2014/main" id="{8003B4C4-BF54-F93D-B664-CE8F272C9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31" r="20031" b="9757"/>
          <a:stretch/>
        </p:blipFill>
        <p:spPr>
          <a:xfrm>
            <a:off x="7514686" y="4170659"/>
            <a:ext cx="318440" cy="719164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5BA1F0DC-7E10-6EE1-5F48-E96C18548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r="8614"/>
          <a:stretch/>
        </p:blipFill>
        <p:spPr>
          <a:xfrm>
            <a:off x="6557860" y="4170659"/>
            <a:ext cx="428248" cy="719164"/>
          </a:xfrm>
          <a:prstGeom prst="rect">
            <a:avLst/>
          </a:prstGeom>
          <a:effec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871BA8E-010C-0849-A6E3-7792A2762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r="19451"/>
          <a:stretch/>
        </p:blipFill>
        <p:spPr>
          <a:xfrm>
            <a:off x="7030701" y="4170659"/>
            <a:ext cx="439392" cy="71916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5785681-155A-F260-3D4F-75BB25418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8" r="5326"/>
          <a:stretch/>
        </p:blipFill>
        <p:spPr>
          <a:xfrm>
            <a:off x="8778792" y="4169823"/>
            <a:ext cx="339666" cy="720000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4C41E43C-93E9-2FB4-EF91-5EB7CEB1DF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223" r="28955"/>
          <a:stretch/>
        </p:blipFill>
        <p:spPr>
          <a:xfrm>
            <a:off x="8379789" y="4169823"/>
            <a:ext cx="354410" cy="72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E52BFF-DE67-6797-1A66-560F132FE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7954" t="14912" r="37005" b="45738"/>
          <a:stretch/>
        </p:blipFill>
        <p:spPr>
          <a:xfrm>
            <a:off x="7877719" y="4169823"/>
            <a:ext cx="457477" cy="72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FAADD73C-30FC-7095-9A00-92A24C1A62F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8503" t="14116" r="35527" b="46534"/>
          <a:stretch/>
        </p:blipFill>
        <p:spPr>
          <a:xfrm>
            <a:off x="9163051" y="4169823"/>
            <a:ext cx="475186" cy="72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52563C7D-8917-E912-15B4-E8493054844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5277" t="13850" r="34889" b="45940"/>
          <a:stretch/>
        </p:blipFill>
        <p:spPr>
          <a:xfrm>
            <a:off x="9682828" y="4169823"/>
            <a:ext cx="52843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  <p:bldP spid="16" grpId="0"/>
      <p:bldP spid="23" grpId="0"/>
      <p:bldP spid="24" grpId="0"/>
      <p:bldP spid="25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F38BE4-70BC-2B3B-A4A7-116264DE55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General Contact Person</a:t>
            </a:r>
          </a:p>
          <a:p>
            <a:pPr lvl="1"/>
            <a:r>
              <a:rPr lang="en-US" dirty="0"/>
              <a:t>Dr.-Ing. Patrick Damme (</a:t>
            </a:r>
            <a:r>
              <a:rPr lang="en-US" dirty="0">
                <a:hlinkClick r:id="rId2"/>
              </a:rPr>
              <a:t>patrick.damme@tu-berlin.de</a:t>
            </a:r>
            <a:r>
              <a:rPr lang="en-US" dirty="0"/>
              <a:t>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Course Website</a:t>
            </a:r>
          </a:p>
          <a:p>
            <a:pPr lvl="1"/>
            <a:r>
              <a:rPr lang="en-US" dirty="0">
                <a:hlinkClick r:id="rId3"/>
              </a:rPr>
              <a:t>https://pdamme.github.io/teaching/2026_summer/lde/lde_summer2026.html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One site for semina</a:t>
            </a:r>
            <a:r>
              <a:rPr lang="en-US" dirty="0"/>
              <a:t>r and project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All material</a:t>
            </a:r>
            <a:r>
              <a:rPr lang="en-US" dirty="0"/>
              <a:t>, schedule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C40D1E"/>
                </a:solidFill>
              </a:rPr>
              <a:t>deadlines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ISIS course</a:t>
            </a:r>
          </a:p>
          <a:p>
            <a:pPr lvl="1"/>
            <a:r>
              <a:rPr lang="en-US" dirty="0">
                <a:hlinkClick r:id="rId4"/>
              </a:rPr>
              <a:t>https://isis.tu-berlin.de/course/view.php?id=46572</a:t>
            </a:r>
            <a:endParaRPr lang="en-US" dirty="0"/>
          </a:p>
          <a:p>
            <a:pPr lvl="1"/>
            <a:r>
              <a:rPr lang="en-US" dirty="0"/>
              <a:t>Announcements, discussion forum, topic selection poll, submission of summary paper and presentation slides</a:t>
            </a:r>
            <a:endParaRPr lang="de-DE" dirty="0"/>
          </a:p>
          <a:p>
            <a:r>
              <a:rPr lang="en-US" dirty="0"/>
              <a:t>Language</a:t>
            </a:r>
          </a:p>
          <a:p>
            <a:pPr lvl="1"/>
            <a:r>
              <a:rPr lang="en-US" dirty="0"/>
              <a:t>Lectures and slides: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dirty="0"/>
              <a:t>Communication: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  <a:r>
              <a:rPr lang="en-US" dirty="0"/>
              <a:t>/</a:t>
            </a:r>
            <a:r>
              <a:rPr lang="en-US" b="1" dirty="0"/>
              <a:t>German</a:t>
            </a:r>
          </a:p>
          <a:p>
            <a:pPr lvl="1"/>
            <a:r>
              <a:rPr lang="en-US" dirty="0"/>
              <a:t>Submitted paper and presentation: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Informal language </a:t>
            </a:r>
            <a:r>
              <a:rPr lang="en-US" dirty="0"/>
              <a:t>(first name is fine), immediate feedback is welcome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9789CB-61CB-C1D4-6D44-C317D7859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5835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846AB3-8848-AF7A-196A-3851F0AC1A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Three Introductory Lectures</a:t>
            </a:r>
            <a:r>
              <a:rPr lang="en-US" b="0" dirty="0">
                <a:solidFill>
                  <a:srgbClr val="7889FB"/>
                </a:solidFill>
              </a:rPr>
              <a:t> (optional)</a:t>
            </a:r>
          </a:p>
          <a:p>
            <a:pPr lvl="1"/>
            <a:r>
              <a:rPr lang="en-US" dirty="0"/>
              <a:t>Apr 27:   Structure of Scientific Papers</a:t>
            </a:r>
          </a:p>
          <a:p>
            <a:pPr lvl="1"/>
            <a:r>
              <a:rPr lang="en-US" dirty="0"/>
              <a:t>May 04:  Scientific Reading and Writing</a:t>
            </a:r>
          </a:p>
          <a:p>
            <a:pPr lvl="1"/>
            <a:r>
              <a:rPr lang="en-US" dirty="0"/>
              <a:t>May 11:  Experiments, Reproducibility,</a:t>
            </a:r>
            <a:br>
              <a:rPr lang="en-US" dirty="0"/>
            </a:br>
            <a:r>
              <a:rPr lang="en-US" dirty="0"/>
              <a:t>                 and Giving Presentations</a:t>
            </a:r>
          </a:p>
          <a:p>
            <a:r>
              <a:rPr lang="en-US" dirty="0"/>
              <a:t>Self-organized Seminar Work</a:t>
            </a:r>
          </a:p>
          <a:p>
            <a:pPr lvl="1"/>
            <a:r>
              <a:rPr lang="en-US" dirty="0"/>
              <a:t>Consultation hours for any questions</a:t>
            </a:r>
            <a:r>
              <a:rPr lang="en-US" dirty="0">
                <a:solidFill>
                  <a:srgbClr val="7889FB"/>
                </a:solidFill>
              </a:rPr>
              <a:t> (optional)</a:t>
            </a:r>
            <a:br>
              <a:rPr lang="en-US" dirty="0">
                <a:solidFill>
                  <a:srgbClr val="7889FB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(FR 768 and zoom)</a:t>
            </a:r>
          </a:p>
          <a:p>
            <a:r>
              <a:rPr lang="en-US" dirty="0"/>
              <a:t>Final Presentations</a:t>
            </a:r>
            <a:r>
              <a:rPr lang="en-US" b="0" dirty="0">
                <a:solidFill>
                  <a:srgbClr val="C00000"/>
                </a:solidFill>
              </a:rPr>
              <a:t> (mandatory, in-person)</a:t>
            </a:r>
          </a:p>
          <a:p>
            <a:pPr lvl="1"/>
            <a:r>
              <a:rPr lang="en-US" dirty="0"/>
              <a:t>Jun 29, </a:t>
            </a:r>
            <a:r>
              <a:rPr lang="en-US" dirty="0">
                <a:solidFill>
                  <a:srgbClr val="7889FB"/>
                </a:solidFill>
              </a:rPr>
              <a:t>14:00-18:00</a:t>
            </a:r>
            <a:r>
              <a:rPr lang="en-US" dirty="0"/>
              <a:t>: Session #1</a:t>
            </a:r>
          </a:p>
          <a:p>
            <a:pPr lvl="1"/>
            <a:r>
              <a:rPr lang="en-US" dirty="0"/>
              <a:t>Jul 06, </a:t>
            </a:r>
            <a:r>
              <a:rPr lang="en-US" dirty="0">
                <a:solidFill>
                  <a:srgbClr val="7889FB"/>
                </a:solidFill>
              </a:rPr>
              <a:t>14:00-18:00</a:t>
            </a:r>
            <a:r>
              <a:rPr lang="en-US" dirty="0"/>
              <a:t>: Session #2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A0EFEA-164C-9773-7B3A-25BDD464DD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Semester Schedule &amp; Deadlines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063D2F-D652-A482-0EF8-CB21206DCC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List of Seminar Topics</a:t>
            </a:r>
          </a:p>
          <a:p>
            <a:pPr lvl="1"/>
            <a:r>
              <a:rPr lang="en-US" dirty="0"/>
              <a:t>Presented today, take your time to select afterwards</a:t>
            </a:r>
          </a:p>
          <a:p>
            <a:r>
              <a:rPr lang="en-US" dirty="0"/>
              <a:t>Topic Selection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Deadline: May 04, 23:59</a:t>
            </a:r>
            <a:r>
              <a:rPr lang="en-US" dirty="0">
                <a:solidFill>
                  <a:srgbClr val="000000"/>
                </a:solidFill>
              </a:rPr>
              <a:t> (in 1 week)</a:t>
            </a:r>
          </a:p>
          <a:p>
            <a:pPr lvl="1"/>
            <a:r>
              <a:rPr lang="en-US" dirty="0"/>
              <a:t>Ranked list of </a:t>
            </a:r>
            <a:r>
              <a:rPr lang="en-US" b="1" dirty="0"/>
              <a:t>5 topics</a:t>
            </a:r>
            <a:r>
              <a:rPr lang="en-US" dirty="0"/>
              <a:t> via poll on the ISIS course</a:t>
            </a:r>
          </a:p>
          <a:p>
            <a:pPr lvl="1"/>
            <a:r>
              <a:rPr lang="en-US" dirty="0"/>
              <a:t>Global topic assignment based on preferences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Notification of assigned topics: May 06</a:t>
            </a:r>
            <a:r>
              <a:rPr lang="en-US" dirty="0">
                <a:solidFill>
                  <a:schemeClr val="tx1"/>
                </a:solidFill>
              </a:rPr>
              <a:t> (in 1</a:t>
            </a:r>
            <a:r>
              <a:rPr lang="en-US" baseline="30000" dirty="0"/>
              <a:t>+</a:t>
            </a:r>
            <a:r>
              <a:rPr lang="en-US" dirty="0">
                <a:solidFill>
                  <a:schemeClr val="tx1"/>
                </a:solidFill>
              </a:rPr>
              <a:t> week)</a:t>
            </a:r>
          </a:p>
          <a:p>
            <a:r>
              <a:rPr lang="en-US" dirty="0"/>
              <a:t>Submission of Summary Paper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Deadline: Jun 15, 23:59</a:t>
            </a:r>
            <a:r>
              <a:rPr lang="en-US" dirty="0">
                <a:solidFill>
                  <a:srgbClr val="000000"/>
                </a:solidFill>
              </a:rPr>
              <a:t> (in 7 weeks)</a:t>
            </a:r>
          </a:p>
          <a:p>
            <a:pPr lvl="1"/>
            <a:r>
              <a:rPr lang="en-US" dirty="0"/>
              <a:t>Upload PDF in the ISIS course</a:t>
            </a:r>
          </a:p>
          <a:p>
            <a:r>
              <a:rPr lang="en-US" dirty="0"/>
              <a:t>Submission of Presentation Slides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Deadline: The day before you present, 23:59</a:t>
            </a:r>
          </a:p>
          <a:p>
            <a:pPr lvl="1"/>
            <a:r>
              <a:rPr lang="en-US" dirty="0"/>
              <a:t>Upload PDF in the ISIS course</a:t>
            </a:r>
          </a:p>
        </p:txBody>
      </p:sp>
    </p:spTree>
    <p:extLst>
      <p:ext uri="{BB962C8B-B14F-4D97-AF65-F5344CB8AC3E}">
        <p14:creationId xmlns:p14="http://schemas.microsoft.com/office/powerpoint/2010/main" val="31297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TU Berlin 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2995</Words>
  <Application>Microsoft Office PowerPoint</Application>
  <PresentationFormat>Breitbild</PresentationFormat>
  <Paragraphs>396</Paragraphs>
  <Slides>27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5" baseType="lpstr">
      <vt:lpstr>Arial</vt:lpstr>
      <vt:lpstr>Calibri</vt:lpstr>
      <vt:lpstr>Consolas</vt:lpstr>
      <vt:lpstr>Courier New</vt:lpstr>
      <vt:lpstr>OpenSymbol</vt:lpstr>
      <vt:lpstr>Wingdings</vt:lpstr>
      <vt:lpstr>Titelfolien zur Auswahl</vt:lpstr>
      <vt:lpstr>Master für Folgeseiten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Large-scale Data Engineering: 01 Structure of Scientific Papers</dc:title>
  <dc:creator>Patrick Damme</dc:creator>
  <cp:lastModifiedBy>TU-Pseudonym 3624437813768008</cp:lastModifiedBy>
  <cp:revision>852</cp:revision>
  <cp:lastPrinted>2021-03-24T16:10:50Z</cp:lastPrinted>
  <dcterms:created xsi:type="dcterms:W3CDTF">2023-02-25T13:39:16Z</dcterms:created>
  <dcterms:modified xsi:type="dcterms:W3CDTF">2026-04-26T18:12:05Z</dcterms:modified>
</cp:coreProperties>
</file>