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360" r:id="rId4"/>
    <p:sldId id="361" r:id="rId5"/>
    <p:sldId id="362" r:id="rId6"/>
    <p:sldId id="401" r:id="rId7"/>
    <p:sldId id="403" r:id="rId8"/>
    <p:sldId id="404" r:id="rId9"/>
    <p:sldId id="402" r:id="rId10"/>
    <p:sldId id="405" r:id="rId11"/>
    <p:sldId id="432" r:id="rId12"/>
    <p:sldId id="408" r:id="rId13"/>
    <p:sldId id="435" r:id="rId14"/>
    <p:sldId id="436" r:id="rId15"/>
    <p:sldId id="409" r:id="rId16"/>
    <p:sldId id="410" r:id="rId17"/>
    <p:sldId id="411" r:id="rId18"/>
    <p:sldId id="412" r:id="rId19"/>
    <p:sldId id="415" r:id="rId20"/>
    <p:sldId id="416" r:id="rId21"/>
    <p:sldId id="417" r:id="rId22"/>
    <p:sldId id="420" r:id="rId23"/>
    <p:sldId id="434" r:id="rId24"/>
    <p:sldId id="422" r:id="rId25"/>
    <p:sldId id="425" r:id="rId26"/>
    <p:sldId id="426" r:id="rId27"/>
    <p:sldId id="427" r:id="rId28"/>
    <p:sldId id="433" r:id="rId29"/>
    <p:sldId id="429" r:id="rId30"/>
    <p:sldId id="430" r:id="rId31"/>
    <p:sldId id="431" r:id="rId32"/>
    <p:sldId id="43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1" autoAdjust="0"/>
    <p:restoredTop sz="91093" autoAdjust="0"/>
  </p:normalViewPr>
  <p:slideViewPr>
    <p:cSldViewPr snapToGrid="0" snapToObjects="1">
      <p:cViewPr varScale="1">
        <p:scale>
          <a:sx n="103" d="100"/>
          <a:sy n="103" d="100"/>
        </p:scale>
        <p:origin x="4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23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10.05.2026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03 Experiments, Reproducibility &amp; Presentations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damslab/reproduc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tpc.org/tp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03 Experiments, Reproducibility &amp; Presentations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10, 2026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038" y="6073529"/>
            <a:ext cx="732314" cy="549235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452807" y="6024982"/>
            <a:ext cx="37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”03 Experiments and Reproducibility”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03066-87A2-2D35-13A4-F04A1D1CD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8" y="1268963"/>
            <a:ext cx="6516751" cy="45066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 Primary Baseline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Existing algorithm or system infrastructure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Avoid speedup-only results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(need absolute numbers for grounding)</a:t>
            </a:r>
          </a:p>
          <a:p>
            <a:r>
              <a:rPr lang="en-US" dirty="0">
                <a:solidFill>
                  <a:srgbClr val="000000"/>
                </a:solidFill>
              </a:rPr>
              <a:t>#2 Additional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Alternative systems with different runtime and compiler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Usually, not directly comparable but important for grounding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E.g., </a:t>
            </a:r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R, Julia, Spark, TensorFlow,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PyTorch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E.g., DAPHNE: the same, plus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numpy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pandas,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DuckDB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Potential hindering factors: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commercial and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closed-source systems, software licenses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CEA97E-B548-1A89-3A13-1DF37D11F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727D92-1568-94A4-87D2-F23E14D1E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8050" y="1262741"/>
            <a:ext cx="4743450" cy="12772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state-of-the-art don’t add up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5F06-547D-C9D9-4440-B83D39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52" y="28805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05E613-9BC6-E1A5-C014-3AC24048CC89}"/>
              </a:ext>
            </a:extLst>
          </p:cNvPr>
          <p:cNvSpPr txBox="1"/>
          <p:nvPr/>
        </p:nvSpPr>
        <p:spPr>
          <a:xfrm>
            <a:off x="8137820" y="2720026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49721-FAB5-CFFE-9E3B-0DFD101FC9AA}"/>
              </a:ext>
            </a:extLst>
          </p:cNvPr>
          <p:cNvSpPr txBox="1"/>
          <p:nvPr/>
        </p:nvSpPr>
        <p:spPr>
          <a:xfrm>
            <a:off x="8137820" y="3787842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F04371-4D0D-61E1-15CF-B029BCC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51" y="395111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680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D79EBD-0D8C-D941-B7CA-EEDA0335E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hardware (irrelevance)</a:t>
            </a:r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 (#cores, clock freq., cache size),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software, compiler flags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with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55724-BF15-BC4D-AC91-47754FE5D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Experimental Setting (Hardware &amp; Software)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9067FD-11B2-F279-F3F2-F7795522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44" y="2234044"/>
            <a:ext cx="2833408" cy="20677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6A9B21-8DEB-6BEF-580E-1CA200FC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952" y="2234044"/>
            <a:ext cx="1873249" cy="20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D2F1C6-4DC6-3D7C-A71C-903631D1C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Typical Metrics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Runtime (elapsed time) [e.g.,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Throughput [e.g., GB/s]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Memory/storage consumption [e.g., GB]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Performance counters [e.g., #L1d-cache misses]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Result quality, e.g.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accuracy, recall/precision, various error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Useful metrics depend on goal of experiment</a:t>
            </a:r>
          </a:p>
          <a:p>
            <a:r>
              <a:rPr lang="en-US" dirty="0">
                <a:solidFill>
                  <a:srgbClr val="000000"/>
                </a:solidFill>
              </a:rPr>
              <a:t>How to Measure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General tools: e.g.,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perf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top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htop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iotop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System-</a:t>
            </a:r>
            <a:r>
              <a:rPr lang="en-US" dirty="0" err="1">
                <a:solidFill>
                  <a:srgbClr val="000000"/>
                </a:solidFill>
              </a:rPr>
              <a:t>spefic</a:t>
            </a:r>
            <a:r>
              <a:rPr lang="en-US" dirty="0">
                <a:solidFill>
                  <a:srgbClr val="000000"/>
                </a:solidFill>
              </a:rPr>
              <a:t> tracing/statistics tools, e.g.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DAPHNE: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--timing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--statistics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-stats &lt;count&gt;</a:t>
            </a:r>
          </a:p>
          <a:p>
            <a:pPr lvl="2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D4DFF0-A647-BC9C-D659-6B2E55627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AD8192-B753-5492-BB69-CA5EAC9853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Repeat Measurements &amp; Calculate Mean/Median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Reduce sensitivity to outliers</a:t>
            </a:r>
          </a:p>
          <a:p>
            <a:r>
              <a:rPr lang="en-US" dirty="0">
                <a:solidFill>
                  <a:srgbClr val="000000"/>
                </a:solidFill>
              </a:rPr>
              <a:t>Ensure Fair Comparison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recent version </a:t>
            </a:r>
            <a:r>
              <a:rPr lang="en-US" dirty="0">
                <a:solidFill>
                  <a:srgbClr val="000000"/>
                </a:solidFill>
              </a:rPr>
              <a:t>of all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the right </a:t>
            </a:r>
            <a:r>
              <a:rPr lang="en-US" b="1" dirty="0">
                <a:solidFill>
                  <a:srgbClr val="7889FB"/>
                </a:solidFill>
              </a:rPr>
              <a:t>compiler and prog language flags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(e.g., optimization levels: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g++ -O3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Tune baselines </a:t>
            </a:r>
            <a:r>
              <a:rPr lang="en-US" dirty="0">
                <a:solidFill>
                  <a:srgbClr val="000000"/>
                </a:solidFill>
              </a:rPr>
              <a:t>by hand to get the most out of them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See their docs for the </a:t>
            </a:r>
            <a:r>
              <a:rPr lang="en-US" b="1" dirty="0" err="1">
                <a:solidFill>
                  <a:srgbClr val="000000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config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tuning knobs</a:t>
            </a:r>
          </a:p>
          <a:p>
            <a:r>
              <a:rPr lang="en-US" dirty="0">
                <a:solidFill>
                  <a:srgbClr val="000000"/>
                </a:solidFill>
              </a:rPr>
              <a:t>Result Interpretation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Don’t just report </a:t>
            </a:r>
            <a:r>
              <a:rPr lang="en-US" dirty="0">
                <a:solidFill>
                  <a:srgbClr val="000000"/>
                </a:solidFill>
              </a:rPr>
              <a:t>the results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Try to </a:t>
            </a:r>
            <a:r>
              <a:rPr lang="en-US" b="1" dirty="0">
                <a:solidFill>
                  <a:srgbClr val="7889FB"/>
                </a:solidFill>
              </a:rPr>
              <a:t>understand and explain </a:t>
            </a:r>
            <a:r>
              <a:rPr lang="en-US" dirty="0">
                <a:solidFill>
                  <a:srgbClr val="000000"/>
                </a:solidFill>
              </a:rPr>
              <a:t>them</a:t>
            </a:r>
          </a:p>
          <a:p>
            <a:pPr lvl="1"/>
            <a:endParaRPr lang="en-US" b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5E8250A-4C95-FD45-4F83-EEB7FA050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428646"/>
          </a:xfrm>
        </p:spPr>
        <p:txBody>
          <a:bodyPr/>
          <a:lstStyle/>
          <a:p>
            <a:r>
              <a:rPr lang="en-US" dirty="0"/>
              <a:t>Example: k-Means Clustering on Small Random Dataset in DAPHNE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179EA1-D16C-D6F2-B1D5-F24701526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Comparison: Measuring Time in DAPHNE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7D6712-9940-4C96-C380-6D45CD4F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6" t="12206" r="1506" b="7687"/>
          <a:stretch/>
        </p:blipFill>
        <p:spPr>
          <a:xfrm>
            <a:off x="1714500" y="1852592"/>
            <a:ext cx="10037619" cy="2972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B835E4-1B33-068E-6C96-C6A793593F43}"/>
              </a:ext>
            </a:extLst>
          </p:cNvPr>
          <p:cNvSpPr txBox="1"/>
          <p:nvPr/>
        </p:nvSpPr>
        <p:spPr>
          <a:xfrm>
            <a:off x="488668" y="259484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--timing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66E87F-C6BB-A243-DE3C-133DE97AE75D}"/>
              </a:ext>
            </a:extLst>
          </p:cNvPr>
          <p:cNvSpPr txBox="1"/>
          <p:nvPr/>
        </p:nvSpPr>
        <p:spPr>
          <a:xfrm>
            <a:off x="91122" y="3428084"/>
            <a:ext cx="1377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--statistics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9D2677-0D34-2E46-03A9-B1EC79695DB7}"/>
              </a:ext>
            </a:extLst>
          </p:cNvPr>
          <p:cNvSpPr txBox="1"/>
          <p:nvPr/>
        </p:nvSpPr>
        <p:spPr>
          <a:xfrm>
            <a:off x="886212" y="447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time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34BD67-AAA2-4535-3837-D285778189A9}"/>
              </a:ext>
            </a:extLst>
          </p:cNvPr>
          <p:cNvSpPr txBox="1"/>
          <p:nvPr/>
        </p:nvSpPr>
        <p:spPr>
          <a:xfrm>
            <a:off x="687440" y="208186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b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output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3134803A-AA55-020D-37C6-DBBEC04A3A25}"/>
              </a:ext>
            </a:extLst>
          </p:cNvPr>
          <p:cNvSpPr/>
          <p:nvPr/>
        </p:nvSpPr>
        <p:spPr>
          <a:xfrm>
            <a:off x="1454728" y="1998992"/>
            <a:ext cx="166255" cy="688975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2B7B479-7BBF-2780-672F-B7286FA22E53}"/>
              </a:ext>
            </a:extLst>
          </p:cNvPr>
          <p:cNvSpPr/>
          <p:nvPr/>
        </p:nvSpPr>
        <p:spPr>
          <a:xfrm>
            <a:off x="1454728" y="2687967"/>
            <a:ext cx="166255" cy="156061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BDD99022-214C-CF45-E30C-9FFC9A16D444}"/>
              </a:ext>
            </a:extLst>
          </p:cNvPr>
          <p:cNvSpPr/>
          <p:nvPr/>
        </p:nvSpPr>
        <p:spPr>
          <a:xfrm>
            <a:off x="1454728" y="2844028"/>
            <a:ext cx="166255" cy="1475889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78B9C5B4-4AF4-8AB6-159C-286770CB3EB3}"/>
              </a:ext>
            </a:extLst>
          </p:cNvPr>
          <p:cNvSpPr/>
          <p:nvPr/>
        </p:nvSpPr>
        <p:spPr>
          <a:xfrm>
            <a:off x="1454728" y="4475978"/>
            <a:ext cx="166255" cy="313840"/>
          </a:xfrm>
          <a:prstGeom prst="leftBrace">
            <a:avLst>
              <a:gd name="adj1" fmla="val 4843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F74AD1-6156-3DE5-0173-84005A985C62}"/>
              </a:ext>
            </a:extLst>
          </p:cNvPr>
          <p:cNvSpPr/>
          <p:nvPr/>
        </p:nvSpPr>
        <p:spPr>
          <a:xfrm>
            <a:off x="3635953" y="1852592"/>
            <a:ext cx="298450" cy="146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1F3AB2-F99F-3FF0-CD4D-777535C6C96A}"/>
              </a:ext>
            </a:extLst>
          </p:cNvPr>
          <p:cNvSpPr/>
          <p:nvPr/>
        </p:nvSpPr>
        <p:spPr>
          <a:xfrm>
            <a:off x="4594802" y="1852592"/>
            <a:ext cx="511175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A026C95-3AE4-A539-88A4-02F02EC43770}"/>
              </a:ext>
            </a:extLst>
          </p:cNvPr>
          <p:cNvSpPr/>
          <p:nvPr/>
        </p:nvSpPr>
        <p:spPr>
          <a:xfrm>
            <a:off x="5140903" y="1852592"/>
            <a:ext cx="714953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1274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949357-1E7A-1AE4-968D-18715DE1D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1374484"/>
          </a:xfrm>
        </p:spPr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5FD37-683A-A342-6BBD-AE88F7F8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2C6970-4785-1E7A-7BF1-93024FC93833}"/>
              </a:ext>
            </a:extLst>
          </p:cNvPr>
          <p:cNvGrpSpPr/>
          <p:nvPr/>
        </p:nvGrpSpPr>
        <p:grpSpPr>
          <a:xfrm>
            <a:off x="1090058" y="2975709"/>
            <a:ext cx="1900554" cy="1229360"/>
            <a:chOff x="720726" y="3322320"/>
            <a:chExt cx="1900554" cy="12293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28DFAF20-90E4-EDF0-3895-91E60FE8DFE5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4">
                <a:extLst>
                  <a:ext uri="{FF2B5EF4-FFF2-40B4-BE49-F238E27FC236}">
                    <a16:creationId xmlns:a16="http://schemas.microsoft.com/office/drawing/2014/main" id="{EA9B91FA-8DCD-3BF2-535B-82589ED69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DD06EB70-9660-93A9-83FF-08E06191B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62CF9C-590C-C7B8-B24F-2D17E8096E26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BF1853D-B6C8-12D8-43F5-4D668EDA8999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A2210282-9F21-F5AA-4296-68A95E6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3" y="4547664"/>
            <a:ext cx="459858" cy="465268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9C1A4E4-AA53-A829-EEC8-1944EFA291F9}"/>
              </a:ext>
            </a:extLst>
          </p:cNvPr>
          <p:cNvSpPr txBox="1"/>
          <p:nvPr/>
        </p:nvSpPr>
        <p:spPr>
          <a:xfrm>
            <a:off x="1274723" y="5041586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2C3B4B3-C1CF-5E21-58E0-17F239300935}"/>
              </a:ext>
            </a:extLst>
          </p:cNvPr>
          <p:cNvGrpSpPr/>
          <p:nvPr/>
        </p:nvGrpSpPr>
        <p:grpSpPr>
          <a:xfrm>
            <a:off x="4108163" y="2975709"/>
            <a:ext cx="2317114" cy="1229360"/>
            <a:chOff x="3138806" y="3322320"/>
            <a:chExt cx="2317114" cy="12293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F691DBD7-29B5-1572-15C3-1E85588595F9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16">
                <a:extLst>
                  <a:ext uri="{FF2B5EF4-FFF2-40B4-BE49-F238E27FC236}">
                    <a16:creationId xmlns:a16="http://schemas.microsoft.com/office/drawing/2014/main" id="{4F7E9CFD-3C1B-4457-951E-063B9800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74ABA5D5-C6EE-DDBF-4115-834457F9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42C17237-020A-750B-56C0-1DBF76E2642A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6B945E4-D288-9D2B-09FC-77F991AE3DF8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255A56FD-8ED1-BAC3-55CC-CC4BCCBD8763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F2495F83-A8B5-D861-4872-DC3C7AE6A37C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896B11E7-BCD6-FA8A-3589-0D6B02BCD9C9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8F0B7D9-29EE-9824-C4F6-2B480BD06C07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259A3A88-5D78-A84C-705D-19134CC8100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BD1C1D1F-267C-9C71-8F25-9989EDD50DFA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id="{0AA8DB9C-348E-724B-526F-0E2D3F44594A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7BBBF8CA-E2F7-A481-7E64-6329CB964FA0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C6BFAC12-8B3C-26DE-E62C-3D23B59A2FDD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48">
            <a:extLst>
              <a:ext uri="{FF2B5EF4-FFF2-40B4-BE49-F238E27FC236}">
                <a16:creationId xmlns:a16="http://schemas.microsoft.com/office/drawing/2014/main" id="{E699FCCD-ED85-DECC-15FC-1CC4493B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8" y="4547664"/>
            <a:ext cx="459858" cy="465268"/>
          </a:xfrm>
          <a:prstGeom prst="rect">
            <a:avLst/>
          </a:prstGeom>
        </p:spPr>
      </p:pic>
      <p:sp>
        <p:nvSpPr>
          <p:cNvPr id="28" name="TextBox 49">
            <a:extLst>
              <a:ext uri="{FF2B5EF4-FFF2-40B4-BE49-F238E27FC236}">
                <a16:creationId xmlns:a16="http://schemas.microsoft.com/office/drawing/2014/main" id="{8A82446D-E8C5-663D-29D8-9C714C6ECE2B}"/>
              </a:ext>
            </a:extLst>
          </p:cNvPr>
          <p:cNvSpPr txBox="1"/>
          <p:nvPr/>
        </p:nvSpPr>
        <p:spPr>
          <a:xfrm>
            <a:off x="4300095" y="5061906"/>
            <a:ext cx="2524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6836A953-F505-F8F3-A867-B30D7EC2F9F5}"/>
              </a:ext>
            </a:extLst>
          </p:cNvPr>
          <p:cNvSpPr/>
          <p:nvPr/>
        </p:nvSpPr>
        <p:spPr>
          <a:xfrm>
            <a:off x="6799822" y="34988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3">
            <a:extLst>
              <a:ext uri="{FF2B5EF4-FFF2-40B4-BE49-F238E27FC236}">
                <a16:creationId xmlns:a16="http://schemas.microsoft.com/office/drawing/2014/main" id="{4183A3E9-4A69-64C9-4610-E79EFAF7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87" y="4547664"/>
            <a:ext cx="481498" cy="484203"/>
          </a:xfrm>
          <a:prstGeom prst="rect">
            <a:avLst/>
          </a:prstGeom>
        </p:spPr>
      </p:pic>
      <p:grpSp>
        <p:nvGrpSpPr>
          <p:cNvPr id="31" name="Group 77">
            <a:extLst>
              <a:ext uri="{FF2B5EF4-FFF2-40B4-BE49-F238E27FC236}">
                <a16:creationId xmlns:a16="http://schemas.microsoft.com/office/drawing/2014/main" id="{1CEE82FE-030D-7873-FE5E-E382FE5BD7AD}"/>
              </a:ext>
            </a:extLst>
          </p:cNvPr>
          <p:cNvGrpSpPr/>
          <p:nvPr/>
        </p:nvGrpSpPr>
        <p:grpSpPr>
          <a:xfrm>
            <a:off x="7541422" y="2955389"/>
            <a:ext cx="2317114" cy="1625407"/>
            <a:chOff x="6400166" y="3302000"/>
            <a:chExt cx="2317114" cy="1625407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5D0447C3-29A3-CCA6-4AB6-EDDF3BF6B1F9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65">
                <a:extLst>
                  <a:ext uri="{FF2B5EF4-FFF2-40B4-BE49-F238E27FC236}">
                    <a16:creationId xmlns:a16="http://schemas.microsoft.com/office/drawing/2014/main" id="{5F1AB35E-E8AA-5722-D73E-9769DDFFD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66">
                <a:extLst>
                  <a:ext uri="{FF2B5EF4-FFF2-40B4-BE49-F238E27FC236}">
                    <a16:creationId xmlns:a16="http://schemas.microsoft.com/office/drawing/2014/main" id="{8368B5F0-2BDF-ADD6-7E8B-F3536AF18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54">
              <a:extLst>
                <a:ext uri="{FF2B5EF4-FFF2-40B4-BE49-F238E27FC236}">
                  <a16:creationId xmlns:a16="http://schemas.microsoft.com/office/drawing/2014/main" id="{88F8EA6F-2DAA-DB97-7D78-7086BC1BCDEC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>
              <a:extLst>
                <a:ext uri="{FF2B5EF4-FFF2-40B4-BE49-F238E27FC236}">
                  <a16:creationId xmlns:a16="http://schemas.microsoft.com/office/drawing/2014/main" id="{E0EC464E-A284-2BE4-92F2-21CD52CACCE7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>
              <a:extLst>
                <a:ext uri="{FF2B5EF4-FFF2-40B4-BE49-F238E27FC236}">
                  <a16:creationId xmlns:a16="http://schemas.microsoft.com/office/drawing/2014/main" id="{4675719E-51CC-0E57-F09B-C191B538E650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CCAAF0C0-65A0-44CA-FC8C-D452B2D877D7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B2BE1F0A-853F-2B32-897D-4BCEC6F71EBA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E6E2CF01-8290-F32D-6837-13AD44225A2A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A67317AE-16B9-9A9B-E961-D0539B192899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E5E8A119-A835-E59D-EAD5-A486237E96B8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3EF20AB9-8BAC-9074-1CCE-EDB071F12F27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3">
              <a:extLst>
                <a:ext uri="{FF2B5EF4-FFF2-40B4-BE49-F238E27FC236}">
                  <a16:creationId xmlns:a16="http://schemas.microsoft.com/office/drawing/2014/main" id="{BAB972C6-67BA-A728-D21F-2F5026102B91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3EEC5EC0-09F7-32AA-0D86-7B55B1AC697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72">
              <a:extLst>
                <a:ext uri="{FF2B5EF4-FFF2-40B4-BE49-F238E27FC236}">
                  <a16:creationId xmlns:a16="http://schemas.microsoft.com/office/drawing/2014/main" id="{ED7830B8-3C3A-AC3C-04AC-7471C58FC42B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id="{99C88FDA-162D-C773-155D-FB307148B695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75">
              <a:extLst>
                <a:ext uri="{FF2B5EF4-FFF2-40B4-BE49-F238E27FC236}">
                  <a16:creationId xmlns:a16="http://schemas.microsoft.com/office/drawing/2014/main" id="{E247AEE3-A3A6-8FD2-B8AA-19F53ADAF6EF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id="{F4CF8CB1-1650-9F3C-E349-111912501713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8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73CDD-B913-B12C-23C4-8594639BC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4"/>
            <a:ext cx="4736096" cy="1125102"/>
          </a:xfrm>
        </p:spPr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25A62-77FB-3DFF-BC38-D9CD7385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71CD81-F8E8-41E8-3D60-AC3F4FB7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F7828A-527A-7C00-FC2E-84C2D830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8A32F18-D3C4-ED68-115A-A82696EE73F7}"/>
              </a:ext>
            </a:extLst>
          </p:cNvPr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41EF73-69C9-1F30-B43F-5795BF9FEFE3}"/>
              </a:ext>
            </a:extLst>
          </p:cNvPr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8FBD626-2D08-76EE-3B83-A08F38098A92}"/>
              </a:ext>
            </a:extLst>
          </p:cNvPr>
          <p:cNvSpPr txBox="1"/>
          <p:nvPr/>
        </p:nvSpPr>
        <p:spPr>
          <a:xfrm>
            <a:off x="8385053" y="3802596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0C80FD4-5D7D-D60D-2400-8B8AA65D9378}"/>
              </a:ext>
            </a:extLst>
          </p:cNvPr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9BC68B5B-074F-74BE-E180-CE79EB35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56" y="26095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F34C9D3B-C5F2-D14D-E570-3F9753BD399F}"/>
              </a:ext>
            </a:extLst>
          </p:cNvPr>
          <p:cNvSpPr txBox="1"/>
          <p:nvPr/>
        </p:nvSpPr>
        <p:spPr>
          <a:xfrm>
            <a:off x="8385053" y="2467271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354EF-A575-ED19-B24C-FA7873F70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3711186"/>
          </a:xfrm>
        </p:spPr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2622D-1551-9B58-3358-C649DDDD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B083525-AE70-BA82-8AF9-246D33D5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32" y="1316641"/>
            <a:ext cx="3009936" cy="21470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F34128-6696-83DC-08DA-B018202E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73" y="2378902"/>
            <a:ext cx="459858" cy="46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5F05B1-98AA-6B05-7223-D5244624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11" y="3745474"/>
            <a:ext cx="6254886" cy="205331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2A8826-EE68-0AC9-04CC-999DF7D3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55" y="4980150"/>
            <a:ext cx="459858" cy="4652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7EB6B4-D374-4D14-EAAF-4AF2512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8" y="3873377"/>
            <a:ext cx="481498" cy="48420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60A8054F-C449-5BEB-E8C0-88D139781395}"/>
              </a:ext>
            </a:extLst>
          </p:cNvPr>
          <p:cNvSpPr/>
          <p:nvPr/>
        </p:nvSpPr>
        <p:spPr>
          <a:xfrm>
            <a:off x="10061433" y="3767345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99194E3-D3DA-27BB-BFD2-D130F330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DD4D8C0-2718-959C-F2AF-ECB9ACA97CDE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313D4-B14F-00A6-E164-25613CD230E3}"/>
              </a:ext>
            </a:extLst>
          </p:cNvPr>
          <p:cNvSpPr txBox="1"/>
          <p:nvPr/>
        </p:nvSpPr>
        <p:spPr>
          <a:xfrm>
            <a:off x="7600968" y="2280502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Categorical x-axis.</a:t>
            </a:r>
          </a:p>
          <a:p>
            <a:r>
              <a:rPr lang="en-US" dirty="0">
                <a:solidFill>
                  <a:schemeClr val="accent1"/>
                </a:solidFill>
              </a:rPr>
              <a:t>What do lines mean?</a:t>
            </a:r>
          </a:p>
        </p:txBody>
      </p:sp>
    </p:spTree>
    <p:extLst>
      <p:ext uri="{BB962C8B-B14F-4D97-AF65-F5344CB8AC3E}">
        <p14:creationId xmlns:p14="http://schemas.microsoft.com/office/powerpoint/2010/main" val="3632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A863B0-790D-DADD-100A-644F87DD5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E1122-5869-8611-5EBC-96213D060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17A63-8556-3278-D90A-8F85B81A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42" y="346295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25389F5-7AE6-D4F1-3BAC-6C46CD29FBBA}"/>
              </a:ext>
            </a:extLst>
          </p:cNvPr>
          <p:cNvSpPr txBox="1"/>
          <p:nvPr/>
        </p:nvSpPr>
        <p:spPr>
          <a:xfrm>
            <a:off x="9191625" y="3360145"/>
            <a:ext cx="2200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D1201-39BD-EC28-6863-655AC82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5" y="3429000"/>
            <a:ext cx="3726552" cy="228756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CE04CD9-AC25-E078-27AA-611F65BE397F}"/>
              </a:ext>
            </a:extLst>
          </p:cNvPr>
          <p:cNvSpPr/>
          <p:nvPr/>
        </p:nvSpPr>
        <p:spPr>
          <a:xfrm>
            <a:off x="6190642" y="4034368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BC59C0-044B-7D4B-629C-274D9B47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65" y="3390090"/>
            <a:ext cx="3762156" cy="251247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C270D4-667E-0D7F-17EA-3A4C784CCBF7}"/>
              </a:ext>
            </a:extLst>
          </p:cNvPr>
          <p:cNvSpPr/>
          <p:nvPr/>
        </p:nvSpPr>
        <p:spPr>
          <a:xfrm>
            <a:off x="2092042" y="4303501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FE5AB-A911-A0B8-D401-5CEFD8300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C8A3EA-8251-3A26-147D-876DE6F16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C57748-B696-D071-757F-AE7F776A3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25316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 and the student left / the laptop crashed.”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AFD88-C158-37D2-785D-F581EEB31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</p:spTree>
    <p:extLst>
      <p:ext uri="{BB962C8B-B14F-4D97-AF65-F5344CB8AC3E}">
        <p14:creationId xmlns:p14="http://schemas.microsoft.com/office/powerpoint/2010/main" val="20484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0.008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Completed Seminar and Project Topic Selection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b="1" dirty="0"/>
              <a:t>Seminar:</a:t>
            </a:r>
            <a:r>
              <a:rPr lang="en-US" dirty="0"/>
              <a:t> Topics have been assigned (see announcement on ISIS)</a:t>
            </a:r>
          </a:p>
          <a:p>
            <a:pPr lvl="1"/>
            <a:r>
              <a:rPr lang="en-US" b="1" dirty="0"/>
              <a:t>Project:</a:t>
            </a:r>
            <a:r>
              <a:rPr lang="en-US" dirty="0"/>
              <a:t> Announcement of topic assignment imminent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2172551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B7EDF3-7335-02E5-1F81-01528E81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u="sng" dirty="0"/>
              <a:t>F</a:t>
            </a:r>
            <a:r>
              <a:rPr lang="en-US" dirty="0"/>
              <a:t>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described with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registered/indexed and searchable</a:t>
            </a:r>
          </a:p>
          <a:p>
            <a:r>
              <a:rPr lang="en-US" u="sng" dirty="0"/>
              <a:t>A</a:t>
            </a:r>
            <a:r>
              <a:rPr lang="en-US" dirty="0"/>
              <a:t>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r>
              <a:rPr lang="en-US" u="sng" dirty="0"/>
              <a:t>I</a:t>
            </a:r>
            <a:r>
              <a:rPr lang="en-US" dirty="0"/>
              <a:t>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r>
              <a:rPr lang="en-US" u="sng" dirty="0"/>
              <a:t>R</a:t>
            </a:r>
            <a:r>
              <a:rPr lang="en-US" dirty="0"/>
              <a:t>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3C0BD-EF15-51A9-22E1-C8B63C7E6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575BDC7-7830-CF10-24F6-DCA7CE8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39" y="284970"/>
            <a:ext cx="2095500" cy="65722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25D0FF0-8A37-E694-8180-811CED9E268F}"/>
              </a:ext>
            </a:extLst>
          </p:cNvPr>
          <p:cNvSpPr/>
          <p:nvPr/>
        </p:nvSpPr>
        <p:spPr>
          <a:xfrm>
            <a:off x="7230872" y="809523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AD8A667-A54D-B497-C6B5-3E37A444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4762018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79FADC-7670-424C-A906-D76ABF479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Open-source systems</a:t>
            </a:r>
          </a:p>
          <a:p>
            <a:pPr lvl="2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  <a:p>
            <a:pPr lvl="2"/>
            <a:r>
              <a:rPr lang="en-US" dirty="0"/>
              <a:t>DAPHNE: </a:t>
            </a:r>
            <a:r>
              <a:rPr lang="en-US" dirty="0">
                <a:hlinkClick r:id="rId3"/>
              </a:rPr>
              <a:t>https://github.com/daphne-eu/daphne</a:t>
            </a:r>
            <a:endParaRPr lang="en-US" dirty="0"/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</a:t>
            </a:r>
          </a:p>
          <a:p>
            <a:pPr lvl="2"/>
            <a:r>
              <a:rPr lang="en-US" dirty="0"/>
              <a:t>LDE/AMLS/DIA programming projects in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pPr lvl="1"/>
            <a:r>
              <a:rPr lang="en-US" dirty="0"/>
              <a:t>Additional private GitHub repos for student projects / prototypes</a:t>
            </a:r>
          </a:p>
          <a:p>
            <a:pPr lvl="1"/>
            <a:r>
              <a:rPr lang="en-US" dirty="0"/>
              <a:t>Reproducibility for publications: </a:t>
            </a:r>
            <a:r>
              <a:rPr lang="en-US" sz="1800" u="none" strike="noStrike" kern="150" dirty="0">
                <a:solidFill>
                  <a:srgbClr val="0563C1"/>
                </a:solidFill>
                <a:effectLst/>
                <a:latin typeface="OpenSymbol"/>
                <a:ea typeface="OpenSymbol"/>
                <a:cs typeface="OpenSymbol"/>
                <a:hlinkClick r:id="rId4"/>
              </a:rPr>
              <a:t>https://github.com/damslab/reproducibility</a:t>
            </a:r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with LaTeX sources, figures, reviews, rebuttals, etc.</a:t>
            </a:r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2BC74-CB4B-9643-65D4-B08E142C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 Lab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10944-A800-BDAA-09E2-6CBEC86B3CD0}"/>
              </a:ext>
            </a:extLst>
          </p:cNvPr>
          <p:cNvSpPr txBox="1"/>
          <p:nvPr/>
        </p:nvSpPr>
        <p:spPr>
          <a:xfrm>
            <a:off x="6963314" y="4902241"/>
            <a:ext cx="316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</a:rPr>
              <a:t>Automate your experiments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as much as possible</a:t>
            </a:r>
          </a:p>
          <a:p>
            <a:pPr algn="ctr"/>
            <a:endParaRPr lang="en-US" dirty="0" err="1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D6AC3-810E-AC08-FC01-1C27BC40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“Artifacts Available”, “Artifacts Evaluated – Reusable”, “Results Replicated” badges</a:t>
            </a:r>
          </a:p>
          <a:p>
            <a:pPr lvl="1"/>
            <a:r>
              <a:rPr lang="en-US" dirty="0"/>
              <a:t>Best Artifact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Artifact Availability and Evaluation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Prototype system, input data(gen), experiments, diagram creation</a:t>
            </a:r>
          </a:p>
          <a:p>
            <a:pPr lvl="1"/>
            <a:r>
              <a:rPr lang="en-US" b="1" dirty="0"/>
              <a:t>Ideally:</a:t>
            </a:r>
            <a:r>
              <a:rPr lang="en-US" dirty="0"/>
              <a:t> Exceed minimal functionality, clear docs, facilitate reuse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Central results and claims supported by the submitted experiments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similar behavior to that shown in the paper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43669-0A4D-D740-EDCC-CC435845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1A29-7876-1E15-BD3B-9C367739540B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4E9594-F5AC-87ED-81E2-8D6CF35D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b="37839"/>
          <a:stretch/>
        </p:blipFill>
        <p:spPr>
          <a:xfrm>
            <a:off x="9491436" y="3191677"/>
            <a:ext cx="767176" cy="78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E57DC7-C45E-8399-510B-36FF0EF0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" b="67475"/>
          <a:stretch/>
        </p:blipFill>
        <p:spPr>
          <a:xfrm>
            <a:off x="8668269" y="4256118"/>
            <a:ext cx="767176" cy="7839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5313B9-66DC-C2D3-3AB4-EA006C9D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1" b="7794"/>
          <a:stretch/>
        </p:blipFill>
        <p:spPr>
          <a:xfrm>
            <a:off x="8668269" y="3188816"/>
            <a:ext cx="767176" cy="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1CCB29-B853-386F-4176-7366F6186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7889FB"/>
                </a:solidFill>
              </a:rPr>
              <a:t>At a minimum </a:t>
            </a:r>
            <a:r>
              <a:rPr lang="en-US" dirty="0"/>
              <a:t>the authors should provide a complete </a:t>
            </a:r>
            <a:r>
              <a:rPr lang="en-US" b="1" dirty="0">
                <a:solidFill>
                  <a:srgbClr val="7889FB"/>
                </a:solidFill>
              </a:rPr>
              <a:t>set of scripts </a:t>
            </a:r>
            <a:r>
              <a:rPr lang="en-US" dirty="0"/>
              <a:t>to </a:t>
            </a:r>
            <a:r>
              <a:rPr lang="en-US" b="1" dirty="0"/>
              <a:t>install the system</a:t>
            </a:r>
            <a:r>
              <a:rPr lang="en-US" dirty="0"/>
              <a:t>, </a:t>
            </a:r>
            <a:r>
              <a:rPr lang="en-US" b="1" dirty="0"/>
              <a:t>produce the data</a:t>
            </a:r>
            <a:r>
              <a:rPr lang="en-US" dirty="0"/>
              <a:t>, </a:t>
            </a:r>
            <a:r>
              <a:rPr lang="en-US" b="1" dirty="0"/>
              <a:t>run experiments</a:t>
            </a:r>
            <a:r>
              <a:rPr lang="en-US" dirty="0"/>
              <a:t> and </a:t>
            </a:r>
            <a:r>
              <a:rPr lang="en-US" b="1" dirty="0"/>
              <a:t>produce the resulting graphs </a:t>
            </a:r>
            <a:r>
              <a:rPr lang="en-US" dirty="0"/>
              <a:t>along with a </a:t>
            </a:r>
            <a:r>
              <a:rPr lang="en-US" b="1" dirty="0"/>
              <a:t>detailed Readme file </a:t>
            </a:r>
            <a:r>
              <a:rPr lang="en-US" dirty="0"/>
              <a:t>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[sic]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9513A-183F-8A32-C3C3-BD8FCC3D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AE3B5-4EC5-0467-4B1A-B644114077DF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97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E25E6-2360-0351-2C82-D8FD0889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Scientific Presentations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50B091-6D61-E8E0-2AC4-82AEEA871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0015B-FD60-AF37-B71B-DB37E3A9C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Goals of a Scientific Presentation</a:t>
            </a:r>
          </a:p>
          <a:p>
            <a:pPr lvl="1"/>
            <a:r>
              <a:rPr lang="en-US" dirty="0"/>
              <a:t>Make audience aware of and interested in your work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visibility, get your paper cited</a:t>
            </a:r>
          </a:p>
          <a:p>
            <a:pPr lvl="1"/>
            <a:r>
              <a:rPr lang="en-US" dirty="0"/>
              <a:t>Show that you made significant contributions to relevant research area</a:t>
            </a:r>
          </a:p>
          <a:p>
            <a:pPr lvl="1"/>
            <a:r>
              <a:rPr lang="en-US" dirty="0"/>
              <a:t>Discuss problem/topic, get feedback from audience, foundation for offline discussion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No single best structure, but best practices</a:t>
            </a:r>
          </a:p>
          <a:p>
            <a:pPr lvl="1"/>
            <a:r>
              <a:rPr lang="en-US" dirty="0"/>
              <a:t>Commonalities with scientific papers</a:t>
            </a:r>
          </a:p>
          <a:p>
            <a:pPr lvl="2"/>
            <a:r>
              <a:rPr lang="en-US" dirty="0"/>
              <a:t>Introduction/motivation (including necessary background)</a:t>
            </a:r>
          </a:p>
          <a:p>
            <a:pPr lvl="2"/>
            <a:r>
              <a:rPr lang="en-US" dirty="0"/>
              <a:t>Main part (your own contributions)</a:t>
            </a:r>
          </a:p>
          <a:p>
            <a:pPr lvl="2"/>
            <a:r>
              <a:rPr lang="en-US" dirty="0"/>
              <a:t>Experimental results</a:t>
            </a:r>
          </a:p>
          <a:p>
            <a:pPr lvl="2"/>
            <a:r>
              <a:rPr lang="en-US" dirty="0"/>
              <a:t>Summary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0BC57-34C3-E793-F891-6C232113C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223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80A63-34BC-BD90-3660-D24BAA358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785346" cy="4506685"/>
          </a:xfrm>
        </p:spPr>
        <p:txBody>
          <a:bodyPr/>
          <a:lstStyle/>
          <a:p>
            <a:r>
              <a:rPr lang="en-US" dirty="0"/>
              <a:t>Typical Duration</a:t>
            </a:r>
          </a:p>
          <a:p>
            <a:pPr lvl="1"/>
            <a:r>
              <a:rPr lang="en-US" dirty="0"/>
              <a:t>Lecture: 		~90-120 min</a:t>
            </a:r>
          </a:p>
          <a:p>
            <a:pPr lvl="1"/>
            <a:r>
              <a:rPr lang="en-US" dirty="0"/>
              <a:t>Thesis defense: 	~45 min</a:t>
            </a:r>
          </a:p>
          <a:p>
            <a:pPr lvl="1"/>
            <a:r>
              <a:rPr lang="en-US" b="1" dirty="0"/>
              <a:t>Seminar talk:	~20 min</a:t>
            </a:r>
          </a:p>
          <a:p>
            <a:pPr lvl="1"/>
            <a:r>
              <a:rPr lang="en-US" b="1" dirty="0"/>
              <a:t>Conference talk 	~5-15 min</a:t>
            </a:r>
          </a:p>
          <a:p>
            <a:r>
              <a:rPr lang="en-US" b="1" dirty="0"/>
              <a:t>Limit the Scope, You Cannot Talk about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breadth</a:t>
            </a:r>
          </a:p>
          <a:p>
            <a:pPr lvl="2"/>
            <a:r>
              <a:rPr lang="en-US" dirty="0"/>
              <a:t>E.g., focus on a subset of the contributions</a:t>
            </a:r>
          </a:p>
          <a:p>
            <a:pPr lvl="2"/>
            <a:r>
              <a:rPr lang="en-US" dirty="0"/>
              <a:t>E.g., not all experiments</a:t>
            </a:r>
          </a:p>
          <a:p>
            <a:pPr lvl="2"/>
            <a:r>
              <a:rPr lang="en-US" dirty="0"/>
              <a:t>But: give overview of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depth</a:t>
            </a:r>
          </a:p>
          <a:p>
            <a:pPr lvl="2"/>
            <a:r>
              <a:rPr lang="en-US" dirty="0"/>
              <a:t>I.e., don’t show all details</a:t>
            </a:r>
          </a:p>
          <a:p>
            <a:pPr lvl="2"/>
            <a:r>
              <a:rPr lang="en-US" dirty="0"/>
              <a:t>Present simplified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26E5D-6BD1-EC66-2804-7F8902B81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 the 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A82749-7B49-B6D0-7ABE-7D0BBB39584A}"/>
              </a:ext>
            </a:extLst>
          </p:cNvPr>
          <p:cNvSpPr txBox="1"/>
          <p:nvPr/>
        </p:nvSpPr>
        <p:spPr>
          <a:xfrm>
            <a:off x="6447230" y="2176244"/>
            <a:ext cx="404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1"/>
                </a:solidFill>
              </a:rPr>
              <a:t>Challenge: Usually not to fill the time,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but to not go over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D30107-EAE8-7434-5380-488CD77EB776}"/>
              </a:ext>
            </a:extLst>
          </p:cNvPr>
          <p:cNvSpPr txBox="1"/>
          <p:nvPr/>
        </p:nvSpPr>
        <p:spPr>
          <a:xfrm>
            <a:off x="6447230" y="3423583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889FB"/>
                </a:solidFill>
              </a:rPr>
              <a:t>Challenge: Select the most important aspects</a:t>
            </a:r>
          </a:p>
        </p:txBody>
      </p:sp>
    </p:spTree>
    <p:extLst>
      <p:ext uri="{BB962C8B-B14F-4D97-AF65-F5344CB8AC3E}">
        <p14:creationId xmlns:p14="http://schemas.microsoft.com/office/powerpoint/2010/main" val="32223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82C04E-29FA-19A7-9CCD-E0E6F403E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Audience Characteristics</a:t>
            </a:r>
          </a:p>
          <a:p>
            <a:pPr lvl="1"/>
            <a:r>
              <a:rPr lang="en-US" dirty="0"/>
              <a:t>How much can you expect them to know about your topic? Don’t assume too much…</a:t>
            </a:r>
          </a:p>
          <a:p>
            <a:pPr lvl="1"/>
            <a:r>
              <a:rPr lang="en-US" dirty="0"/>
              <a:t>Need to adjust to you as a speaker in the beginning</a:t>
            </a:r>
          </a:p>
          <a:p>
            <a:r>
              <a:rPr lang="en-US" dirty="0"/>
              <a:t>Help Audience Not to Get Lost</a:t>
            </a:r>
          </a:p>
          <a:p>
            <a:pPr lvl="1"/>
            <a:r>
              <a:rPr lang="en-US" dirty="0"/>
              <a:t>Clear motivation (don’t rush through it)</a:t>
            </a:r>
          </a:p>
          <a:p>
            <a:pPr lvl="1"/>
            <a:r>
              <a:rPr lang="en-US" dirty="0"/>
              <a:t>Clear presentation outline</a:t>
            </a:r>
            <a:br>
              <a:rPr lang="en-US" dirty="0"/>
            </a:br>
            <a:r>
              <a:rPr lang="en-US" dirty="0"/>
              <a:t>(after motivation, otherwise hard to comprehend)</a:t>
            </a:r>
          </a:p>
          <a:p>
            <a:pPr lvl="1"/>
            <a:r>
              <a:rPr lang="en-US" dirty="0"/>
              <a:t>Outline and current position again</a:t>
            </a:r>
            <a:br>
              <a:rPr lang="en-US" dirty="0"/>
            </a:br>
            <a:r>
              <a:rPr lang="en-US" dirty="0"/>
              <a:t>after each section of the talk</a:t>
            </a:r>
          </a:p>
          <a:p>
            <a:pPr lvl="1"/>
            <a:r>
              <a:rPr lang="en-US" dirty="0"/>
              <a:t>Repeat important assumptions</a:t>
            </a:r>
          </a:p>
          <a:p>
            <a:pPr lvl="1"/>
            <a:r>
              <a:rPr lang="en-US" dirty="0"/>
              <a:t>Illustrate theory with concrete (running) examples</a:t>
            </a:r>
          </a:p>
          <a:p>
            <a:pPr lvl="1"/>
            <a:r>
              <a:rPr lang="en-US" dirty="0"/>
              <a:t>Take necessary time for complex diagrams, formulas, etc.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6F4D1-078C-5B5F-B1A6-F6F04D8DA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342531-CEEC-D8B4-2D73-370EE636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Steer Audience’s Attention</a:t>
            </a:r>
          </a:p>
          <a:p>
            <a:pPr lvl="1"/>
            <a:r>
              <a:rPr lang="en-US" dirty="0"/>
              <a:t>Make the most important points pop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(Simple) animations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Reveal complex slide contents incrementally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But: avoid “</a:t>
            </a:r>
            <a:r>
              <a:rPr lang="en-US" dirty="0" err="1">
                <a:solidFill>
                  <a:srgbClr val="000000"/>
                </a:solidFill>
              </a:rPr>
              <a:t>Powerpoint</a:t>
            </a:r>
            <a:r>
              <a:rPr lang="en-US" dirty="0">
                <a:solidFill>
                  <a:srgbClr val="000000"/>
                </a:solidFill>
              </a:rPr>
              <a:t> Poisoning”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7C88B-7673-BBED-7C40-EB77F24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1" y="2410485"/>
            <a:ext cx="4175158" cy="2348526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D21D26-DD93-224E-933A-22D6460AD782}"/>
              </a:ext>
            </a:extLst>
          </p:cNvPr>
          <p:cNvSpPr txBox="1"/>
          <p:nvPr/>
        </p:nvSpPr>
        <p:spPr>
          <a:xfrm>
            <a:off x="8887545" y="2037787"/>
            <a:ext cx="297709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889F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“If you remember one thing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this presentation,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should be that ...”</a:t>
            </a:r>
          </a:p>
        </p:txBody>
      </p:sp>
    </p:spTree>
    <p:extLst>
      <p:ext uri="{BB962C8B-B14F-4D97-AF65-F5344CB8AC3E}">
        <p14:creationId xmlns:p14="http://schemas.microsoft.com/office/powerpoint/2010/main" val="2319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736DEA8-9892-CD42-5708-814B6E755A7A}"/>
              </a:ext>
            </a:extLst>
          </p:cNvPr>
          <p:cNvSpPr/>
          <p:nvPr/>
        </p:nvSpPr>
        <p:spPr>
          <a:xfrm>
            <a:off x="7870248" y="3645115"/>
            <a:ext cx="3610800" cy="197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58BB0B-E9DF-5CFD-8D18-FE0D8B0D8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Avoid Slides Full of Text</a:t>
            </a:r>
          </a:p>
          <a:p>
            <a:r>
              <a:rPr lang="en-US" dirty="0"/>
              <a:t>Avoid Complex Formulas and Source Code</a:t>
            </a:r>
          </a:p>
          <a:p>
            <a:pPr lvl="1"/>
            <a:r>
              <a:rPr lang="en-US" dirty="0"/>
              <a:t>Unless they really contribute to the understanding</a:t>
            </a:r>
          </a:p>
          <a:p>
            <a:r>
              <a:rPr lang="en-US" dirty="0"/>
              <a:t>Avoid too Small Font Size</a:t>
            </a:r>
          </a:p>
          <a:p>
            <a:r>
              <a:rPr lang="en-US" dirty="0"/>
              <a:t>Avoid too Many Effects</a:t>
            </a:r>
          </a:p>
          <a:p>
            <a:r>
              <a:rPr lang="en-US" dirty="0"/>
              <a:t>Use Varied Layouts</a:t>
            </a:r>
          </a:p>
          <a:p>
            <a:pPr lvl="1"/>
            <a:r>
              <a:rPr lang="en-US" dirty="0"/>
              <a:t>Not just lists of bullet points</a:t>
            </a:r>
          </a:p>
          <a:p>
            <a:pPr lvl="1"/>
            <a:r>
              <a:rPr lang="en-US" dirty="0"/>
              <a:t>Convey information in diagrams, figures, etc.</a:t>
            </a:r>
          </a:p>
          <a:p>
            <a:r>
              <a:rPr lang="en-US" dirty="0"/>
              <a:t>Use Simple Set of Colors</a:t>
            </a:r>
          </a:p>
          <a:p>
            <a:r>
              <a:rPr lang="en-US" dirty="0"/>
              <a:t>Use Conscious Line Breaks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D8AD-72D7-DB67-6F0A-05E664821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89518-5107-2B10-0A9D-8E31A9339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545201" cy="338555"/>
          </a:xfrm>
        </p:spPr>
        <p:txBody>
          <a:bodyPr/>
          <a:lstStyle/>
          <a:p>
            <a:r>
              <a:rPr lang="en-US" dirty="0"/>
              <a:t>Don’t Simply Reuse the Figures from Your Paper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92E69B-466F-0766-5076-EE18B96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09" y="1663534"/>
            <a:ext cx="3437125" cy="1885487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807079-18E2-010E-69AB-F65BF53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48" y="3645115"/>
            <a:ext cx="3609627" cy="1972207"/>
          </a:xfrm>
          <a:prstGeom prst="rect">
            <a:avLst/>
          </a:prstGeom>
          <a:ln w="28575">
            <a:noFill/>
          </a:ln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FD1AA720-DEF7-6BCB-CC67-C8131570E9E9}"/>
              </a:ext>
            </a:extLst>
          </p:cNvPr>
          <p:cNvSpPr/>
          <p:nvPr/>
        </p:nvSpPr>
        <p:spPr>
          <a:xfrm rot="5400000">
            <a:off x="9940706" y="3114309"/>
            <a:ext cx="420537" cy="448888"/>
          </a:xfrm>
          <a:prstGeom prst="bentArrow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1F6E-6E4A-D00C-9E83-E3946E612FDF}"/>
              </a:ext>
            </a:extLst>
          </p:cNvPr>
          <p:cNvSpPr txBox="1"/>
          <p:nvPr/>
        </p:nvSpPr>
        <p:spPr>
          <a:xfrm>
            <a:off x="9814984" y="155653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889FB"/>
                </a:solidFill>
              </a:rPr>
              <a:t>paper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05F57-61EB-C1FC-0B10-45B186E7D46C}"/>
              </a:ext>
            </a:extLst>
          </p:cNvPr>
          <p:cNvSpPr txBox="1"/>
          <p:nvPr/>
        </p:nvSpPr>
        <p:spPr>
          <a:xfrm>
            <a:off x="10922077" y="331268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7889FB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94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6AEDD4-3D5D-A96F-DD03-9BBC2B863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7553071" cy="4506685"/>
          </a:xfrm>
        </p:spPr>
        <p:txBody>
          <a:bodyPr/>
          <a:lstStyle/>
          <a:p>
            <a:r>
              <a:rPr lang="en-US" dirty="0"/>
              <a:t>#1 Planning</a:t>
            </a:r>
          </a:p>
          <a:p>
            <a:pPr lvl="1"/>
            <a:r>
              <a:rPr lang="en-US" dirty="0"/>
              <a:t>Who’s your </a:t>
            </a:r>
            <a:r>
              <a:rPr lang="en-US" b="1" dirty="0">
                <a:solidFill>
                  <a:srgbClr val="7889FB"/>
                </a:solidFill>
              </a:rPr>
              <a:t>audience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are the </a:t>
            </a:r>
            <a:r>
              <a:rPr lang="en-US" b="1" dirty="0">
                <a:solidFill>
                  <a:srgbClr val="7889FB"/>
                </a:solidFill>
              </a:rPr>
              <a:t>key takeaways </a:t>
            </a:r>
            <a:r>
              <a:rPr lang="en-US" dirty="0"/>
              <a:t>you want to convey?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</a:t>
            </a:r>
            <a:r>
              <a:rPr lang="en-US" dirty="0"/>
              <a:t> of the talk, running examples</a:t>
            </a:r>
          </a:p>
          <a:p>
            <a:r>
              <a:rPr lang="en-US" dirty="0"/>
              <a:t>#2 Slide Creation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initial slide deck </a:t>
            </a:r>
            <a:r>
              <a:rPr lang="en-US" dirty="0"/>
              <a:t>(doesn’t need to be pixel-perfect yet)</a:t>
            </a:r>
          </a:p>
          <a:p>
            <a:pPr lvl="1"/>
            <a:r>
              <a:rPr lang="en-US" dirty="0"/>
              <a:t>Should contain all planned content, consciously divided into slides</a:t>
            </a:r>
          </a:p>
          <a:p>
            <a:r>
              <a:rPr lang="en-US" dirty="0"/>
              <a:t>#3 Practice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Rehearse</a:t>
            </a:r>
            <a:r>
              <a:rPr lang="en-US" dirty="0"/>
              <a:t> aloud, ideally with audience (ask for max constructive criticism)</a:t>
            </a:r>
          </a:p>
          <a:p>
            <a:pPr lvl="1"/>
            <a:r>
              <a:rPr lang="en-US" dirty="0"/>
              <a:t>Does the </a:t>
            </a:r>
            <a:r>
              <a:rPr lang="en-US" b="1" dirty="0">
                <a:solidFill>
                  <a:srgbClr val="7889FB"/>
                </a:solidFill>
              </a:rPr>
              <a:t>timing</a:t>
            </a:r>
            <a:r>
              <a:rPr lang="en-US" dirty="0"/>
              <a:t> fit? Is the talk </a:t>
            </a:r>
            <a:r>
              <a:rPr lang="en-US" b="1" dirty="0">
                <a:solidFill>
                  <a:srgbClr val="7889FB"/>
                </a:solidFill>
              </a:rPr>
              <a:t>comprehensible</a:t>
            </a:r>
            <a:r>
              <a:rPr lang="en-US" dirty="0"/>
              <a:t>?</a:t>
            </a:r>
          </a:p>
          <a:p>
            <a:r>
              <a:rPr lang="en-US" dirty="0"/>
              <a:t>#4 Slide Finalization</a:t>
            </a:r>
          </a:p>
          <a:p>
            <a:pPr lvl="1"/>
            <a:r>
              <a:rPr lang="en-US" dirty="0"/>
              <a:t>Make the slides </a:t>
            </a:r>
            <a:r>
              <a:rPr lang="en-US" b="1" dirty="0">
                <a:solidFill>
                  <a:srgbClr val="7889FB"/>
                </a:solidFill>
              </a:rPr>
              <a:t>pixel-perfect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33803-EF4C-CA73-3D5A-B50AFB8B7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Preparing a Presentation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0DFC93A-8EBD-E0D9-BD8C-2DF71DF416D7}"/>
              </a:ext>
            </a:extLst>
          </p:cNvPr>
          <p:cNvSpPr/>
          <p:nvPr/>
        </p:nvSpPr>
        <p:spPr>
          <a:xfrm>
            <a:off x="8103870" y="2672549"/>
            <a:ext cx="756458" cy="1907771"/>
          </a:xfrm>
          <a:prstGeom prst="arc">
            <a:avLst>
              <a:gd name="adj1" fmla="val 13701988"/>
              <a:gd name="adj2" fmla="val 71873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21594-3179-8B31-D65B-628F0A07FF01}"/>
              </a:ext>
            </a:extLst>
          </p:cNvPr>
          <p:cNvSpPr txBox="1"/>
          <p:nvPr/>
        </p:nvSpPr>
        <p:spPr>
          <a:xfrm>
            <a:off x="8908436" y="3303269"/>
            <a:ext cx="13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Iterate steps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85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55D08-9904-32C4-29A3-BF1F398E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819004" cy="1607587"/>
          </a:xfrm>
        </p:spPr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Scientific Presentations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D3739B-44B5-CA93-EC72-E5D40577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78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F7DE7-DE5B-5E83-E56D-EAB307D03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Always welcome questions as well as feedback/criticism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Take all questions constructively</a:t>
            </a:r>
          </a:p>
          <a:p>
            <a:r>
              <a:rPr lang="en-US" b="1" dirty="0"/>
              <a:t>Y</a:t>
            </a:r>
            <a:r>
              <a:rPr lang="en-US" dirty="0"/>
              <a:t>ou Don’t Need to Always Have an Answer</a:t>
            </a:r>
          </a:p>
          <a:p>
            <a:pPr lvl="1"/>
            <a:r>
              <a:rPr lang="en-US" dirty="0"/>
              <a:t>Answer as good as you can</a:t>
            </a:r>
          </a:p>
          <a:p>
            <a:pPr lvl="1"/>
            <a:r>
              <a:rPr lang="en-US" dirty="0"/>
              <a:t>Honestly admit if you don’t know the answer, e.g., if it needs further investigation</a:t>
            </a:r>
          </a:p>
          <a:p>
            <a:r>
              <a:rPr lang="en-US" dirty="0"/>
              <a:t>Take longer discussions offline</a:t>
            </a:r>
          </a:p>
          <a:p>
            <a:pPr lvl="1"/>
            <a:r>
              <a:rPr lang="en-US" dirty="0"/>
              <a:t>Don’t bore the rest of the audience with too specific discussions</a:t>
            </a:r>
          </a:p>
          <a:p>
            <a:r>
              <a:rPr lang="en-US" b="1" dirty="0"/>
              <a:t>Page Numbers on Slides</a:t>
            </a:r>
          </a:p>
          <a:p>
            <a:pPr lvl="1"/>
            <a:r>
              <a:rPr lang="en-US" dirty="0"/>
              <a:t>Help audience to refer to specific point in your presentation</a:t>
            </a:r>
          </a:p>
          <a:p>
            <a:r>
              <a:rPr lang="en-US" dirty="0"/>
              <a:t>Prepare Back-up Slides</a:t>
            </a:r>
          </a:p>
          <a:p>
            <a:pPr lvl="1"/>
            <a:r>
              <a:rPr lang="en-US" dirty="0"/>
              <a:t>Extra slides not shown in the main presentation</a:t>
            </a:r>
          </a:p>
          <a:p>
            <a:pPr lvl="1"/>
            <a:r>
              <a:rPr lang="en-US" dirty="0"/>
              <a:t>Can be useful when answering questions</a:t>
            </a:r>
          </a:p>
          <a:p>
            <a:endParaRPr lang="en-US" dirty="0"/>
          </a:p>
          <a:p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527D3-E093-6434-412B-13A5DF7CC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636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6159-DE02-DB18-C76B-4430483A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AA8E51-13BB-DB1B-3704-A82A159131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Experiments and Result Presentation</a:t>
            </a:r>
          </a:p>
          <a:p>
            <a:pPr>
              <a:lnSpc>
                <a:spcPct val="100000"/>
              </a:lnSpc>
            </a:pPr>
            <a:r>
              <a:rPr lang="en-US" dirty="0"/>
              <a:t>Reproducibility and RDM</a:t>
            </a:r>
          </a:p>
          <a:p>
            <a:pPr>
              <a:lnSpc>
                <a:spcPct val="100000"/>
              </a:lnSpc>
            </a:pPr>
            <a:r>
              <a:rPr lang="en-US" dirty="0"/>
              <a:t>Scientific Presentations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Self-organized Seminar/Project Work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rgbClr val="7889FB"/>
                </a:solidFill>
              </a:rPr>
              <a:t>Optional Consultation Hours: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Seminar:</a:t>
            </a:r>
            <a:r>
              <a:rPr lang="en-US" dirty="0"/>
              <a:t> Mondays 14:00 – 16:00 hybrid in FR 768 and zoom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Project:</a:t>
            </a:r>
            <a:r>
              <a:rPr lang="en-US" dirty="0"/>
              <a:t> Arrange individual meetings with project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Seminar/Project </a:t>
            </a:r>
            <a:r>
              <a:rPr lang="en-US" dirty="0">
                <a:solidFill>
                  <a:schemeClr val="accent1"/>
                </a:solidFill>
              </a:rPr>
              <a:t>Submission Deadlines</a:t>
            </a:r>
            <a:r>
              <a:rPr lang="en-US" dirty="0"/>
              <a:t> &amp; </a:t>
            </a:r>
            <a:r>
              <a:rPr lang="en-US" dirty="0">
                <a:solidFill>
                  <a:schemeClr val="accent1"/>
                </a:solidFill>
              </a:rPr>
              <a:t>Presentation Dates </a:t>
            </a:r>
            <a:r>
              <a:rPr lang="en-US" dirty="0"/>
              <a:t>on Course Website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D0D54-6EF2-0E79-7AC6-94153EC73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578B7-B0DF-FD79-248F-A6C50157E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A68436-D37B-881C-0961-950FE5A99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04C2F3-3116-0FC7-1673-C5C7E9C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897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0EBED1-02A3-D92B-1986-16CB9A419D71}"/>
              </a:ext>
            </a:extLst>
          </p:cNvPr>
          <p:cNvSpPr txBox="1"/>
          <p:nvPr/>
        </p:nvSpPr>
        <p:spPr>
          <a:xfrm>
            <a:off x="1413602" y="47881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Ioana Manolescu, Stefan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40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throwing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F30F6A-12DF-9263-D726-6FA549151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evaluate feasibility</a:t>
            </a:r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community/your 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TPCx</a:t>
            </a:r>
            <a:r>
              <a:rPr lang="en-US" dirty="0"/>
              <a:t>-AI </a:t>
            </a:r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(data preparation, training, evaluation)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EAE33-B944-A655-2335-7373421D2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28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D0F2A-6F2C-0C88-45C7-25CC594DF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rgbClr val="7889FB"/>
                </a:solidFill>
              </a:rPr>
              <a:t>no single way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/>
              <a:t>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data</a:t>
            </a:r>
            <a:r>
              <a:rPr lang="en-US" b="0" dirty="0"/>
              <a:t> / datasets should be used?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workload</a:t>
            </a:r>
            <a:r>
              <a:rPr lang="en-US" b="0" dirty="0"/>
              <a:t> / queries should be run?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baselines</a:t>
            </a:r>
            <a:r>
              <a:rPr lang="en-US" dirty="0"/>
              <a:t> are relevant?</a:t>
            </a:r>
            <a:endParaRPr lang="en-US" b="0" dirty="0"/>
          </a:p>
          <a:p>
            <a:pPr lvl="1"/>
            <a:r>
              <a:rPr lang="en-US" b="0" dirty="0"/>
              <a:t>Which </a:t>
            </a:r>
            <a:r>
              <a:rPr lang="en-US" b="1" dirty="0"/>
              <a:t>hardware</a:t>
            </a:r>
            <a:r>
              <a:rPr lang="en-US" b="0" dirty="0"/>
              <a:t> &amp; </a:t>
            </a:r>
            <a:r>
              <a:rPr lang="en-US" b="1" dirty="0"/>
              <a:t>software</a:t>
            </a:r>
            <a:r>
              <a:rPr lang="en-US" b="0" dirty="0"/>
              <a:t>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How to find out what is going on?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70D98-6905-7D86-D2A1-3998FDA5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5E89F3-C0CC-B3F1-6AE2-4D63BB0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F82C64-CFA3-A986-9BCF-E45FB123D1C6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1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0FE404-6DA3-0299-7EF6-DF5E9D50E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</a:t>
            </a:r>
            <a:r>
              <a:rPr lang="en-US" b="1" dirty="0">
                <a:solidFill>
                  <a:schemeClr val="accent1"/>
                </a:solidFill>
              </a:rPr>
              <a:t>specific data characteristics</a:t>
            </a:r>
          </a:p>
          <a:p>
            <a:pPr lvl="1"/>
            <a:r>
              <a:rPr lang="en-US" dirty="0"/>
              <a:t>Benchmarks with data generators (</a:t>
            </a:r>
            <a:r>
              <a:rPr lang="en-US" b="1" dirty="0"/>
              <a:t>inspired by real-world </a:t>
            </a:r>
            <a:r>
              <a:rPr lang="en-US" dirty="0"/>
              <a:t>use cases)</a:t>
            </a:r>
          </a:p>
          <a:p>
            <a:pPr lvl="1"/>
            <a:r>
              <a:rPr lang="en-US" b="1" dirty="0"/>
              <a:t>Systematic evaluation </a:t>
            </a:r>
            <a:r>
              <a:rPr lang="en-US" dirty="0"/>
              <a:t>with data size, sparsity, distributions etc.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Don’t use too small data sizes </a:t>
            </a:r>
            <a:r>
              <a:rPr lang="en-US" dirty="0"/>
              <a:t>(should the data (not) fit into CPU cache,</a:t>
            </a:r>
            <a:br>
              <a:rPr lang="en-US" dirty="0"/>
            </a:br>
            <a:r>
              <a:rPr lang="en-US" dirty="0"/>
              <a:t>main memory, single-node storage, cluster, etc.?)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</a:t>
            </a:r>
            <a:r>
              <a:rPr lang="en-US" b="1" dirty="0">
                <a:solidFill>
                  <a:schemeClr val="accent1"/>
                </a:solidFill>
              </a:rPr>
              <a:t>datasets with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</a:t>
            </a:r>
            <a:endParaRPr lang="en-US" dirty="0"/>
          </a:p>
          <a:p>
            <a:pPr lvl="1"/>
            <a:r>
              <a:rPr lang="en-US" dirty="0" err="1"/>
              <a:t>SuiteSparse</a:t>
            </a:r>
            <a:r>
              <a:rPr lang="en-US" dirty="0"/>
              <a:t>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etc.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64854-FA04-11F6-06AA-13877BEE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300423-6499-396A-2117-CB3BF474D5CE}"/>
              </a:ext>
            </a:extLst>
          </p:cNvPr>
          <p:cNvSpPr txBox="1"/>
          <p:nvPr/>
        </p:nvSpPr>
        <p:spPr>
          <a:xfrm>
            <a:off x="8168640" y="1402475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2F9452-C1C7-D167-BB42-9A79F99F412B}"/>
              </a:ext>
            </a:extLst>
          </p:cNvPr>
          <p:cNvSpPr txBox="1"/>
          <p:nvPr/>
        </p:nvSpPr>
        <p:spPr>
          <a:xfrm>
            <a:off x="8168640" y="3429000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2682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D9001F-8EED-3A0C-2529-7181E0481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Remember: Types of experiments: (exploratory experiments),</a:t>
            </a:r>
            <a:br>
              <a:rPr lang="en-US" dirty="0"/>
            </a:br>
            <a:r>
              <a:rPr lang="en-US" dirty="0"/>
              <a:t>micro benchmarks, </a:t>
            </a:r>
            <a:r>
              <a:rPr lang="en-US" b="1" dirty="0"/>
              <a:t>benchmarks</a:t>
            </a:r>
            <a:r>
              <a:rPr lang="en-US" dirty="0"/>
              <a:t>, end-to-end applications</a:t>
            </a:r>
          </a:p>
          <a:p>
            <a:r>
              <a:rPr lang="en-US" dirty="0"/>
              <a:t>Benchmarks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1"/>
            <a:r>
              <a:rPr lang="en-US" b="1" dirty="0"/>
              <a:t>#1 Data Management</a:t>
            </a:r>
          </a:p>
          <a:p>
            <a:pPr lvl="2"/>
            <a:r>
              <a:rPr lang="en-US" dirty="0"/>
              <a:t>Query processing: 007, TPC-C, TPC-E, TPC-H, TPC-DS (w/ audit), SSB</a:t>
            </a:r>
          </a:p>
          <a:p>
            <a:pPr lvl="2"/>
            <a:r>
              <a:rPr lang="en-US" dirty="0"/>
              <a:t>Join ordering: JOB </a:t>
            </a:r>
          </a:p>
          <a:p>
            <a:pPr lvl="1"/>
            <a:r>
              <a:rPr lang="en-US" b="1" dirty="0"/>
              <a:t>#2 “Big Data”</a:t>
            </a:r>
          </a:p>
          <a:p>
            <a:pPr lvl="2"/>
            <a:r>
              <a:rPr lang="en-US" dirty="0"/>
              <a:t>MapReduce/Spark: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2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b="1" dirty="0"/>
              <a:t>#3 Machine Learning Systems</a:t>
            </a:r>
          </a:p>
          <a:p>
            <a:pPr lvl="2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</a:t>
            </a:r>
            <a:br>
              <a:rPr lang="en-US" dirty="0"/>
            </a:br>
            <a:r>
              <a:rPr lang="en-US" dirty="0"/>
              <a:t>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91764-4D57-F5F2-20B1-C3046A68E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Workloads: Benchmarks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4ED7BBE-7C07-BAF8-958A-A7144578F22F}"/>
              </a:ext>
            </a:extLst>
          </p:cNvPr>
          <p:cNvSpPr txBox="1"/>
          <p:nvPr/>
        </p:nvSpPr>
        <p:spPr>
          <a:xfrm>
            <a:off x="9338516" y="3929522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D88805-505C-B0D0-DC2A-2917EA307FC6}"/>
              </a:ext>
            </a:extLst>
          </p:cNvPr>
          <p:cNvSpPr txBox="1"/>
          <p:nvPr/>
        </p:nvSpPr>
        <p:spPr>
          <a:xfrm>
            <a:off x="8633210" y="4446616"/>
            <a:ext cx="28836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AMLS course for details)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1ED657C-F3B6-9918-1C02-8D7F155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011" y="3294494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03FE22A-46E7-D120-7826-C7F9596612B1}"/>
              </a:ext>
            </a:extLst>
          </p:cNvPr>
          <p:cNvSpPr txBox="1"/>
          <p:nvPr/>
        </p:nvSpPr>
        <p:spPr>
          <a:xfrm>
            <a:off x="8172886" y="3232814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8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2776</Words>
  <Application>Microsoft Office PowerPoint</Application>
  <PresentationFormat>Breitbild</PresentationFormat>
  <Paragraphs>387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03 Experiments, Reproducibility &amp; Presentations</dc:title>
  <dc:creator>Patrick Damme</dc:creator>
  <cp:lastModifiedBy>TU-Pseudonym 3624437813768008</cp:lastModifiedBy>
  <cp:revision>988</cp:revision>
  <cp:lastPrinted>2021-03-24T16:10:50Z</cp:lastPrinted>
  <dcterms:created xsi:type="dcterms:W3CDTF">2023-02-25T13:39:16Z</dcterms:created>
  <dcterms:modified xsi:type="dcterms:W3CDTF">2026-05-10T12:43:32Z</dcterms:modified>
</cp:coreProperties>
</file>